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48" r:id="rId1"/>
  </p:sldMasterIdLst>
  <p:notesMasterIdLst>
    <p:notesMasterId r:id="rId13"/>
  </p:notesMasterIdLst>
  <p:sldIdLst>
    <p:sldId id="257" r:id="rId2"/>
    <p:sldId id="280" r:id="rId3"/>
    <p:sldId id="328" r:id="rId4"/>
    <p:sldId id="321" r:id="rId5"/>
    <p:sldId id="322" r:id="rId6"/>
    <p:sldId id="323" r:id="rId7"/>
    <p:sldId id="324" r:id="rId8"/>
    <p:sldId id="329" r:id="rId9"/>
    <p:sldId id="327" r:id="rId10"/>
    <p:sldId id="331" r:id="rId11"/>
    <p:sldId id="330" r:id="rId12"/>
  </p:sldIdLst>
  <p:sldSz cx="9144000" cy="6858000" type="screen4x3"/>
  <p:notesSz cx="6858000" cy="9144000"/>
  <p:defaultTextStyle>
    <a:defPPr>
      <a:defRPr lang="en-NZ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02" autoAdjust="0"/>
    <p:restoredTop sz="90961" autoAdjust="0"/>
  </p:normalViewPr>
  <p:slideViewPr>
    <p:cSldViewPr>
      <p:cViewPr>
        <p:scale>
          <a:sx n="100" d="100"/>
          <a:sy n="100" d="100"/>
        </p:scale>
        <p:origin x="-33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2910A17-2F62-4D17-9BC7-AB41C09FFE7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345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A2D2E5-FC42-4437-95D6-4AB4B2C75CF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910A17-2F62-4D17-9BC7-AB41C09FFE7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late_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11113"/>
            <a:ext cx="9161463" cy="688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0480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133600"/>
            <a:ext cx="4000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2133600"/>
            <a:ext cx="4000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NZ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762000"/>
            <a:ext cx="20383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762000"/>
            <a:ext cx="59626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762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NZ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1336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smtClean="0"/>
          </a:p>
        </p:txBody>
      </p:sp>
      <p:pic>
        <p:nvPicPr>
          <p:cNvPr id="2052" name="Picture 11" descr="Plate_2new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7938" y="-11113"/>
            <a:ext cx="9161463" cy="688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NewCenturySchlbk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sz="3600" b="1" dirty="0" smtClean="0">
                <a:solidFill>
                  <a:srgbClr val="C00000"/>
                </a:solidFill>
              </a:rPr>
              <a:t>Matriz de Riesgos de Tesorer</a:t>
            </a:r>
            <a:r>
              <a:rPr lang="es-ES" sz="3600" b="1" dirty="0" smtClean="0">
                <a:solidFill>
                  <a:srgbClr val="C00000"/>
                </a:solidFill>
                <a:latin typeface="Lucida Sans"/>
              </a:rPr>
              <a:t>ía y </a:t>
            </a:r>
            <a:r>
              <a:rPr lang="es-ES" sz="3600" b="1" dirty="0" smtClean="0">
                <a:solidFill>
                  <a:srgbClr val="C00000"/>
                </a:solidFill>
              </a:rPr>
              <a:t>Plan de Continuidad</a:t>
            </a:r>
            <a:endParaRPr lang="en-US" sz="36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AU" dirty="0" smtClean="0"/>
          </a:p>
          <a:p>
            <a:pPr eaLnBrk="1" hangingPunct="1">
              <a:lnSpc>
                <a:spcPct val="90000"/>
              </a:lnSpc>
            </a:pPr>
            <a:r>
              <a:rPr lang="en-AU" dirty="0" err="1" smtClean="0"/>
              <a:t>Presentaci</a:t>
            </a:r>
            <a:r>
              <a:rPr lang="es-ES_tradnl" dirty="0" smtClean="0"/>
              <a:t>ó</a:t>
            </a:r>
            <a:r>
              <a:rPr lang="en-AU" dirty="0" smtClean="0"/>
              <a:t>n del </a:t>
            </a:r>
            <a:r>
              <a:rPr lang="en-AU" dirty="0" err="1" smtClean="0"/>
              <a:t>tema</a:t>
            </a:r>
            <a:endParaRPr lang="en-AU" dirty="0" smtClean="0"/>
          </a:p>
          <a:p>
            <a:pPr eaLnBrk="1" hangingPunct="1">
              <a:lnSpc>
                <a:spcPct val="90000"/>
              </a:lnSpc>
            </a:pPr>
            <a:endParaRPr lang="en-AU" sz="2400" dirty="0" smtClean="0"/>
          </a:p>
          <a:p>
            <a:pPr eaLnBrk="1" hangingPunct="1">
              <a:lnSpc>
                <a:spcPct val="90000"/>
              </a:lnSpc>
            </a:pPr>
            <a:r>
              <a:rPr lang="en-AU" sz="2400" dirty="0" smtClean="0"/>
              <a:t>23 de </a:t>
            </a:r>
            <a:r>
              <a:rPr lang="en-AU" sz="2400" dirty="0" err="1" smtClean="0"/>
              <a:t>Agosto</a:t>
            </a:r>
            <a:r>
              <a:rPr lang="en-AU" sz="2400" dirty="0" smtClean="0"/>
              <a:t> 2012</a:t>
            </a:r>
          </a:p>
        </p:txBody>
      </p:sp>
      <p:sp>
        <p:nvSpPr>
          <p:cNvPr id="4104" name="TextBox 10"/>
          <p:cNvSpPr txBox="1">
            <a:spLocks noChangeArrowheads="1"/>
          </p:cNvSpPr>
          <p:nvPr/>
        </p:nvSpPr>
        <p:spPr bwMode="auto">
          <a:xfrm>
            <a:off x="3026618" y="5944890"/>
            <a:ext cx="5289798" cy="646331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800" dirty="0" smtClean="0"/>
              <a:t>III Seminario anual Latinoamericano sobre gestión de Tesorerías Públicas, Bogotá, Agosto 22, 23 y 24 2012</a:t>
            </a:r>
            <a:endParaRPr lang="en-NZ" sz="1800" dirty="0"/>
          </a:p>
        </p:txBody>
      </p:sp>
      <p:pic>
        <p:nvPicPr>
          <p:cNvPr id="7" name="Imagen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2094421" cy="107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www.radiojamaica.com/images/stories/imf%20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980" y="5955630"/>
            <a:ext cx="6477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448" y="5949280"/>
            <a:ext cx="57912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1" name="Picture 1" descr="\\psf\Host\Users\ian\Pictures\Business\jp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5939375"/>
            <a:ext cx="966986" cy="644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</a:t>
            </a:r>
            <a:r>
              <a:rPr lang="en-US" dirty="0" smtClean="0"/>
              <a:t>de la </a:t>
            </a:r>
            <a:r>
              <a:rPr lang="es-PE" dirty="0" smtClean="0"/>
              <a:t>presentación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Matriz</a:t>
            </a:r>
            <a:r>
              <a:rPr lang="en-US" sz="2800" dirty="0" smtClean="0"/>
              <a:t> de </a:t>
            </a:r>
            <a:r>
              <a:rPr lang="en-US" sz="2800" dirty="0" err="1" smtClean="0"/>
              <a:t>riesgos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Procesos</a:t>
            </a:r>
            <a:r>
              <a:rPr lang="en-US" sz="2800" dirty="0" smtClean="0"/>
              <a:t> y </a:t>
            </a:r>
            <a:r>
              <a:rPr lang="en-US" sz="2800" dirty="0" err="1" smtClean="0"/>
              <a:t>sistemas</a:t>
            </a:r>
            <a:r>
              <a:rPr lang="en-US" sz="2800" dirty="0" smtClean="0"/>
              <a:t> </a:t>
            </a:r>
            <a:r>
              <a:rPr lang="en-US" sz="2800" dirty="0" err="1" smtClean="0"/>
              <a:t>críticos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Análisis de impacto en el negocio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Desarrollar</a:t>
            </a:r>
            <a:r>
              <a:rPr lang="en-US" sz="2800" dirty="0" smtClean="0"/>
              <a:t> PCO y PRC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 err="1" smtClean="0"/>
              <a:t>Implementar</a:t>
            </a:r>
            <a:r>
              <a:rPr lang="en-AU" sz="2800" dirty="0" smtClean="0"/>
              <a:t> </a:t>
            </a:r>
            <a:r>
              <a:rPr lang="en-US" sz="2800" dirty="0" smtClean="0"/>
              <a:t>PCO y PRC</a:t>
            </a:r>
            <a:endParaRPr lang="en-AU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Pruebas y actualizaciones en forma regular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sz="2800" dirty="0" smtClean="0"/>
          </a:p>
        </p:txBody>
      </p:sp>
      <p:pic>
        <p:nvPicPr>
          <p:cNvPr id="4" name="Picture 2" descr="http://rssbroadcast.com/wp-content/uploads/2010/02/mexico_earthqua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1238" y="5373216"/>
            <a:ext cx="1636521" cy="108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6947222" y="6371480"/>
            <a:ext cx="187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NZ" sz="1800" dirty="0" smtClean="0"/>
              <a:t>Mexico 1985</a:t>
            </a:r>
            <a:endParaRPr lang="en-NZ" sz="1800" dirty="0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4860578" y="6381328"/>
            <a:ext cx="18716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NZ" sz="1800" dirty="0" smtClean="0"/>
              <a:t>Chile 2010</a:t>
            </a:r>
            <a:endParaRPr lang="en-NZ" sz="1800" dirty="0"/>
          </a:p>
        </p:txBody>
      </p:sp>
      <p:pic>
        <p:nvPicPr>
          <p:cNvPr id="7" name="Picture 4" descr="http://inapcache.boston.com/universal/site_graphics/blogs/bigpicture/chile_02_27/c22_22415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1090" y="5373216"/>
            <a:ext cx="1656184" cy="106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5373216"/>
            <a:ext cx="1656184" cy="105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737892" y="6381328"/>
            <a:ext cx="18716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NZ" sz="1800" dirty="0" smtClean="0"/>
              <a:t>Brazil 2011</a:t>
            </a:r>
            <a:endParaRPr lang="en-NZ" sz="18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5386908"/>
            <a:ext cx="1895872" cy="106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395536" y="6381328"/>
            <a:ext cx="21602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NZ" sz="1800" dirty="0" smtClean="0"/>
              <a:t>Colombia 2011</a:t>
            </a:r>
            <a:endParaRPr lang="en-NZ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caso</a:t>
            </a:r>
            <a:r>
              <a:rPr lang="en-US" dirty="0" smtClean="0"/>
              <a:t> de Chile: </a:t>
            </a:r>
            <a:r>
              <a:rPr lang="es-ES" dirty="0" smtClean="0"/>
              <a:t>Esquema del proceso de gestión de riesgos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3338513" y="2420888"/>
            <a:ext cx="2447925" cy="156966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dirty="0" smtClean="0"/>
              <a:t>Paso 2</a:t>
            </a:r>
            <a:br>
              <a:rPr lang="en-AU" dirty="0" smtClean="0"/>
            </a:br>
            <a:r>
              <a:rPr lang="en-AU" dirty="0" err="1" smtClean="0"/>
              <a:t>Proceso</a:t>
            </a:r>
            <a:r>
              <a:rPr lang="en-AU" dirty="0" smtClean="0"/>
              <a:t> de </a:t>
            </a:r>
            <a:r>
              <a:rPr lang="en-AU" dirty="0" err="1" smtClean="0"/>
              <a:t>análisis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 smtClean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5786438" y="2420888"/>
            <a:ext cx="2447925" cy="156966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dirty="0" smtClean="0"/>
              <a:t>Paso 3</a:t>
            </a:r>
            <a:br>
              <a:rPr lang="en-AU" dirty="0" smtClean="0"/>
            </a:br>
            <a:r>
              <a:rPr lang="en-AU" dirty="0" err="1" smtClean="0"/>
              <a:t>Elaboración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de la </a:t>
            </a:r>
            <a:r>
              <a:rPr lang="en-AU" dirty="0" err="1" smtClean="0"/>
              <a:t>matriz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890588" y="3649781"/>
            <a:ext cx="2447925" cy="1200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dirty="0" smtClean="0"/>
              <a:t>Paso 4</a:t>
            </a:r>
            <a:br>
              <a:rPr lang="en-AU" dirty="0" smtClean="0"/>
            </a:br>
            <a:r>
              <a:rPr lang="en-AU" dirty="0" err="1" smtClean="0"/>
              <a:t>Establecer</a:t>
            </a:r>
            <a:r>
              <a:rPr lang="en-AU" dirty="0" smtClean="0"/>
              <a:t> </a:t>
            </a:r>
            <a:r>
              <a:rPr lang="en-AU" dirty="0" err="1" smtClean="0"/>
              <a:t>orden</a:t>
            </a:r>
            <a:r>
              <a:rPr lang="en-AU" dirty="0" smtClean="0"/>
              <a:t> de </a:t>
            </a:r>
            <a:r>
              <a:rPr lang="en-AU" dirty="0" err="1" smtClean="0"/>
              <a:t>clasificación</a:t>
            </a:r>
            <a:endParaRPr lang="en-AU" dirty="0" smtClean="0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3338513" y="3644851"/>
            <a:ext cx="2447925" cy="1200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dirty="0" smtClean="0"/>
              <a:t>Paso 5</a:t>
            </a:r>
            <a:br>
              <a:rPr lang="en-AU" dirty="0" smtClean="0"/>
            </a:br>
            <a:r>
              <a:rPr lang="en-AU" dirty="0" err="1" smtClean="0"/>
              <a:t>Establecer</a:t>
            </a:r>
            <a:r>
              <a:rPr lang="en-AU" dirty="0" smtClean="0"/>
              <a:t> un plan de </a:t>
            </a:r>
            <a:r>
              <a:rPr lang="en-AU" dirty="0" err="1" smtClean="0"/>
              <a:t>tratamiento</a:t>
            </a:r>
            <a:endParaRPr lang="en-AU" dirty="0"/>
          </a:p>
        </p:txBody>
      </p:sp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5786438" y="3644851"/>
            <a:ext cx="2449512" cy="120032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dirty="0" smtClean="0"/>
              <a:t>Paso 6</a:t>
            </a:r>
            <a:br>
              <a:rPr lang="en-AU" dirty="0" smtClean="0"/>
            </a:br>
            <a:r>
              <a:rPr lang="en-AU" dirty="0" err="1" smtClean="0"/>
              <a:t>Monitoreo</a:t>
            </a:r>
            <a:r>
              <a:rPr lang="en-AU" dirty="0" smtClean="0"/>
              <a:t> y </a:t>
            </a:r>
            <a:r>
              <a:rPr lang="en-AU" dirty="0" err="1" smtClean="0"/>
              <a:t>examen</a:t>
            </a:r>
            <a:endParaRPr lang="en-AU" dirty="0"/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890588" y="2420888"/>
            <a:ext cx="2447925" cy="12241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dirty="0" smtClean="0"/>
              <a:t>Paso 1</a:t>
            </a:r>
            <a:br>
              <a:rPr lang="en-AU" dirty="0" smtClean="0"/>
            </a:br>
            <a:r>
              <a:rPr lang="en-AU" dirty="0" err="1" smtClean="0"/>
              <a:t>Politica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de </a:t>
            </a:r>
            <a:r>
              <a:rPr lang="en-AU" dirty="0" err="1" smtClean="0"/>
              <a:t>riesgo</a:t>
            </a:r>
            <a:endParaRPr lang="en-AU" dirty="0" smtClean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907704" y="5013176"/>
          <a:ext cx="5328592" cy="1512168"/>
        </p:xfrm>
        <a:graphic>
          <a:graphicData uri="http://schemas.openxmlformats.org/drawingml/2006/table">
            <a:tbl>
              <a:tblPr/>
              <a:tblGrid>
                <a:gridCol w="441576"/>
                <a:gridCol w="445286"/>
                <a:gridCol w="441576"/>
                <a:gridCol w="445286"/>
                <a:gridCol w="445286"/>
                <a:gridCol w="441576"/>
                <a:gridCol w="445286"/>
                <a:gridCol w="445286"/>
                <a:gridCol w="441576"/>
                <a:gridCol w="445286"/>
                <a:gridCol w="445286"/>
                <a:gridCol w="445286"/>
              </a:tblGrid>
              <a:tr h="504056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Procesamiento de la información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Información </a:t>
                      </a:r>
                      <a:r>
                        <a:rPr lang="es-ES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sobre</a:t>
                      </a:r>
                      <a:br>
                        <a:rPr lang="es-ES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riesgos </a:t>
                      </a:r>
                      <a:r>
                        <a:rPr lang="es-ES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críticos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Control básico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Proceso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Subproceso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Etapa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Objetivo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Riesgo crítico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Probabilidad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Impacto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Gravedad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Control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Diseño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Eficacia del control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000" b="1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Exposición al riesgo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Procesos</a:t>
            </a:r>
            <a:r>
              <a:rPr lang="en-US" dirty="0" smtClean="0"/>
              <a:t> y </a:t>
            </a:r>
            <a:r>
              <a:rPr lang="en-US" dirty="0" err="1" smtClean="0"/>
              <a:t>sistemas</a:t>
            </a:r>
            <a:r>
              <a:rPr lang="en-US" dirty="0" smtClean="0"/>
              <a:t> </a:t>
            </a:r>
            <a:r>
              <a:rPr lang="en-US" dirty="0" err="1" smtClean="0"/>
              <a:t>críticos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76486" y="2026528"/>
          <a:ext cx="8352928" cy="2194560"/>
        </p:xfrm>
        <a:graphic>
          <a:graphicData uri="http://schemas.openxmlformats.org/drawingml/2006/table">
            <a:tbl>
              <a:tblPr/>
              <a:tblGrid>
                <a:gridCol w="1224135"/>
                <a:gridCol w="1296144"/>
                <a:gridCol w="2120236"/>
                <a:gridCol w="1696188"/>
                <a:gridCol w="2016225"/>
              </a:tblGrid>
              <a:tr h="9414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>
                          <a:latin typeface="Garamond"/>
                          <a:ea typeface="Times New Roman"/>
                          <a:cs typeface="Garamond"/>
                        </a:rPr>
                        <a:t/>
                      </a:r>
                      <a:br>
                        <a:rPr lang="es-MX" sz="1600" dirty="0">
                          <a:latin typeface="Garamond"/>
                          <a:ea typeface="Times New Roman"/>
                          <a:cs typeface="Garamond"/>
                        </a:rPr>
                      </a:br>
                      <a:r>
                        <a:rPr lang="es-MX" sz="1600" b="1" dirty="0">
                          <a:latin typeface="Garamond"/>
                          <a:ea typeface="Times New Roman"/>
                          <a:cs typeface="Garamond"/>
                        </a:rPr>
                        <a:t>Sistema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b="1" dirty="0">
                          <a:latin typeface="Garamond"/>
                          <a:ea typeface="Times New Roman"/>
                          <a:cs typeface="Garamond"/>
                        </a:rPr>
                        <a:t>Período de tiempo </a:t>
                      </a:r>
                      <a:br>
                        <a:rPr lang="es-MX" sz="1600" b="1" dirty="0">
                          <a:latin typeface="Garamond"/>
                          <a:ea typeface="Times New Roman"/>
                          <a:cs typeface="Garamond"/>
                        </a:rPr>
                      </a:br>
                      <a: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  <a:t>(minutos, horas, días)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  <a:t>Localidad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>de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>Servidor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/>
                      </a:r>
                      <a:br>
                        <a:rPr lang="en-US" sz="1600" b="1" kern="1200" dirty="0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</a:b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>(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>sitio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>primario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Garamond"/>
                          <a:ea typeface="Times New Roman"/>
                          <a:cs typeface="Garamond"/>
                        </a:rPr>
                        <a:t>)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b="1" dirty="0">
                          <a:latin typeface="Garamond"/>
                          <a:ea typeface="Times New Roman"/>
                          <a:cs typeface="Garamond"/>
                        </a:rPr>
                        <a:t>Respaldo de </a:t>
                      </a:r>
                      <a: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  <a:t>Datos</a:t>
                      </a:r>
                      <a:b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</a:br>
                      <a: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  <a:t>(tiempo y ubicación)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b="1" dirty="0">
                          <a:latin typeface="Garamond"/>
                          <a:ea typeface="Times New Roman"/>
                          <a:cs typeface="Garamond"/>
                        </a:rPr>
                        <a:t>Localidad de </a:t>
                      </a:r>
                      <a: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  <a:t>Acceso</a:t>
                      </a:r>
                      <a:b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</a:br>
                      <a:r>
                        <a:rPr lang="es-MX" sz="1600" b="1" dirty="0" smtClean="0">
                          <a:latin typeface="Garamond"/>
                          <a:ea typeface="Times New Roman"/>
                          <a:cs typeface="Garamond"/>
                        </a:rPr>
                        <a:t>(sitio o centro de datos alternativo) 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235373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SIAF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1-2 horas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Servidor TI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235373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SIAD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2-4 horas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Servidor TI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235373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MS Office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2-4 horas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Instalado en cada PC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235373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err="1" smtClean="0">
                          <a:latin typeface="Garamond"/>
                          <a:ea typeface="Times New Roman"/>
                          <a:cs typeface="Garamond"/>
                        </a:rPr>
                        <a:t>Bloomberg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1 días</a:t>
                      </a: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 smtClean="0">
                          <a:latin typeface="Garamond"/>
                          <a:ea typeface="Times New Roman"/>
                          <a:cs typeface="Garamond"/>
                        </a:rPr>
                        <a:t>Instalado en cada PC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dirty="0"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235373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kern="1200" dirty="0">
                        <a:solidFill>
                          <a:schemeClr val="tx1"/>
                        </a:solidFill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kern="1200" dirty="0">
                        <a:solidFill>
                          <a:schemeClr val="tx1"/>
                        </a:solidFill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kern="1200" dirty="0">
                        <a:solidFill>
                          <a:schemeClr val="tx1"/>
                        </a:solidFill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kern="1200" dirty="0">
                        <a:solidFill>
                          <a:schemeClr val="tx1"/>
                        </a:solidFill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s-MX" sz="1600" kern="1200" dirty="0">
                        <a:solidFill>
                          <a:schemeClr val="tx1"/>
                        </a:solidFill>
                        <a:latin typeface="Garamond"/>
                        <a:ea typeface="Times New Roman"/>
                        <a:cs typeface="Garamond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962" y="4264498"/>
            <a:ext cx="3312368" cy="2371463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7537" y="4278238"/>
            <a:ext cx="4896544" cy="235967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Análisis de impacto en el negocio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9816" y="1628800"/>
            <a:ext cx="3359236" cy="224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95026"/>
            <a:ext cx="3024336" cy="257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285871"/>
            <a:ext cx="3024336" cy="234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933056"/>
            <a:ext cx="3838543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 bwMode="auto">
          <a:xfrm>
            <a:off x="3779912" y="2420888"/>
            <a:ext cx="1368152" cy="432048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Bent-Up Arrow 9"/>
          <p:cNvSpPr/>
          <p:nvPr/>
        </p:nvSpPr>
        <p:spPr bwMode="auto">
          <a:xfrm>
            <a:off x="7452320" y="4293096"/>
            <a:ext cx="1080120" cy="1080120"/>
          </a:xfrm>
          <a:prstGeom prst="bentUp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Desarrollar PCO y PRC</a:t>
            </a:r>
            <a:endParaRPr lang="en-US" dirty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39552" y="1844823"/>
          <a:ext cx="3312368" cy="468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PDF Document" r:id="rId3" imgW="5667659" imgH="8019837" progId="PDFPlus.Document">
                  <p:embed/>
                </p:oleObj>
              </mc:Choice>
              <mc:Fallback>
                <p:oleObj name="PDF Document" r:id="rId3" imgW="5667659" imgH="8019837" progId="PDFPlus.Document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844823"/>
                        <a:ext cx="3312368" cy="4687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1768953"/>
            <a:ext cx="4464496" cy="482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367464" cy="1143000"/>
          </a:xfrm>
        </p:spPr>
        <p:txBody>
          <a:bodyPr/>
          <a:lstStyle/>
          <a:p>
            <a:r>
              <a:rPr lang="en-AU" dirty="0" err="1" smtClean="0"/>
              <a:t>Implementar</a:t>
            </a:r>
            <a:r>
              <a:rPr lang="en-AU" dirty="0" smtClean="0"/>
              <a:t> </a:t>
            </a:r>
            <a:r>
              <a:rPr lang="es-ES" dirty="0" smtClean="0"/>
              <a:t>PCO y PRC</a:t>
            </a:r>
            <a:endParaRPr lang="en-US" dirty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807579"/>
            <a:ext cx="5184576" cy="478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8358" y="1809120"/>
            <a:ext cx="3224915" cy="2411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3261" y="4245679"/>
            <a:ext cx="3191227" cy="238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439472" cy="1143000"/>
          </a:xfrm>
        </p:spPr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caso</a:t>
            </a:r>
            <a:r>
              <a:rPr lang="en-US" dirty="0" smtClean="0"/>
              <a:t> de México: </a:t>
            </a:r>
            <a:r>
              <a:rPr lang="es-ES" dirty="0" smtClean="0"/>
              <a:t>TESOFE Plan de Continuidad de Operaciones</a:t>
            </a:r>
            <a:endParaRPr lang="en-US" sz="5400" dirty="0"/>
          </a:p>
        </p:txBody>
      </p:sp>
      <p:pic>
        <p:nvPicPr>
          <p:cNvPr id="68611" name="Picture 3" descr="C:\Users\Administrator\AppData\Local\Microsoft\Windows\Temporary Internet Files\Content.IE5\BSQH82LN\MP90040042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060848"/>
            <a:ext cx="1502184" cy="14847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2276872"/>
            <a:ext cx="2016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Triara</a:t>
            </a:r>
            <a:r>
              <a:rPr lang="en-US" sz="2000" dirty="0" smtClean="0"/>
              <a:t> Centro de </a:t>
            </a:r>
            <a:r>
              <a:rPr lang="en-US" sz="2000" dirty="0" err="1" smtClean="0"/>
              <a:t>Datos</a:t>
            </a:r>
            <a:r>
              <a:rPr lang="en-US" sz="2000" dirty="0" smtClean="0"/>
              <a:t> de TI de Querétaro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5013176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Sitio</a:t>
            </a:r>
            <a:r>
              <a:rPr lang="en-US" sz="2000" dirty="0" smtClean="0"/>
              <a:t> </a:t>
            </a:r>
            <a:r>
              <a:rPr lang="en-US" sz="2000" dirty="0" err="1" smtClean="0"/>
              <a:t>Alterno</a:t>
            </a:r>
            <a:r>
              <a:rPr lang="en-US" sz="2000" dirty="0" smtClean="0"/>
              <a:t> en </a:t>
            </a:r>
            <a:r>
              <a:rPr lang="en-US" sz="2000" dirty="0" err="1" smtClean="0"/>
              <a:t>Legaria</a:t>
            </a:r>
            <a:endParaRPr lang="en-US" sz="2000" dirty="0"/>
          </a:p>
        </p:txBody>
      </p:sp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149080"/>
            <a:ext cx="317717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140968"/>
            <a:ext cx="1256531" cy="1256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300192" y="2420888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Tesorería</a:t>
            </a:r>
            <a:r>
              <a:rPr lang="en-US" sz="2000" dirty="0" smtClean="0"/>
              <a:t> de la </a:t>
            </a:r>
            <a:r>
              <a:rPr lang="en-US" sz="2000" dirty="0" err="1" smtClean="0"/>
              <a:t>Federación</a:t>
            </a:r>
            <a:endParaRPr lang="en-US" sz="2000" dirty="0"/>
          </a:p>
        </p:txBody>
      </p:sp>
      <p:sp>
        <p:nvSpPr>
          <p:cNvPr id="11" name="Freeform 39"/>
          <p:cNvSpPr>
            <a:spLocks/>
          </p:cNvSpPr>
          <p:nvPr/>
        </p:nvSpPr>
        <p:spPr bwMode="auto">
          <a:xfrm rot="4073220">
            <a:off x="4560724" y="1727844"/>
            <a:ext cx="1390702" cy="2466210"/>
          </a:xfrm>
          <a:custGeom>
            <a:avLst/>
            <a:gdLst/>
            <a:ahLst/>
            <a:cxnLst>
              <a:cxn ang="0">
                <a:pos x="0" y="2207"/>
              </a:cxn>
              <a:cxn ang="0">
                <a:pos x="893" y="943"/>
              </a:cxn>
              <a:cxn ang="0">
                <a:pos x="962" y="1111"/>
              </a:cxn>
              <a:cxn ang="0">
                <a:pos x="1819" y="0"/>
              </a:cxn>
              <a:cxn ang="0">
                <a:pos x="924" y="1264"/>
              </a:cxn>
              <a:cxn ang="0">
                <a:pos x="856" y="1096"/>
              </a:cxn>
              <a:cxn ang="0">
                <a:pos x="0" y="2207"/>
              </a:cxn>
            </a:cxnLst>
            <a:rect l="0" t="0" r="r" b="b"/>
            <a:pathLst>
              <a:path w="1819" h="2207">
                <a:moveTo>
                  <a:pt x="0" y="2207"/>
                </a:moveTo>
                <a:lnTo>
                  <a:pt x="893" y="943"/>
                </a:lnTo>
                <a:lnTo>
                  <a:pt x="962" y="1111"/>
                </a:lnTo>
                <a:lnTo>
                  <a:pt x="1819" y="0"/>
                </a:lnTo>
                <a:lnTo>
                  <a:pt x="924" y="1264"/>
                </a:lnTo>
                <a:lnTo>
                  <a:pt x="856" y="1096"/>
                </a:lnTo>
                <a:lnTo>
                  <a:pt x="0" y="2207"/>
                </a:lnTo>
                <a:close/>
              </a:path>
            </a:pathLst>
          </a:custGeom>
          <a:solidFill>
            <a:srgbClr val="0000FF"/>
          </a:solidFill>
          <a:ln w="3175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39"/>
          <p:cNvSpPr>
            <a:spLocks/>
          </p:cNvSpPr>
          <p:nvPr/>
        </p:nvSpPr>
        <p:spPr bwMode="auto">
          <a:xfrm rot="19582326">
            <a:off x="2902624" y="3604457"/>
            <a:ext cx="341941" cy="464417"/>
          </a:xfrm>
          <a:custGeom>
            <a:avLst/>
            <a:gdLst/>
            <a:ahLst/>
            <a:cxnLst>
              <a:cxn ang="0">
                <a:pos x="0" y="2207"/>
              </a:cxn>
              <a:cxn ang="0">
                <a:pos x="893" y="943"/>
              </a:cxn>
              <a:cxn ang="0">
                <a:pos x="962" y="1111"/>
              </a:cxn>
              <a:cxn ang="0">
                <a:pos x="1819" y="0"/>
              </a:cxn>
              <a:cxn ang="0">
                <a:pos x="924" y="1264"/>
              </a:cxn>
              <a:cxn ang="0">
                <a:pos x="856" y="1096"/>
              </a:cxn>
              <a:cxn ang="0">
                <a:pos x="0" y="2207"/>
              </a:cxn>
            </a:cxnLst>
            <a:rect l="0" t="0" r="r" b="b"/>
            <a:pathLst>
              <a:path w="1819" h="2207">
                <a:moveTo>
                  <a:pt x="0" y="2207"/>
                </a:moveTo>
                <a:lnTo>
                  <a:pt x="893" y="943"/>
                </a:lnTo>
                <a:lnTo>
                  <a:pt x="962" y="1111"/>
                </a:lnTo>
                <a:lnTo>
                  <a:pt x="1819" y="0"/>
                </a:lnTo>
                <a:lnTo>
                  <a:pt x="924" y="1264"/>
                </a:lnTo>
                <a:lnTo>
                  <a:pt x="856" y="1096"/>
                </a:lnTo>
                <a:lnTo>
                  <a:pt x="0" y="2207"/>
                </a:lnTo>
                <a:close/>
              </a:path>
            </a:pathLst>
          </a:custGeom>
          <a:solidFill>
            <a:srgbClr val="0000FF"/>
          </a:solidFill>
          <a:ln w="3175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39"/>
          <p:cNvSpPr>
            <a:spLocks/>
          </p:cNvSpPr>
          <p:nvPr/>
        </p:nvSpPr>
        <p:spPr bwMode="auto">
          <a:xfrm rot="1257833">
            <a:off x="5030330" y="4063550"/>
            <a:ext cx="1387597" cy="1611219"/>
          </a:xfrm>
          <a:custGeom>
            <a:avLst/>
            <a:gdLst/>
            <a:ahLst/>
            <a:cxnLst>
              <a:cxn ang="0">
                <a:pos x="0" y="2207"/>
              </a:cxn>
              <a:cxn ang="0">
                <a:pos x="893" y="943"/>
              </a:cxn>
              <a:cxn ang="0">
                <a:pos x="962" y="1111"/>
              </a:cxn>
              <a:cxn ang="0">
                <a:pos x="1819" y="0"/>
              </a:cxn>
              <a:cxn ang="0">
                <a:pos x="924" y="1264"/>
              </a:cxn>
              <a:cxn ang="0">
                <a:pos x="856" y="1096"/>
              </a:cxn>
              <a:cxn ang="0">
                <a:pos x="0" y="2207"/>
              </a:cxn>
            </a:cxnLst>
            <a:rect l="0" t="0" r="r" b="b"/>
            <a:pathLst>
              <a:path w="1819" h="2207">
                <a:moveTo>
                  <a:pt x="0" y="2207"/>
                </a:moveTo>
                <a:lnTo>
                  <a:pt x="893" y="943"/>
                </a:lnTo>
                <a:lnTo>
                  <a:pt x="962" y="1111"/>
                </a:lnTo>
                <a:lnTo>
                  <a:pt x="1819" y="0"/>
                </a:lnTo>
                <a:lnTo>
                  <a:pt x="924" y="1264"/>
                </a:lnTo>
                <a:lnTo>
                  <a:pt x="856" y="1096"/>
                </a:lnTo>
                <a:lnTo>
                  <a:pt x="0" y="2207"/>
                </a:lnTo>
                <a:close/>
              </a:path>
            </a:pathLst>
          </a:custGeom>
          <a:solidFill>
            <a:srgbClr val="0000FF"/>
          </a:solidFill>
          <a:ln w="3175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Pruebas y actualizaciones en forma regular</a:t>
            </a:r>
            <a:endParaRPr lang="en-US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07504" y="2060848"/>
          <a:ext cx="5191125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Picture" r:id="rId3" imgW="5192280" imgH="4076640" progId="Word.Picture.8">
                  <p:embed/>
                </p:oleObj>
              </mc:Choice>
              <mc:Fallback>
                <p:oleObj name="Picture" r:id="rId3" imgW="5192280" imgH="4076640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2060848"/>
                        <a:ext cx="5191125" cy="407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55593" y="2647662"/>
          <a:ext cx="3631496" cy="1861458"/>
        </p:xfrm>
        <a:graphic>
          <a:graphicData uri="http://schemas.openxmlformats.org/drawingml/2006/table">
            <a:tbl>
              <a:tblPr/>
              <a:tblGrid>
                <a:gridCol w="2621623"/>
                <a:gridCol w="93980"/>
                <a:gridCol w="915893"/>
              </a:tblGrid>
              <a:tr h="2155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latin typeface="Garamond"/>
                          <a:ea typeface="Times New Roman"/>
                          <a:cs typeface="Times New Roman"/>
                        </a:rPr>
                        <a:t>Mantenimiento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Garamond"/>
                          <a:ea typeface="Times New Roman"/>
                          <a:cs typeface="Times New Roman"/>
                        </a:rPr>
                        <a:t>Cronograma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1066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 dirty="0">
                          <a:latin typeface="Garamond"/>
                          <a:ea typeface="Times New Roman"/>
                          <a:cs typeface="Times New Roman"/>
                        </a:rPr>
                        <a:t>Revisión y actualización de la documentación del Plan de Continuidad de Operaciones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90620" algn="l"/>
                        </a:tabLst>
                      </a:pPr>
                      <a:r>
                        <a:rPr lang="es-ES_tradnl" sz="1200">
                          <a:latin typeface="Garamond"/>
                          <a:ea typeface="Times New Roman"/>
                          <a:cs typeface="Times New Roman"/>
                        </a:rPr>
                        <a:t>cada seis meses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066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 dirty="0">
                          <a:latin typeface="Garamond"/>
                          <a:ea typeface="Times New Roman"/>
                          <a:cs typeface="Times New Roman"/>
                        </a:rPr>
                        <a:t>Prueba de recuperación de la tecnología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90620" algn="l"/>
                        </a:tabLst>
                      </a:pPr>
                      <a:r>
                        <a:rPr lang="es-ES_tradnl" sz="1200">
                          <a:latin typeface="Garamond"/>
                          <a:ea typeface="Times New Roman"/>
                          <a:cs typeface="Times New Roman"/>
                        </a:rPr>
                        <a:t>cada seis meses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5533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 dirty="0">
                          <a:latin typeface="Garamond"/>
                          <a:ea typeface="Times New Roman"/>
                          <a:cs typeface="Times New Roman"/>
                        </a:rPr>
                        <a:t>Prueba de conocimiento básico del personal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 dirty="0">
                          <a:latin typeface="Garamond"/>
                          <a:ea typeface="Times New Roman"/>
                          <a:cs typeface="Times New Roman"/>
                        </a:rPr>
                        <a:t>anualmente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5533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>
                          <a:latin typeface="Garamond"/>
                          <a:ea typeface="Times New Roman"/>
                          <a:cs typeface="Times New Roman"/>
                        </a:rPr>
                        <a:t>Pruebas de escenarios (pizarrón blanco)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 dirty="0">
                          <a:latin typeface="Garamond"/>
                          <a:ea typeface="Times New Roman"/>
                          <a:cs typeface="Times New Roman"/>
                        </a:rPr>
                        <a:t>anualmente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5533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>
                          <a:latin typeface="Garamond"/>
                          <a:ea typeface="Times New Roman"/>
                          <a:cs typeface="Times New Roman"/>
                        </a:rPr>
                        <a:t>Prueba completa (incidente simulado)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_tradnl" sz="1200" dirty="0">
                          <a:latin typeface="Garamond"/>
                          <a:ea typeface="Times New Roman"/>
                          <a:cs typeface="Times New Roman"/>
                        </a:rPr>
                        <a:t>anualmente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580112" y="4797152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Muy recomendable: prueba durante las operaciones normales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caso</a:t>
            </a:r>
            <a:r>
              <a:rPr lang="en-US" dirty="0" smtClean="0"/>
              <a:t> de Colombia y </a:t>
            </a:r>
            <a:r>
              <a:rPr lang="en-US" dirty="0" err="1" smtClean="0"/>
              <a:t>Perú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La asistencia del FMI se ha orientado a:</a:t>
            </a:r>
          </a:p>
          <a:p>
            <a:pPr lvl="1"/>
            <a:r>
              <a:rPr lang="es-ES" sz="2400" dirty="0" smtClean="0"/>
              <a:t>aumentar la conciencia</a:t>
            </a:r>
          </a:p>
          <a:p>
            <a:pPr lvl="1"/>
            <a:r>
              <a:rPr lang="es-ES" sz="2400" dirty="0" smtClean="0"/>
              <a:t>ayudar en el desarrollo de la matriz de riesgos y PCO</a:t>
            </a:r>
          </a:p>
          <a:p>
            <a:pPr lvl="1"/>
            <a:r>
              <a:rPr lang="es-ES" sz="2400" dirty="0" smtClean="0"/>
              <a:t>proporcionar plantillas</a:t>
            </a:r>
          </a:p>
          <a:p>
            <a:r>
              <a:rPr lang="en-US" sz="2800" dirty="0" err="1" smtClean="0"/>
              <a:t>Proceso</a:t>
            </a:r>
            <a:r>
              <a:rPr lang="en-US" sz="2800" dirty="0" smtClean="0"/>
              <a:t> ha </a:t>
            </a:r>
            <a:r>
              <a:rPr lang="en-US" sz="2800" dirty="0" err="1" smtClean="0"/>
              <a:t>sido</a:t>
            </a:r>
            <a:r>
              <a:rPr lang="en-US" sz="2800" dirty="0" smtClean="0"/>
              <a:t> lento:</a:t>
            </a:r>
          </a:p>
          <a:p>
            <a:pPr lvl="1"/>
            <a:r>
              <a:rPr lang="es-ES" sz="2400" dirty="0" smtClean="0"/>
              <a:t>recursos limitados</a:t>
            </a:r>
          </a:p>
          <a:p>
            <a:pPr lvl="1"/>
            <a:r>
              <a:rPr lang="es-ES" sz="2400" dirty="0" smtClean="0"/>
              <a:t>muchos proyectos</a:t>
            </a:r>
          </a:p>
          <a:p>
            <a:pPr lvl="1"/>
            <a:r>
              <a:rPr lang="es-ES" sz="2400" dirty="0" smtClean="0"/>
              <a:t>menor prioridad</a:t>
            </a:r>
            <a:endParaRPr lang="en-US" sz="2400" dirty="0"/>
          </a:p>
        </p:txBody>
      </p:sp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7001837" y="3645024"/>
          <a:ext cx="2034659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8" name="PDF Document" r:id="rId3" imgW="5667659" imgH="8019837" progId="PDFPlus.Document">
                  <p:embed/>
                </p:oleObj>
              </mc:Choice>
              <mc:Fallback>
                <p:oleObj name="PDF Document" r:id="rId3" imgW="5667659" imgH="8019837" progId="PDFPlus.Document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1837" y="3645024"/>
                        <a:ext cx="2034659" cy="2880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645024"/>
            <a:ext cx="203573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95456" cy="1143000"/>
          </a:xfrm>
        </p:spPr>
        <p:txBody>
          <a:bodyPr/>
          <a:lstStyle/>
          <a:p>
            <a:r>
              <a:rPr lang="en-US" dirty="0" err="1" smtClean="0"/>
              <a:t>Experiencias</a:t>
            </a:r>
            <a:r>
              <a:rPr lang="en-US" dirty="0" smtClean="0"/>
              <a:t> en </a:t>
            </a:r>
            <a:r>
              <a:rPr lang="en-US" dirty="0" err="1" smtClean="0"/>
              <a:t>países</a:t>
            </a:r>
            <a:r>
              <a:rPr lang="en-US" dirty="0" smtClean="0"/>
              <a:t> FOTEGAL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México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Republica</a:t>
            </a:r>
            <a:r>
              <a:rPr lang="en-US" dirty="0" smtClean="0"/>
              <a:t> </a:t>
            </a:r>
            <a:r>
              <a:rPr lang="en-US" dirty="0" err="1" smtClean="0"/>
              <a:t>Dominicana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Costa 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anStorkeyPPoin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NewCenturySchlbk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N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IanStorkeyPPoint</Template>
  <TotalTime>2581</TotalTime>
  <Words>322</Words>
  <Application>Microsoft Office PowerPoint</Application>
  <PresentationFormat>Presentación en pantalla (4:3)</PresentationFormat>
  <Paragraphs>94</Paragraphs>
  <Slides>11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IanStorkeyPPoint</vt:lpstr>
      <vt:lpstr>PDF Document</vt:lpstr>
      <vt:lpstr>Picture</vt:lpstr>
      <vt:lpstr>Matriz de Riesgos de Tesorería y Plan de Continuidad</vt:lpstr>
      <vt:lpstr>Esquema de la presentación</vt:lpstr>
      <vt:lpstr>El caso de Chile: Esquema del proceso de gestión de riesgos</vt:lpstr>
      <vt:lpstr>Procesos y sistemas críticos</vt:lpstr>
      <vt:lpstr>Análisis de impacto en el negocio</vt:lpstr>
      <vt:lpstr>Desarrollar PCO y PRC</vt:lpstr>
      <vt:lpstr>Implementar PCO y PRC</vt:lpstr>
      <vt:lpstr>El caso de México: TESOFE Plan de Continuidad de Operaciones</vt:lpstr>
      <vt:lpstr>Pruebas y actualizaciones en forma regular</vt:lpstr>
      <vt:lpstr>El caso de Colombia y Perú</vt:lpstr>
      <vt:lpstr>Experiencias en países FOTEGAL</vt:lpstr>
    </vt:vector>
  </TitlesOfParts>
  <Manager>IMF</Manager>
  <Company>Storkey &amp; Co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Matriz de Riesgos de Tesoreria y Plan de Continuidad</dc:title>
  <dc:subject>III Seminario anual Latinoamericano sobre gestión de Tesorerías Públicas</dc:subject>
  <dc:creator>Ian Storkey</dc:creator>
  <cp:lastModifiedBy>Angela Mercedes Rodriguez Rincon</cp:lastModifiedBy>
  <cp:revision>194</cp:revision>
  <dcterms:created xsi:type="dcterms:W3CDTF">2009-04-06T07:10:02Z</dcterms:created>
  <dcterms:modified xsi:type="dcterms:W3CDTF">2012-08-21T15:02:54Z</dcterms:modified>
</cp:coreProperties>
</file>