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rawings/drawing3.xml" ContentType="application/vnd.openxmlformats-officedocument.drawingml.chartshap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rawings/drawing1.xml" ContentType="application/vnd.openxmlformats-officedocument.drawingml.chartshapes+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5"/>
  </p:notesMasterIdLst>
  <p:handoutMasterIdLst>
    <p:handoutMasterId r:id="rId16"/>
  </p:handoutMasterIdLst>
  <p:sldIdLst>
    <p:sldId id="260" r:id="rId3"/>
    <p:sldId id="292" r:id="rId4"/>
    <p:sldId id="262" r:id="rId5"/>
    <p:sldId id="283" r:id="rId6"/>
    <p:sldId id="284" r:id="rId7"/>
    <p:sldId id="290" r:id="rId8"/>
    <p:sldId id="289" r:id="rId9"/>
    <p:sldId id="285" r:id="rId10"/>
    <p:sldId id="286" r:id="rId11"/>
    <p:sldId id="287" r:id="rId12"/>
    <p:sldId id="288" r:id="rId13"/>
    <p:sldId id="269"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049" autoAdjust="0"/>
  </p:normalViewPr>
  <p:slideViewPr>
    <p:cSldViewPr>
      <p:cViewPr varScale="1">
        <p:scale>
          <a:sx n="57" d="100"/>
          <a:sy n="57" d="100"/>
        </p:scale>
        <p:origin x="-151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oleObject" Target="file:///\\LDrive50B\HQ-Private1\WB421701\Home\Documents\Treasury\costos%20de%20servicios%20data.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LDrive50B\HQ-Private1\WB421701\Home\Documents\Treasury\costo%20de%20servicio.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LDrive50B\HQ-Private1\WB421701\Home\Documents\Treasury\costo%20de%20servicio.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LDrive50B\HQ-Private1\WB421701\Home\Documents\Treasury\costo%20de%20servicio.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LDrive50B\HQ-Private1\WB421701\Home\Documents\Treasury\fotegal%20survey%20data%20updated%206%2018%20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000" dirty="0" err="1"/>
              <a:t>Costo</a:t>
            </a:r>
            <a:r>
              <a:rPr lang="en-US" sz="2000" dirty="0"/>
              <a:t> de </a:t>
            </a:r>
            <a:r>
              <a:rPr lang="en-US" sz="2000" dirty="0" err="1"/>
              <a:t>Oportunidad</a:t>
            </a:r>
            <a:endParaRPr lang="en-US" sz="2000" dirty="0"/>
          </a:p>
          <a:p>
            <a:pPr>
              <a:defRPr/>
            </a:pPr>
            <a:r>
              <a:rPr lang="en-US" sz="1400" b="0" dirty="0" err="1"/>
              <a:t>Reciprocidad</a:t>
            </a:r>
            <a:r>
              <a:rPr lang="en-US" sz="1400" b="0" baseline="0" dirty="0"/>
              <a:t> de 3 </a:t>
            </a:r>
            <a:r>
              <a:rPr lang="en-US" sz="1400" b="0" baseline="0" dirty="0" err="1"/>
              <a:t>días</a:t>
            </a:r>
            <a:r>
              <a:rPr lang="en-US" sz="1400" b="0" baseline="0" dirty="0"/>
              <a:t>, </a:t>
            </a:r>
            <a:r>
              <a:rPr lang="en-US" sz="1400" b="0" baseline="0" dirty="0" err="1"/>
              <a:t>Ingreso</a:t>
            </a:r>
            <a:r>
              <a:rPr lang="en-US" sz="1400" b="0" baseline="0" dirty="0"/>
              <a:t> de $100,000</a:t>
            </a:r>
            <a:endParaRPr lang="en-US" sz="1400" b="0" dirty="0"/>
          </a:p>
        </c:rich>
      </c:tx>
      <c:layout/>
    </c:title>
    <c:plotArea>
      <c:layout>
        <c:manualLayout>
          <c:layoutTarget val="inner"/>
          <c:xMode val="edge"/>
          <c:yMode val="edge"/>
          <c:x val="4.5179994702497055E-2"/>
          <c:y val="0.2348623240276784"/>
          <c:w val="0.92173517301163044"/>
          <c:h val="0.56119470293486062"/>
        </c:manualLayout>
      </c:layout>
      <c:barChart>
        <c:barDir val="col"/>
        <c:grouping val="clustered"/>
        <c:ser>
          <c:idx val="1"/>
          <c:order val="0"/>
          <c:tx>
            <c:strRef>
              <c:f>Sheet2!$C$6</c:f>
              <c:strCache>
                <c:ptCount val="1"/>
                <c:pt idx="0">
                  <c:v>Costo de Oportunidad</c:v>
                </c:pt>
              </c:strCache>
            </c:strRef>
          </c:tx>
          <c:spPr>
            <a:solidFill>
              <a:srgbClr val="00B050"/>
            </a:solidFill>
          </c:spPr>
          <c:cat>
            <c:strRef>
              <c:f>Sheet2!$B$7:$B$9</c:f>
              <c:strCache>
                <c:ptCount val="3"/>
                <c:pt idx="0">
                  <c:v>A</c:v>
                </c:pt>
                <c:pt idx="1">
                  <c:v>B</c:v>
                </c:pt>
                <c:pt idx="2">
                  <c:v>C</c:v>
                </c:pt>
              </c:strCache>
            </c:strRef>
          </c:cat>
          <c:val>
            <c:numRef>
              <c:f>Sheet2!$C$7:$C$9</c:f>
              <c:numCache>
                <c:formatCode>General</c:formatCode>
                <c:ptCount val="3"/>
                <c:pt idx="0">
                  <c:v>34.690744756623701</c:v>
                </c:pt>
                <c:pt idx="1">
                  <c:v>21.010166930504599</c:v>
                </c:pt>
                <c:pt idx="2">
                  <c:v>40.666736817493401</c:v>
                </c:pt>
              </c:numCache>
            </c:numRef>
          </c:val>
        </c:ser>
        <c:axId val="198678016"/>
        <c:axId val="198679936"/>
      </c:barChart>
      <c:catAx>
        <c:axId val="198678016"/>
        <c:scaling>
          <c:orientation val="minMax"/>
        </c:scaling>
        <c:axPos val="b"/>
        <c:title>
          <c:tx>
            <c:rich>
              <a:bodyPr/>
              <a:lstStyle/>
              <a:p>
                <a:pPr>
                  <a:defRPr/>
                </a:pPr>
                <a:r>
                  <a:rPr lang="en-US"/>
                  <a:t>País</a:t>
                </a:r>
              </a:p>
            </c:rich>
          </c:tx>
          <c:layout/>
        </c:title>
        <c:tickLblPos val="nextTo"/>
        <c:crossAx val="198679936"/>
        <c:crosses val="autoZero"/>
        <c:auto val="1"/>
        <c:lblAlgn val="ctr"/>
        <c:lblOffset val="100"/>
      </c:catAx>
      <c:valAx>
        <c:axId val="198679936"/>
        <c:scaling>
          <c:orientation val="minMax"/>
        </c:scaling>
        <c:axPos val="l"/>
        <c:majorGridlines>
          <c:spPr>
            <a:ln>
              <a:solidFill>
                <a:schemeClr val="bg1">
                  <a:lumMod val="75000"/>
                </a:schemeClr>
              </a:solidFill>
              <a:prstDash val="dash"/>
            </a:ln>
          </c:spPr>
        </c:majorGridlines>
        <c:title>
          <c:tx>
            <c:rich>
              <a:bodyPr rot="0" vert="horz"/>
              <a:lstStyle/>
              <a:p>
                <a:pPr>
                  <a:defRPr sz="1600"/>
                </a:pPr>
                <a:r>
                  <a:rPr lang="en-US" sz="1600"/>
                  <a:t>US$</a:t>
                </a:r>
              </a:p>
            </c:rich>
          </c:tx>
          <c:layout>
            <c:manualLayout>
              <c:xMode val="edge"/>
              <c:yMode val="edge"/>
              <c:x val="1.3708492860410805E-3"/>
              <c:y val="0.14713982343116214"/>
            </c:manualLayout>
          </c:layout>
        </c:title>
        <c:numFmt formatCode="General" sourceLinked="1"/>
        <c:tickLblPos val="nextTo"/>
        <c:txPr>
          <a:bodyPr/>
          <a:lstStyle/>
          <a:p>
            <a:pPr>
              <a:defRPr sz="1400"/>
            </a:pPr>
            <a:endParaRPr lang="en-US"/>
          </a:p>
        </c:txPr>
        <c:crossAx val="198678016"/>
        <c:crosses val="autoZero"/>
        <c:crossBetween val="between"/>
        <c:majorUnit val="10"/>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es-MX" sz="2000" noProof="0"/>
            </a:pPr>
            <a:r>
              <a:rPr lang="es-MX" sz="2000" noProof="0" dirty="0"/>
              <a:t>Canales</a:t>
            </a:r>
            <a:r>
              <a:rPr lang="es-MX" sz="2000" baseline="0" noProof="0" dirty="0"/>
              <a:t> de </a:t>
            </a:r>
            <a:r>
              <a:rPr lang="es-MX" sz="2000" baseline="0" noProof="0" dirty="0" smtClean="0"/>
              <a:t>recepción utilizados</a:t>
            </a:r>
            <a:endParaRPr lang="es-MX" sz="2000" baseline="0" noProof="0" dirty="0"/>
          </a:p>
          <a:p>
            <a:pPr>
              <a:defRPr lang="es-MX" sz="2000" noProof="0"/>
            </a:pPr>
            <a:r>
              <a:rPr lang="es-MX" sz="1600" b="0" baseline="0" noProof="0" dirty="0" smtClean="0"/>
              <a:t>Por cantidad de países</a:t>
            </a:r>
            <a:endParaRPr lang="es-MX" sz="1600" b="0" baseline="0" noProof="0" dirty="0"/>
          </a:p>
          <a:p>
            <a:pPr>
              <a:defRPr lang="es-MX" sz="2000" noProof="0"/>
            </a:pPr>
            <a:endParaRPr lang="es-MX" sz="2000" noProof="0" dirty="0"/>
          </a:p>
        </c:rich>
      </c:tx>
      <c:layout>
        <c:manualLayout>
          <c:xMode val="edge"/>
          <c:yMode val="edge"/>
          <c:x val="0.12405128205128223"/>
          <c:y val="0"/>
        </c:manualLayout>
      </c:layout>
      <c:overlay val="1"/>
    </c:title>
    <c:plotArea>
      <c:layout>
        <c:manualLayout>
          <c:layoutTarget val="inner"/>
          <c:xMode val="edge"/>
          <c:yMode val="edge"/>
          <c:x val="7.3130568466498597E-2"/>
          <c:y val="0.1810301837270348"/>
          <c:w val="0.88916476487479956"/>
          <c:h val="0.60608148413266527"/>
        </c:manualLayout>
      </c:layout>
      <c:barChart>
        <c:barDir val="col"/>
        <c:grouping val="clustered"/>
        <c:ser>
          <c:idx val="0"/>
          <c:order val="0"/>
          <c:spPr>
            <a:solidFill>
              <a:schemeClr val="accent1"/>
            </a:solidFill>
          </c:spPr>
          <c:cat>
            <c:strRef>
              <c:f>Sheet1!$A$22:$A$24</c:f>
              <c:strCache>
                <c:ptCount val="3"/>
                <c:pt idx="0">
                  <c:v>Ventanilla bancaria</c:v>
                </c:pt>
                <c:pt idx="1">
                  <c:v>Ventanilla oficina gobierno</c:v>
                </c:pt>
                <c:pt idx="2">
                  <c:v>Pago electrónico</c:v>
                </c:pt>
              </c:strCache>
            </c:strRef>
          </c:cat>
          <c:val>
            <c:numRef>
              <c:f>Sheet1!$B$22:$B$24</c:f>
              <c:numCache>
                <c:formatCode>General</c:formatCode>
                <c:ptCount val="3"/>
                <c:pt idx="0">
                  <c:v>10</c:v>
                </c:pt>
                <c:pt idx="1">
                  <c:v>2</c:v>
                </c:pt>
                <c:pt idx="2">
                  <c:v>10</c:v>
                </c:pt>
              </c:numCache>
            </c:numRef>
          </c:val>
        </c:ser>
        <c:axId val="198696960"/>
        <c:axId val="198698496"/>
      </c:barChart>
      <c:catAx>
        <c:axId val="198696960"/>
        <c:scaling>
          <c:orientation val="minMax"/>
        </c:scaling>
        <c:axPos val="b"/>
        <c:tickLblPos val="nextTo"/>
        <c:txPr>
          <a:bodyPr/>
          <a:lstStyle/>
          <a:p>
            <a:pPr>
              <a:defRPr sz="1600"/>
            </a:pPr>
            <a:endParaRPr lang="en-US"/>
          </a:p>
        </c:txPr>
        <c:crossAx val="198698496"/>
        <c:crosses val="autoZero"/>
        <c:auto val="1"/>
        <c:lblAlgn val="ctr"/>
        <c:lblOffset val="100"/>
      </c:catAx>
      <c:valAx>
        <c:axId val="198698496"/>
        <c:scaling>
          <c:orientation val="minMax"/>
        </c:scaling>
        <c:axPos val="l"/>
        <c:majorGridlines>
          <c:spPr>
            <a:ln>
              <a:prstDash val="dash"/>
            </a:ln>
          </c:spPr>
        </c:majorGridlines>
        <c:title>
          <c:tx>
            <c:rich>
              <a:bodyPr rot="0" vert="horz"/>
              <a:lstStyle/>
              <a:p>
                <a:pPr>
                  <a:defRPr sz="1400" b="1"/>
                </a:pPr>
                <a:r>
                  <a:rPr lang="en-US" sz="1400" b="1"/>
                  <a:t>Número</a:t>
                </a:r>
              </a:p>
            </c:rich>
          </c:tx>
          <c:layout>
            <c:manualLayout>
              <c:xMode val="edge"/>
              <c:yMode val="edge"/>
              <c:x val="0"/>
              <c:y val="0.11621159487417014"/>
            </c:manualLayout>
          </c:layout>
        </c:title>
        <c:numFmt formatCode="General" sourceLinked="1"/>
        <c:tickLblPos val="nextTo"/>
        <c:txPr>
          <a:bodyPr/>
          <a:lstStyle/>
          <a:p>
            <a:pPr>
              <a:defRPr sz="1400"/>
            </a:pPr>
            <a:endParaRPr lang="en-US"/>
          </a:p>
        </c:txPr>
        <c:crossAx val="198696960"/>
        <c:crosses val="autoZero"/>
        <c:crossBetween val="between"/>
      </c:valAx>
    </c:plotArea>
    <c:plotVisOnly val="1"/>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s-MX" sz="1800" b="1" i="0" baseline="0" dirty="0"/>
              <a:t>Medios de pago utilizados</a:t>
            </a:r>
          </a:p>
          <a:p>
            <a:pPr>
              <a:defRPr/>
            </a:pPr>
            <a:r>
              <a:rPr lang="es-MX" sz="1400" b="0" i="0" baseline="0" dirty="0"/>
              <a:t>Por cantidad de países</a:t>
            </a:r>
            <a:endParaRPr lang="en-US" sz="1400" b="0" dirty="0"/>
          </a:p>
        </c:rich>
      </c:tx>
      <c:layout>
        <c:manualLayout>
          <c:xMode val="edge"/>
          <c:yMode val="edge"/>
          <c:x val="0.23200693663292096"/>
          <c:y val="3.050100355102672E-2"/>
        </c:manualLayout>
      </c:layout>
      <c:overlay val="1"/>
    </c:title>
    <c:plotArea>
      <c:layout>
        <c:manualLayout>
          <c:layoutTarget val="inner"/>
          <c:xMode val="edge"/>
          <c:yMode val="edge"/>
          <c:x val="5.7905074365704294E-2"/>
          <c:y val="0.20417833187518244"/>
          <c:w val="0.92126290463691929"/>
          <c:h val="0.62333734324876067"/>
        </c:manualLayout>
      </c:layout>
      <c:barChart>
        <c:barDir val="col"/>
        <c:grouping val="stacked"/>
        <c:ser>
          <c:idx val="5"/>
          <c:order val="0"/>
          <c:tx>
            <c:strRef>
              <c:f>Sheet1!$B$37</c:f>
              <c:strCache>
                <c:ptCount val="1"/>
                <c:pt idx="0">
                  <c:v>Esquema de pagos de los servicios</c:v>
                </c:pt>
              </c:strCache>
            </c:strRef>
          </c:tx>
          <c:spPr>
            <a:solidFill>
              <a:schemeClr val="accent3">
                <a:lumMod val="75000"/>
              </a:schemeClr>
            </a:solidFill>
          </c:spPr>
          <c:cat>
            <c:strRef>
              <c:f>Sheet1!$A$38:$A$40</c:f>
              <c:strCache>
                <c:ptCount val="3"/>
                <c:pt idx="0">
                  <c:v>Comisión por transacción</c:v>
                </c:pt>
                <c:pt idx="1">
                  <c:v>Comisión costo fijo</c:v>
                </c:pt>
                <c:pt idx="2">
                  <c:v>Reciprocidad</c:v>
                </c:pt>
              </c:strCache>
            </c:strRef>
          </c:cat>
          <c:val>
            <c:numRef>
              <c:f>Sheet1!$B$38:$B$40</c:f>
              <c:numCache>
                <c:formatCode>General</c:formatCode>
                <c:ptCount val="3"/>
                <c:pt idx="0">
                  <c:v>7</c:v>
                </c:pt>
                <c:pt idx="1">
                  <c:v>3</c:v>
                </c:pt>
                <c:pt idx="2">
                  <c:v>7</c:v>
                </c:pt>
              </c:numCache>
            </c:numRef>
          </c:val>
        </c:ser>
        <c:overlap val="100"/>
        <c:axId val="207958400"/>
        <c:axId val="207960704"/>
      </c:barChart>
      <c:catAx>
        <c:axId val="207958400"/>
        <c:scaling>
          <c:orientation val="minMax"/>
        </c:scaling>
        <c:axPos val="b"/>
        <c:tickLblPos val="nextTo"/>
        <c:txPr>
          <a:bodyPr/>
          <a:lstStyle/>
          <a:p>
            <a:pPr>
              <a:defRPr sz="1600"/>
            </a:pPr>
            <a:endParaRPr lang="en-US"/>
          </a:p>
        </c:txPr>
        <c:crossAx val="207960704"/>
        <c:crosses val="autoZero"/>
        <c:auto val="1"/>
        <c:lblAlgn val="ctr"/>
        <c:lblOffset val="100"/>
      </c:catAx>
      <c:valAx>
        <c:axId val="207960704"/>
        <c:scaling>
          <c:orientation val="minMax"/>
        </c:scaling>
        <c:axPos val="l"/>
        <c:majorGridlines>
          <c:spPr>
            <a:ln>
              <a:solidFill>
                <a:schemeClr val="bg1">
                  <a:lumMod val="75000"/>
                </a:schemeClr>
              </a:solidFill>
              <a:prstDash val="dash"/>
            </a:ln>
          </c:spPr>
        </c:majorGridlines>
        <c:title>
          <c:tx>
            <c:rich>
              <a:bodyPr rot="0" vert="horz"/>
              <a:lstStyle/>
              <a:p>
                <a:pPr>
                  <a:defRPr/>
                </a:pPr>
                <a:r>
                  <a:rPr lang="en-US"/>
                  <a:t>Número</a:t>
                </a:r>
              </a:p>
            </c:rich>
          </c:tx>
          <c:layout>
            <c:manualLayout>
              <c:xMode val="edge"/>
              <c:yMode val="edge"/>
              <c:x val="0"/>
              <c:y val="0.114909230096238"/>
            </c:manualLayout>
          </c:layout>
        </c:title>
        <c:numFmt formatCode="General" sourceLinked="1"/>
        <c:tickLblPos val="nextTo"/>
        <c:txPr>
          <a:bodyPr/>
          <a:lstStyle/>
          <a:p>
            <a:pPr>
              <a:defRPr sz="1400"/>
            </a:pPr>
            <a:endParaRPr lang="en-US"/>
          </a:p>
        </c:txPr>
        <c:crossAx val="207958400"/>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s-MX" sz="2000" noProof="0" dirty="0" smtClean="0"/>
              <a:t>Canales</a:t>
            </a:r>
            <a:r>
              <a:rPr lang="es-MX" sz="2000" baseline="0" noProof="0" dirty="0" smtClean="0"/>
              <a:t> </a:t>
            </a:r>
            <a:r>
              <a:rPr lang="es-MX" sz="2000" baseline="0" noProof="0" dirty="0" smtClean="0"/>
              <a:t>utilizados</a:t>
            </a:r>
          </a:p>
          <a:p>
            <a:pPr>
              <a:defRPr sz="1400"/>
            </a:pPr>
            <a:r>
              <a:rPr lang="es-MX" sz="1600" b="0" baseline="0" noProof="0" dirty="0" smtClean="0"/>
              <a:t>Por cantidad de países</a:t>
            </a:r>
          </a:p>
          <a:p>
            <a:pPr>
              <a:defRPr sz="1400"/>
            </a:pPr>
            <a:endParaRPr lang="en-US" sz="1400" dirty="0"/>
          </a:p>
        </c:rich>
      </c:tx>
      <c:layout>
        <c:manualLayout>
          <c:xMode val="edge"/>
          <c:yMode val="edge"/>
          <c:x val="0.1447841676040495"/>
          <c:y val="0"/>
        </c:manualLayout>
      </c:layout>
      <c:overlay val="1"/>
    </c:title>
    <c:plotArea>
      <c:layout>
        <c:manualLayout>
          <c:layoutTarget val="inner"/>
          <c:xMode val="edge"/>
          <c:yMode val="edge"/>
          <c:x val="7.3130568466498597E-2"/>
          <c:y val="0.18103018372703492"/>
          <c:w val="0.88916476487479956"/>
          <c:h val="0.6464854913969087"/>
        </c:manualLayout>
      </c:layout>
      <c:barChart>
        <c:barDir val="col"/>
        <c:grouping val="clustered"/>
        <c:ser>
          <c:idx val="0"/>
          <c:order val="0"/>
          <c:spPr>
            <a:solidFill>
              <a:schemeClr val="accent1"/>
            </a:solidFill>
          </c:spPr>
          <c:cat>
            <c:strRef>
              <c:f>Sheet1!$A$162:$A$163</c:f>
              <c:strCache>
                <c:ptCount val="2"/>
                <c:pt idx="0">
                  <c:v>Pago por cheque</c:v>
                </c:pt>
                <c:pt idx="1">
                  <c:v>Pago electrónico</c:v>
                </c:pt>
              </c:strCache>
            </c:strRef>
          </c:cat>
          <c:val>
            <c:numRef>
              <c:f>Sheet1!$B$162:$B$163</c:f>
              <c:numCache>
                <c:formatCode>General</c:formatCode>
                <c:ptCount val="2"/>
                <c:pt idx="0">
                  <c:v>4</c:v>
                </c:pt>
                <c:pt idx="1">
                  <c:v>9</c:v>
                </c:pt>
              </c:numCache>
            </c:numRef>
          </c:val>
        </c:ser>
        <c:axId val="207965184"/>
        <c:axId val="208016128"/>
      </c:barChart>
      <c:catAx>
        <c:axId val="207965184"/>
        <c:scaling>
          <c:orientation val="minMax"/>
        </c:scaling>
        <c:axPos val="b"/>
        <c:tickLblPos val="nextTo"/>
        <c:txPr>
          <a:bodyPr/>
          <a:lstStyle/>
          <a:p>
            <a:pPr>
              <a:defRPr sz="1400"/>
            </a:pPr>
            <a:endParaRPr lang="en-US"/>
          </a:p>
        </c:txPr>
        <c:crossAx val="208016128"/>
        <c:crosses val="autoZero"/>
        <c:auto val="1"/>
        <c:lblAlgn val="ctr"/>
        <c:lblOffset val="100"/>
      </c:catAx>
      <c:valAx>
        <c:axId val="208016128"/>
        <c:scaling>
          <c:orientation val="minMax"/>
        </c:scaling>
        <c:axPos val="l"/>
        <c:majorGridlines>
          <c:spPr>
            <a:ln>
              <a:prstDash val="dash"/>
            </a:ln>
          </c:spPr>
        </c:majorGridlines>
        <c:title>
          <c:tx>
            <c:rich>
              <a:bodyPr rot="0" vert="horz"/>
              <a:lstStyle/>
              <a:p>
                <a:pPr>
                  <a:defRPr sz="1400" b="1"/>
                </a:pPr>
                <a:r>
                  <a:rPr lang="en-US" sz="1400" b="1"/>
                  <a:t>Número</a:t>
                </a:r>
              </a:p>
            </c:rich>
          </c:tx>
          <c:layout>
            <c:manualLayout>
              <c:xMode val="edge"/>
              <c:yMode val="edge"/>
              <c:x val="1.681977252843396E-3"/>
              <c:y val="0.10525550783424799"/>
            </c:manualLayout>
          </c:layout>
        </c:title>
        <c:numFmt formatCode="General" sourceLinked="1"/>
        <c:tickLblPos val="nextTo"/>
        <c:txPr>
          <a:bodyPr/>
          <a:lstStyle/>
          <a:p>
            <a:pPr>
              <a:defRPr sz="1400"/>
            </a:pPr>
            <a:endParaRPr lang="en-US"/>
          </a:p>
        </c:txPr>
        <c:crossAx val="207965184"/>
        <c:crosses val="autoZero"/>
        <c:crossBetween val="between"/>
      </c:valAx>
    </c:plotArea>
    <c:plotVisOnly val="1"/>
  </c:chart>
  <c:externalData r:id="rId1"/>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lgn="ctr">
              <a:defRPr sz="1800"/>
            </a:pPr>
            <a:r>
              <a:rPr lang="es-MX" sz="1800" b="1" i="0" baseline="0" dirty="0" smtClean="0"/>
              <a:t>Tipo de </a:t>
            </a:r>
            <a:r>
              <a:rPr lang="es-MX" sz="1800" b="1" i="0" baseline="0" dirty="0" err="1" smtClean="0"/>
              <a:t>comision</a:t>
            </a:r>
            <a:endParaRPr lang="en-US" sz="1800" dirty="0"/>
          </a:p>
          <a:p>
            <a:pPr algn="ctr">
              <a:defRPr sz="1800"/>
            </a:pPr>
            <a:r>
              <a:rPr lang="es-MX" sz="1600" b="0" i="0" baseline="0" dirty="0"/>
              <a:t>Por cantidad de países</a:t>
            </a:r>
            <a:endParaRPr lang="en-US" sz="1600" b="0" i="0" baseline="0" dirty="0"/>
          </a:p>
        </c:rich>
      </c:tx>
      <c:layout>
        <c:manualLayout>
          <c:xMode val="edge"/>
          <c:yMode val="edge"/>
          <c:x val="0.28479729061016679"/>
          <c:y val="2.3148148148148147E-2"/>
        </c:manualLayout>
      </c:layout>
      <c:overlay val="1"/>
    </c:title>
    <c:plotArea>
      <c:layout>
        <c:manualLayout>
          <c:layoutTarget val="inner"/>
          <c:xMode val="edge"/>
          <c:yMode val="edge"/>
          <c:x val="5.7905074365704294E-2"/>
          <c:y val="0.191923344140806"/>
          <c:w val="0.92126290463691907"/>
          <c:h val="0.63559228809634072"/>
        </c:manualLayout>
      </c:layout>
      <c:barChart>
        <c:barDir val="col"/>
        <c:grouping val="stacked"/>
        <c:ser>
          <c:idx val="3"/>
          <c:order val="0"/>
          <c:tx>
            <c:strRef>
              <c:f>Sheet1!$B$179</c:f>
              <c:strCache>
                <c:ptCount val="1"/>
                <c:pt idx="0">
                  <c:v>Esquema de pagos de los servicios</c:v>
                </c:pt>
              </c:strCache>
            </c:strRef>
          </c:tx>
          <c:spPr>
            <a:solidFill>
              <a:schemeClr val="accent3">
                <a:lumMod val="75000"/>
              </a:schemeClr>
            </a:solidFill>
          </c:spPr>
          <c:cat>
            <c:strRef>
              <c:f>Sheet1!$A$180:$A$182</c:f>
              <c:strCache>
                <c:ptCount val="3"/>
                <c:pt idx="0">
                  <c:v>Comisión por transacción</c:v>
                </c:pt>
                <c:pt idx="1">
                  <c:v>Comisión costo fijo</c:v>
                </c:pt>
                <c:pt idx="2">
                  <c:v>Reciprocidad</c:v>
                </c:pt>
              </c:strCache>
            </c:strRef>
          </c:cat>
          <c:val>
            <c:numRef>
              <c:f>Sheet1!$B$180:$B$182</c:f>
              <c:numCache>
                <c:formatCode>General</c:formatCode>
                <c:ptCount val="3"/>
                <c:pt idx="0">
                  <c:v>6</c:v>
                </c:pt>
                <c:pt idx="1">
                  <c:v>2</c:v>
                </c:pt>
                <c:pt idx="2">
                  <c:v>5</c:v>
                </c:pt>
              </c:numCache>
            </c:numRef>
          </c:val>
        </c:ser>
        <c:overlap val="100"/>
        <c:axId val="208022528"/>
        <c:axId val="208041856"/>
      </c:barChart>
      <c:catAx>
        <c:axId val="208022528"/>
        <c:scaling>
          <c:orientation val="minMax"/>
        </c:scaling>
        <c:axPos val="b"/>
        <c:tickLblPos val="nextTo"/>
        <c:txPr>
          <a:bodyPr/>
          <a:lstStyle/>
          <a:p>
            <a:pPr>
              <a:defRPr sz="1400"/>
            </a:pPr>
            <a:endParaRPr lang="en-US"/>
          </a:p>
        </c:txPr>
        <c:crossAx val="208041856"/>
        <c:crosses val="autoZero"/>
        <c:auto val="1"/>
        <c:lblAlgn val="ctr"/>
        <c:lblOffset val="100"/>
      </c:catAx>
      <c:valAx>
        <c:axId val="208041856"/>
        <c:scaling>
          <c:orientation val="minMax"/>
        </c:scaling>
        <c:axPos val="l"/>
        <c:majorGridlines>
          <c:spPr>
            <a:ln>
              <a:solidFill>
                <a:schemeClr val="bg1">
                  <a:lumMod val="75000"/>
                </a:schemeClr>
              </a:solidFill>
              <a:prstDash val="dash"/>
            </a:ln>
          </c:spPr>
        </c:majorGridlines>
        <c:title>
          <c:tx>
            <c:rich>
              <a:bodyPr rot="0" vert="horz"/>
              <a:lstStyle/>
              <a:p>
                <a:pPr>
                  <a:defRPr sz="1400"/>
                </a:pPr>
                <a:r>
                  <a:rPr lang="en-US" sz="1400"/>
                  <a:t>Número</a:t>
                </a:r>
              </a:p>
            </c:rich>
          </c:tx>
          <c:layout>
            <c:manualLayout>
              <c:xMode val="edge"/>
              <c:yMode val="edge"/>
              <c:x val="0"/>
              <c:y val="0.13206615717153009"/>
            </c:manualLayout>
          </c:layout>
        </c:title>
        <c:numFmt formatCode="General" sourceLinked="1"/>
        <c:tickLblPos val="nextTo"/>
        <c:txPr>
          <a:bodyPr/>
          <a:lstStyle/>
          <a:p>
            <a:pPr>
              <a:defRPr sz="1400"/>
            </a:pPr>
            <a:endParaRPr lang="en-US"/>
          </a:p>
        </c:txPr>
        <c:crossAx val="208022528"/>
        <c:crosses val="autoZero"/>
        <c:crossBetween val="between"/>
      </c:valAx>
    </c:plotArea>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spPr>
            <a:ln>
              <a:solidFill>
                <a:schemeClr val="bg1"/>
              </a:solidFill>
            </a:ln>
          </c:spPr>
          <c:dPt>
            <c:idx val="0"/>
            <c:spPr>
              <a:solidFill>
                <a:schemeClr val="tx2"/>
              </a:solidFill>
              <a:ln>
                <a:solidFill>
                  <a:schemeClr val="bg1"/>
                </a:solidFill>
              </a:ln>
            </c:spPr>
          </c:dPt>
          <c:dPt>
            <c:idx val="1"/>
            <c:spPr>
              <a:solidFill>
                <a:schemeClr val="tx2">
                  <a:lumMod val="40000"/>
                  <a:lumOff val="60000"/>
                </a:schemeClr>
              </a:solidFill>
              <a:ln>
                <a:solidFill>
                  <a:schemeClr val="bg1"/>
                </a:solidFill>
              </a:ln>
            </c:spPr>
          </c:dPt>
          <c:dPt>
            <c:idx val="2"/>
            <c:spPr>
              <a:solidFill>
                <a:schemeClr val="accent1">
                  <a:lumMod val="20000"/>
                  <a:lumOff val="80000"/>
                </a:schemeClr>
              </a:solidFill>
              <a:ln>
                <a:solidFill>
                  <a:schemeClr val="bg1"/>
                </a:solidFill>
              </a:ln>
            </c:spPr>
          </c:dPt>
          <c:dPt>
            <c:idx val="3"/>
            <c:spPr>
              <a:solidFill>
                <a:schemeClr val="accent6">
                  <a:lumMod val="20000"/>
                  <a:lumOff val="80000"/>
                </a:schemeClr>
              </a:solidFill>
              <a:ln>
                <a:solidFill>
                  <a:schemeClr val="bg1"/>
                </a:solidFill>
              </a:ln>
            </c:spPr>
          </c:dPt>
          <c:cat>
            <c:strRef>
              <c:f>formatted!$EA$23:$EA$25</c:f>
              <c:strCache>
                <c:ptCount val="3"/>
                <c:pt idx="0">
                  <c:v>Si</c:v>
                </c:pt>
                <c:pt idx="1">
                  <c:v>No</c:v>
                </c:pt>
                <c:pt idx="2">
                  <c:v>Tesoreria y Unidad de Deuda estan fusionados</c:v>
                </c:pt>
              </c:strCache>
            </c:strRef>
          </c:cat>
          <c:val>
            <c:numRef>
              <c:f>formatted!$EB$23:$EB$25</c:f>
              <c:numCache>
                <c:formatCode>General</c:formatCode>
                <c:ptCount val="3"/>
                <c:pt idx="0">
                  <c:v>10</c:v>
                </c:pt>
                <c:pt idx="1">
                  <c:v>2</c:v>
                </c:pt>
                <c:pt idx="2">
                  <c:v>1</c:v>
                </c:pt>
              </c:numCache>
            </c:numRef>
          </c:val>
        </c:ser>
        <c:firstSliceAng val="0"/>
      </c:pieChart>
    </c:plotArea>
    <c:plotVisOnly val="1"/>
  </c:chart>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CCD2B1-621F-4BE6-8570-DA8742718D56}"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A1D24829-D67E-41EB-846E-69B771788AF5}">
      <dgm:prSet phldrT="[Text]"/>
      <dgm:spPr/>
      <dgm:t>
        <a:bodyPr/>
        <a:lstStyle/>
        <a:p>
          <a:r>
            <a:rPr lang="en-US" b="1" dirty="0" smtClean="0"/>
            <a:t>1.Ingresos</a:t>
          </a:r>
          <a:endParaRPr lang="en-US" b="1" dirty="0"/>
        </a:p>
      </dgm:t>
    </dgm:pt>
    <dgm:pt modelId="{9207CBE7-7F5D-42B8-9A16-C8CEEEC391EF}" type="parTrans" cxnId="{6BDE5D05-78D5-4FD8-9808-D9FB4FEAA90D}">
      <dgm:prSet/>
      <dgm:spPr/>
      <dgm:t>
        <a:bodyPr/>
        <a:lstStyle/>
        <a:p>
          <a:endParaRPr lang="en-US"/>
        </a:p>
      </dgm:t>
    </dgm:pt>
    <dgm:pt modelId="{0235DBAF-A6A7-4428-867C-319C2E09677B}" type="sibTrans" cxnId="{6BDE5D05-78D5-4FD8-9808-D9FB4FEAA90D}">
      <dgm:prSet/>
      <dgm:spPr>
        <a:solidFill>
          <a:schemeClr val="accent1">
            <a:lumMod val="75000"/>
          </a:schemeClr>
        </a:solidFill>
      </dgm:spPr>
      <dgm:t>
        <a:bodyPr/>
        <a:lstStyle/>
        <a:p>
          <a:endParaRPr lang="en-US"/>
        </a:p>
      </dgm:t>
    </dgm:pt>
    <dgm:pt modelId="{7E7ABD1C-73D3-4D1D-8D0C-E950329DADC3}">
      <dgm:prSet phldrT="[Text]"/>
      <dgm:spPr>
        <a:solidFill>
          <a:schemeClr val="tx1"/>
        </a:solidFill>
      </dgm:spPr>
      <dgm:t>
        <a:bodyPr/>
        <a:lstStyle/>
        <a:p>
          <a:r>
            <a:rPr lang="en-US" b="1" dirty="0" err="1" smtClean="0"/>
            <a:t>Tesorería</a:t>
          </a:r>
          <a:endParaRPr lang="en-US" b="1" dirty="0"/>
        </a:p>
      </dgm:t>
    </dgm:pt>
    <dgm:pt modelId="{A03C294C-0907-4545-8F3F-00F358BA2E2D}" type="parTrans" cxnId="{EBC6A1C5-3C22-4B6F-9564-469804ED5912}">
      <dgm:prSet/>
      <dgm:spPr/>
      <dgm:t>
        <a:bodyPr/>
        <a:lstStyle/>
        <a:p>
          <a:endParaRPr lang="en-US"/>
        </a:p>
      </dgm:t>
    </dgm:pt>
    <dgm:pt modelId="{65BE2F19-0D00-4DC2-BAEE-1BACEED8D39F}" type="sibTrans" cxnId="{EBC6A1C5-3C22-4B6F-9564-469804ED5912}">
      <dgm:prSet/>
      <dgm:spPr>
        <a:solidFill>
          <a:schemeClr val="accent1">
            <a:lumMod val="75000"/>
          </a:schemeClr>
        </a:solidFill>
      </dgm:spPr>
      <dgm:t>
        <a:bodyPr/>
        <a:lstStyle/>
        <a:p>
          <a:endParaRPr lang="en-US"/>
        </a:p>
      </dgm:t>
    </dgm:pt>
    <dgm:pt modelId="{03DC33D2-63F4-4455-94E2-7D69FC03E56C}">
      <dgm:prSet phldrT="[Text]"/>
      <dgm:spPr/>
      <dgm:t>
        <a:bodyPr/>
        <a:lstStyle/>
        <a:p>
          <a:r>
            <a:rPr lang="en-US" b="1" dirty="0" smtClean="0"/>
            <a:t>3. </a:t>
          </a:r>
          <a:r>
            <a:rPr lang="en-US" b="1" dirty="0" err="1" smtClean="0"/>
            <a:t>Pagos</a:t>
          </a:r>
          <a:endParaRPr lang="en-US" b="1" dirty="0"/>
        </a:p>
      </dgm:t>
    </dgm:pt>
    <dgm:pt modelId="{E61B7658-4AF1-4A54-9FFB-BB9972952E2A}" type="parTrans" cxnId="{865719AF-1BE6-459A-86BC-01BC087EB906}">
      <dgm:prSet/>
      <dgm:spPr/>
      <dgm:t>
        <a:bodyPr/>
        <a:lstStyle/>
        <a:p>
          <a:endParaRPr lang="en-US"/>
        </a:p>
      </dgm:t>
    </dgm:pt>
    <dgm:pt modelId="{506F1892-541A-4A2E-A8E2-7E5ACE554AB1}" type="sibTrans" cxnId="{865719AF-1BE6-459A-86BC-01BC087EB906}">
      <dgm:prSet/>
      <dgm:spPr>
        <a:solidFill>
          <a:schemeClr val="accent3">
            <a:lumMod val="75000"/>
          </a:schemeClr>
        </a:solidFill>
      </dgm:spPr>
      <dgm:t>
        <a:bodyPr/>
        <a:lstStyle/>
        <a:p>
          <a:endParaRPr lang="en-US"/>
        </a:p>
      </dgm:t>
    </dgm:pt>
    <dgm:pt modelId="{D056CF7E-6A1F-4159-9C81-C3F0E7A6A936}">
      <dgm:prSet phldrT="[Text]"/>
      <dgm:spPr>
        <a:solidFill>
          <a:schemeClr val="accent3">
            <a:lumMod val="60000"/>
            <a:lumOff val="40000"/>
          </a:schemeClr>
        </a:solidFill>
      </dgm:spPr>
      <dgm:t>
        <a:bodyPr/>
        <a:lstStyle/>
        <a:p>
          <a:r>
            <a:rPr lang="en-US" b="1" dirty="0" smtClean="0"/>
            <a:t>2. </a:t>
          </a:r>
          <a:r>
            <a:rPr lang="en-US" b="1" dirty="0" err="1" smtClean="0"/>
            <a:t>Caja</a:t>
          </a:r>
          <a:endParaRPr lang="en-US" b="1" dirty="0"/>
        </a:p>
      </dgm:t>
    </dgm:pt>
    <dgm:pt modelId="{1431CEEA-9C7A-42A4-98D2-37740C53D4A7}" type="parTrans" cxnId="{53F2B4FD-0FEC-4C53-A20C-CCE2DD855245}">
      <dgm:prSet/>
      <dgm:spPr/>
      <dgm:t>
        <a:bodyPr/>
        <a:lstStyle/>
        <a:p>
          <a:endParaRPr lang="en-US"/>
        </a:p>
      </dgm:t>
    </dgm:pt>
    <dgm:pt modelId="{3E2B27C0-9414-4BD0-B697-C6D6ABC25FEC}" type="sibTrans" cxnId="{53F2B4FD-0FEC-4C53-A20C-CCE2DD855245}">
      <dgm:prSet/>
      <dgm:spPr>
        <a:solidFill>
          <a:schemeClr val="accent3">
            <a:lumMod val="75000"/>
          </a:schemeClr>
        </a:solidFill>
      </dgm:spPr>
      <dgm:t>
        <a:bodyPr/>
        <a:lstStyle/>
        <a:p>
          <a:endParaRPr lang="en-US"/>
        </a:p>
      </dgm:t>
    </dgm:pt>
    <dgm:pt modelId="{E4654D5F-9495-4A47-96DF-E50668712156}">
      <dgm:prSet phldrT="[Text]"/>
      <dgm:spPr>
        <a:solidFill>
          <a:srgbClr val="00B050"/>
        </a:solidFill>
      </dgm:spPr>
      <dgm:t>
        <a:bodyPr/>
        <a:lstStyle/>
        <a:p>
          <a:r>
            <a:rPr lang="en-US" b="1" dirty="0" smtClean="0"/>
            <a:t>4. </a:t>
          </a:r>
          <a:r>
            <a:rPr lang="en-US" b="1" dirty="0" err="1" smtClean="0"/>
            <a:t>Deuda</a:t>
          </a:r>
          <a:endParaRPr lang="en-US" b="1" dirty="0"/>
        </a:p>
      </dgm:t>
    </dgm:pt>
    <dgm:pt modelId="{EAED0370-BD10-4B37-89FD-01060DEAE199}" type="parTrans" cxnId="{A39A8B38-538B-44BF-8097-625E4389456B}">
      <dgm:prSet/>
      <dgm:spPr/>
      <dgm:t>
        <a:bodyPr/>
        <a:lstStyle/>
        <a:p>
          <a:endParaRPr lang="en-US"/>
        </a:p>
      </dgm:t>
    </dgm:pt>
    <dgm:pt modelId="{5D80CD40-BED2-40B2-95CF-F0E95B871839}" type="sibTrans" cxnId="{A39A8B38-538B-44BF-8097-625E4389456B}">
      <dgm:prSet/>
      <dgm:spPr/>
      <dgm:t>
        <a:bodyPr/>
        <a:lstStyle/>
        <a:p>
          <a:endParaRPr lang="en-US"/>
        </a:p>
      </dgm:t>
    </dgm:pt>
    <dgm:pt modelId="{282659C0-984D-4E91-8CE5-AF968BB37F70}" type="pres">
      <dgm:prSet presAssocID="{89CCD2B1-621F-4BE6-8570-DA8742718D56}" presName="diagram" presStyleCnt="0">
        <dgm:presLayoutVars>
          <dgm:dir/>
          <dgm:resizeHandles val="exact"/>
        </dgm:presLayoutVars>
      </dgm:prSet>
      <dgm:spPr/>
      <dgm:t>
        <a:bodyPr/>
        <a:lstStyle/>
        <a:p>
          <a:endParaRPr lang="en-US"/>
        </a:p>
      </dgm:t>
    </dgm:pt>
    <dgm:pt modelId="{530BCADD-50A2-4F78-964C-D109427D284B}" type="pres">
      <dgm:prSet presAssocID="{A1D24829-D67E-41EB-846E-69B771788AF5}" presName="node" presStyleLbl="node1" presStyleIdx="0" presStyleCnt="5" custLinFactNeighborX="-335" custLinFactNeighborY="79906">
        <dgm:presLayoutVars>
          <dgm:bulletEnabled val="1"/>
        </dgm:presLayoutVars>
      </dgm:prSet>
      <dgm:spPr/>
      <dgm:t>
        <a:bodyPr/>
        <a:lstStyle/>
        <a:p>
          <a:endParaRPr lang="en-US"/>
        </a:p>
      </dgm:t>
    </dgm:pt>
    <dgm:pt modelId="{EAD24569-2BD1-4507-B631-1651631EF35A}" type="pres">
      <dgm:prSet presAssocID="{0235DBAF-A6A7-4428-867C-319C2E09677B}" presName="sibTrans" presStyleLbl="sibTrans2D1" presStyleIdx="0" presStyleCnt="4" custLinFactNeighborX="7812" custLinFactNeighborY="-6923"/>
      <dgm:spPr/>
      <dgm:t>
        <a:bodyPr/>
        <a:lstStyle/>
        <a:p>
          <a:endParaRPr lang="en-US"/>
        </a:p>
      </dgm:t>
    </dgm:pt>
    <dgm:pt modelId="{8D6C3D6D-2E4D-4A94-A9D1-F0344049B52A}" type="pres">
      <dgm:prSet presAssocID="{0235DBAF-A6A7-4428-867C-319C2E09677B}" presName="connectorText" presStyleLbl="sibTrans2D1" presStyleIdx="0" presStyleCnt="4"/>
      <dgm:spPr/>
      <dgm:t>
        <a:bodyPr/>
        <a:lstStyle/>
        <a:p>
          <a:endParaRPr lang="en-US"/>
        </a:p>
      </dgm:t>
    </dgm:pt>
    <dgm:pt modelId="{7FF3C0D2-A4E4-4935-B069-1AC7A71C8911}" type="pres">
      <dgm:prSet presAssocID="{7E7ABD1C-73D3-4D1D-8D0C-E950329DADC3}" presName="node" presStyleLbl="node1" presStyleIdx="1" presStyleCnt="5" custLinFactNeighborX="-756" custLinFactNeighborY="77979">
        <dgm:presLayoutVars>
          <dgm:bulletEnabled val="1"/>
        </dgm:presLayoutVars>
      </dgm:prSet>
      <dgm:spPr/>
      <dgm:t>
        <a:bodyPr/>
        <a:lstStyle/>
        <a:p>
          <a:endParaRPr lang="en-US"/>
        </a:p>
      </dgm:t>
    </dgm:pt>
    <dgm:pt modelId="{38ECEE56-0826-4315-9900-12D7F43898E7}" type="pres">
      <dgm:prSet presAssocID="{65BE2F19-0D00-4DC2-BAEE-1BACEED8D39F}" presName="sibTrans" presStyleLbl="sibTrans2D1" presStyleIdx="1" presStyleCnt="4" custAng="21571524" custLinFactNeighborY="5969"/>
      <dgm:spPr/>
      <dgm:t>
        <a:bodyPr/>
        <a:lstStyle/>
        <a:p>
          <a:endParaRPr lang="en-US"/>
        </a:p>
      </dgm:t>
    </dgm:pt>
    <dgm:pt modelId="{124B5E20-7498-4508-8A54-B0ABD18A47BD}" type="pres">
      <dgm:prSet presAssocID="{65BE2F19-0D00-4DC2-BAEE-1BACEED8D39F}" presName="connectorText" presStyleLbl="sibTrans2D1" presStyleIdx="1" presStyleCnt="4"/>
      <dgm:spPr/>
      <dgm:t>
        <a:bodyPr/>
        <a:lstStyle/>
        <a:p>
          <a:endParaRPr lang="en-US"/>
        </a:p>
      </dgm:t>
    </dgm:pt>
    <dgm:pt modelId="{5FAA1132-9C51-4AD2-A5BD-C0BC68B6F74F}" type="pres">
      <dgm:prSet presAssocID="{03DC33D2-63F4-4455-94E2-7D69FC03E56C}" presName="node" presStyleLbl="node1" presStyleIdx="2" presStyleCnt="5" custLinFactNeighborX="-1177" custLinFactNeighborY="79906">
        <dgm:presLayoutVars>
          <dgm:bulletEnabled val="1"/>
        </dgm:presLayoutVars>
      </dgm:prSet>
      <dgm:spPr/>
      <dgm:t>
        <a:bodyPr/>
        <a:lstStyle/>
        <a:p>
          <a:endParaRPr lang="en-US"/>
        </a:p>
      </dgm:t>
    </dgm:pt>
    <dgm:pt modelId="{DA9DCCB1-FC04-4CCB-B7FD-013B4D354061}" type="pres">
      <dgm:prSet presAssocID="{506F1892-541A-4A2E-A8E2-7E5ACE554AB1}" presName="sibTrans" presStyleLbl="sibTrans2D1" presStyleIdx="2" presStyleCnt="4" custAng="3359691" custScaleX="71544" custLinFactX="-100000" custLinFactNeighborX="-124752" custLinFactNeighborY="-6694"/>
      <dgm:spPr/>
      <dgm:t>
        <a:bodyPr/>
        <a:lstStyle/>
        <a:p>
          <a:endParaRPr lang="en-US"/>
        </a:p>
      </dgm:t>
    </dgm:pt>
    <dgm:pt modelId="{3752BFF7-F263-4FE0-8441-49590DFC01C6}" type="pres">
      <dgm:prSet presAssocID="{506F1892-541A-4A2E-A8E2-7E5ACE554AB1}" presName="connectorText" presStyleLbl="sibTrans2D1" presStyleIdx="2" presStyleCnt="4"/>
      <dgm:spPr/>
      <dgm:t>
        <a:bodyPr/>
        <a:lstStyle/>
        <a:p>
          <a:endParaRPr lang="en-US"/>
        </a:p>
      </dgm:t>
    </dgm:pt>
    <dgm:pt modelId="{B4368B3A-5659-494B-87A6-50A72642FA9F}" type="pres">
      <dgm:prSet presAssocID="{D056CF7E-6A1F-4159-9C81-C3F0E7A6A936}" presName="node" presStyleLbl="node1" presStyleIdx="3" presStyleCnt="5" custLinFactX="-40756" custLinFactY="-100000" custLinFactNeighborX="-100000" custLinFactNeighborY="-198862">
        <dgm:presLayoutVars>
          <dgm:bulletEnabled val="1"/>
        </dgm:presLayoutVars>
      </dgm:prSet>
      <dgm:spPr/>
      <dgm:t>
        <a:bodyPr/>
        <a:lstStyle/>
        <a:p>
          <a:endParaRPr lang="en-US"/>
        </a:p>
      </dgm:t>
    </dgm:pt>
    <dgm:pt modelId="{54DCD86A-928C-499E-AB24-B59967A7D484}" type="pres">
      <dgm:prSet presAssocID="{3E2B27C0-9414-4BD0-B697-C6D6ABC25FEC}" presName="sibTrans" presStyleLbl="sibTrans2D1" presStyleIdx="3" presStyleCnt="4" custAng="12193" custFlipHor="1" custScaleX="32711" custLinFactY="88261" custLinFactNeighborX="-2682" custLinFactNeighborY="100000"/>
      <dgm:spPr/>
      <dgm:t>
        <a:bodyPr/>
        <a:lstStyle/>
        <a:p>
          <a:endParaRPr lang="en-US"/>
        </a:p>
      </dgm:t>
    </dgm:pt>
    <dgm:pt modelId="{A68FC9C3-51FD-4619-B3A1-65703F4DCA12}" type="pres">
      <dgm:prSet presAssocID="{3E2B27C0-9414-4BD0-B697-C6D6ABC25FEC}" presName="connectorText" presStyleLbl="sibTrans2D1" presStyleIdx="3" presStyleCnt="4"/>
      <dgm:spPr/>
      <dgm:t>
        <a:bodyPr/>
        <a:lstStyle/>
        <a:p>
          <a:endParaRPr lang="en-US"/>
        </a:p>
      </dgm:t>
    </dgm:pt>
    <dgm:pt modelId="{CA22B879-5649-41DB-AA68-7CC92FDABCE2}" type="pres">
      <dgm:prSet presAssocID="{E4654D5F-9495-4A47-96DF-E50668712156}" presName="node" presStyleLbl="node1" presStyleIdx="4" presStyleCnt="5" custLinFactNeighborX="-88" custLinFactNeighborY="70182">
        <dgm:presLayoutVars>
          <dgm:bulletEnabled val="1"/>
        </dgm:presLayoutVars>
      </dgm:prSet>
      <dgm:spPr/>
      <dgm:t>
        <a:bodyPr/>
        <a:lstStyle/>
        <a:p>
          <a:endParaRPr lang="en-US"/>
        </a:p>
      </dgm:t>
    </dgm:pt>
  </dgm:ptLst>
  <dgm:cxnLst>
    <dgm:cxn modelId="{406F9C85-51E6-4A51-9A0E-0EB64CFD6FFE}" type="presOf" srcId="{0235DBAF-A6A7-4428-867C-319C2E09677B}" destId="{EAD24569-2BD1-4507-B631-1651631EF35A}" srcOrd="0" destOrd="0" presId="urn:microsoft.com/office/officeart/2005/8/layout/process5"/>
    <dgm:cxn modelId="{F3408195-E0E7-4D2B-8E4A-2BBC621396B3}" type="presOf" srcId="{89CCD2B1-621F-4BE6-8570-DA8742718D56}" destId="{282659C0-984D-4E91-8CE5-AF968BB37F70}" srcOrd="0" destOrd="0" presId="urn:microsoft.com/office/officeart/2005/8/layout/process5"/>
    <dgm:cxn modelId="{6BDE5D05-78D5-4FD8-9808-D9FB4FEAA90D}" srcId="{89CCD2B1-621F-4BE6-8570-DA8742718D56}" destId="{A1D24829-D67E-41EB-846E-69B771788AF5}" srcOrd="0" destOrd="0" parTransId="{9207CBE7-7F5D-42B8-9A16-C8CEEEC391EF}" sibTransId="{0235DBAF-A6A7-4428-867C-319C2E09677B}"/>
    <dgm:cxn modelId="{7360DAF3-9EA7-4622-A022-9E5E3E88A144}" type="presOf" srcId="{03DC33D2-63F4-4455-94E2-7D69FC03E56C}" destId="{5FAA1132-9C51-4AD2-A5BD-C0BC68B6F74F}" srcOrd="0" destOrd="0" presId="urn:microsoft.com/office/officeart/2005/8/layout/process5"/>
    <dgm:cxn modelId="{E1246AC3-5666-453D-9484-42FCF42E9DF4}" type="presOf" srcId="{E4654D5F-9495-4A47-96DF-E50668712156}" destId="{CA22B879-5649-41DB-AA68-7CC92FDABCE2}" srcOrd="0" destOrd="0" presId="urn:microsoft.com/office/officeart/2005/8/layout/process5"/>
    <dgm:cxn modelId="{1BB4E8AA-2A67-4983-B393-3D77DE83CBB9}" type="presOf" srcId="{3E2B27C0-9414-4BD0-B697-C6D6ABC25FEC}" destId="{54DCD86A-928C-499E-AB24-B59967A7D484}" srcOrd="0" destOrd="0" presId="urn:microsoft.com/office/officeart/2005/8/layout/process5"/>
    <dgm:cxn modelId="{4C319EE8-1B5B-4A0D-9166-332583A8F7BC}" type="presOf" srcId="{65BE2F19-0D00-4DC2-BAEE-1BACEED8D39F}" destId="{38ECEE56-0826-4315-9900-12D7F43898E7}" srcOrd="0" destOrd="0" presId="urn:microsoft.com/office/officeart/2005/8/layout/process5"/>
    <dgm:cxn modelId="{5C7C336B-0D8E-4324-9A8C-95203ADFF0FA}" type="presOf" srcId="{D056CF7E-6A1F-4159-9C81-C3F0E7A6A936}" destId="{B4368B3A-5659-494B-87A6-50A72642FA9F}" srcOrd="0" destOrd="0" presId="urn:microsoft.com/office/officeart/2005/8/layout/process5"/>
    <dgm:cxn modelId="{A39A8B38-538B-44BF-8097-625E4389456B}" srcId="{89CCD2B1-621F-4BE6-8570-DA8742718D56}" destId="{E4654D5F-9495-4A47-96DF-E50668712156}" srcOrd="4" destOrd="0" parTransId="{EAED0370-BD10-4B37-89FD-01060DEAE199}" sibTransId="{5D80CD40-BED2-40B2-95CF-F0E95B871839}"/>
    <dgm:cxn modelId="{B76F7001-51EC-4781-B5C9-729D25A49A90}" type="presOf" srcId="{65BE2F19-0D00-4DC2-BAEE-1BACEED8D39F}" destId="{124B5E20-7498-4508-8A54-B0ABD18A47BD}" srcOrd="1" destOrd="0" presId="urn:microsoft.com/office/officeart/2005/8/layout/process5"/>
    <dgm:cxn modelId="{9DA04D83-705F-442D-940A-339CECAF465B}" type="presOf" srcId="{A1D24829-D67E-41EB-846E-69B771788AF5}" destId="{530BCADD-50A2-4F78-964C-D109427D284B}" srcOrd="0" destOrd="0" presId="urn:microsoft.com/office/officeart/2005/8/layout/process5"/>
    <dgm:cxn modelId="{17C243F6-520E-4AE7-B78F-E94C98BFBB95}" type="presOf" srcId="{0235DBAF-A6A7-4428-867C-319C2E09677B}" destId="{8D6C3D6D-2E4D-4A94-A9D1-F0344049B52A}" srcOrd="1" destOrd="0" presId="urn:microsoft.com/office/officeart/2005/8/layout/process5"/>
    <dgm:cxn modelId="{541878F3-2DD1-4238-AC25-92152AA1A2A7}" type="presOf" srcId="{506F1892-541A-4A2E-A8E2-7E5ACE554AB1}" destId="{DA9DCCB1-FC04-4CCB-B7FD-013B4D354061}" srcOrd="0" destOrd="0" presId="urn:microsoft.com/office/officeart/2005/8/layout/process5"/>
    <dgm:cxn modelId="{8BDA8D5A-F713-42E8-90A6-F4A2A7CC1AF4}" type="presOf" srcId="{7E7ABD1C-73D3-4D1D-8D0C-E950329DADC3}" destId="{7FF3C0D2-A4E4-4935-B069-1AC7A71C8911}" srcOrd="0" destOrd="0" presId="urn:microsoft.com/office/officeart/2005/8/layout/process5"/>
    <dgm:cxn modelId="{EF34FFDA-ACE0-414A-ABE2-969AD7173839}" type="presOf" srcId="{506F1892-541A-4A2E-A8E2-7E5ACE554AB1}" destId="{3752BFF7-F263-4FE0-8441-49590DFC01C6}" srcOrd="1" destOrd="0" presId="urn:microsoft.com/office/officeart/2005/8/layout/process5"/>
    <dgm:cxn modelId="{53F2B4FD-0FEC-4C53-A20C-CCE2DD855245}" srcId="{89CCD2B1-621F-4BE6-8570-DA8742718D56}" destId="{D056CF7E-6A1F-4159-9C81-C3F0E7A6A936}" srcOrd="3" destOrd="0" parTransId="{1431CEEA-9C7A-42A4-98D2-37740C53D4A7}" sibTransId="{3E2B27C0-9414-4BD0-B697-C6D6ABC25FEC}"/>
    <dgm:cxn modelId="{EBC6A1C5-3C22-4B6F-9564-469804ED5912}" srcId="{89CCD2B1-621F-4BE6-8570-DA8742718D56}" destId="{7E7ABD1C-73D3-4D1D-8D0C-E950329DADC3}" srcOrd="1" destOrd="0" parTransId="{A03C294C-0907-4545-8F3F-00F358BA2E2D}" sibTransId="{65BE2F19-0D00-4DC2-BAEE-1BACEED8D39F}"/>
    <dgm:cxn modelId="{865719AF-1BE6-459A-86BC-01BC087EB906}" srcId="{89CCD2B1-621F-4BE6-8570-DA8742718D56}" destId="{03DC33D2-63F4-4455-94E2-7D69FC03E56C}" srcOrd="2" destOrd="0" parTransId="{E61B7658-4AF1-4A54-9FFB-BB9972952E2A}" sibTransId="{506F1892-541A-4A2E-A8E2-7E5ACE554AB1}"/>
    <dgm:cxn modelId="{D4923AF6-85C4-497C-835A-08A1A52907EC}" type="presOf" srcId="{3E2B27C0-9414-4BD0-B697-C6D6ABC25FEC}" destId="{A68FC9C3-51FD-4619-B3A1-65703F4DCA12}" srcOrd="1" destOrd="0" presId="urn:microsoft.com/office/officeart/2005/8/layout/process5"/>
    <dgm:cxn modelId="{248A5EA0-6654-4B0F-BB79-C039CC7ADD58}" type="presParOf" srcId="{282659C0-984D-4E91-8CE5-AF968BB37F70}" destId="{530BCADD-50A2-4F78-964C-D109427D284B}" srcOrd="0" destOrd="0" presId="urn:microsoft.com/office/officeart/2005/8/layout/process5"/>
    <dgm:cxn modelId="{C57E2F0D-C32D-4BBF-887C-389510D5FD49}" type="presParOf" srcId="{282659C0-984D-4E91-8CE5-AF968BB37F70}" destId="{EAD24569-2BD1-4507-B631-1651631EF35A}" srcOrd="1" destOrd="0" presId="urn:microsoft.com/office/officeart/2005/8/layout/process5"/>
    <dgm:cxn modelId="{16B84A83-A804-44B0-9206-55600AB76505}" type="presParOf" srcId="{EAD24569-2BD1-4507-B631-1651631EF35A}" destId="{8D6C3D6D-2E4D-4A94-A9D1-F0344049B52A}" srcOrd="0" destOrd="0" presId="urn:microsoft.com/office/officeart/2005/8/layout/process5"/>
    <dgm:cxn modelId="{B6E751F4-1DFA-4202-8AE2-392FED9071BD}" type="presParOf" srcId="{282659C0-984D-4E91-8CE5-AF968BB37F70}" destId="{7FF3C0D2-A4E4-4935-B069-1AC7A71C8911}" srcOrd="2" destOrd="0" presId="urn:microsoft.com/office/officeart/2005/8/layout/process5"/>
    <dgm:cxn modelId="{045B9C62-3E72-4208-8FEF-4B6687590261}" type="presParOf" srcId="{282659C0-984D-4E91-8CE5-AF968BB37F70}" destId="{38ECEE56-0826-4315-9900-12D7F43898E7}" srcOrd="3" destOrd="0" presId="urn:microsoft.com/office/officeart/2005/8/layout/process5"/>
    <dgm:cxn modelId="{1AC253E5-ADCA-41FB-8198-CAEA11BC49F3}" type="presParOf" srcId="{38ECEE56-0826-4315-9900-12D7F43898E7}" destId="{124B5E20-7498-4508-8A54-B0ABD18A47BD}" srcOrd="0" destOrd="0" presId="urn:microsoft.com/office/officeart/2005/8/layout/process5"/>
    <dgm:cxn modelId="{4619B838-D8C1-45C1-B578-AA66CF7B2049}" type="presParOf" srcId="{282659C0-984D-4E91-8CE5-AF968BB37F70}" destId="{5FAA1132-9C51-4AD2-A5BD-C0BC68B6F74F}" srcOrd="4" destOrd="0" presId="urn:microsoft.com/office/officeart/2005/8/layout/process5"/>
    <dgm:cxn modelId="{B01B0E78-5E91-41A4-AA18-E1A92A1D0CE5}" type="presParOf" srcId="{282659C0-984D-4E91-8CE5-AF968BB37F70}" destId="{DA9DCCB1-FC04-4CCB-B7FD-013B4D354061}" srcOrd="5" destOrd="0" presId="urn:microsoft.com/office/officeart/2005/8/layout/process5"/>
    <dgm:cxn modelId="{3AF2DFC2-7C88-492D-9F00-5EB30F7879CE}" type="presParOf" srcId="{DA9DCCB1-FC04-4CCB-B7FD-013B4D354061}" destId="{3752BFF7-F263-4FE0-8441-49590DFC01C6}" srcOrd="0" destOrd="0" presId="urn:microsoft.com/office/officeart/2005/8/layout/process5"/>
    <dgm:cxn modelId="{DFE3639C-1330-447A-8974-84DB31B45BAF}" type="presParOf" srcId="{282659C0-984D-4E91-8CE5-AF968BB37F70}" destId="{B4368B3A-5659-494B-87A6-50A72642FA9F}" srcOrd="6" destOrd="0" presId="urn:microsoft.com/office/officeart/2005/8/layout/process5"/>
    <dgm:cxn modelId="{74300AA2-6937-4276-A9A8-07ED82AAAEA9}" type="presParOf" srcId="{282659C0-984D-4E91-8CE5-AF968BB37F70}" destId="{54DCD86A-928C-499E-AB24-B59967A7D484}" srcOrd="7" destOrd="0" presId="urn:microsoft.com/office/officeart/2005/8/layout/process5"/>
    <dgm:cxn modelId="{0A9B8826-10AD-421D-9617-02D03BC9CB43}" type="presParOf" srcId="{54DCD86A-928C-499E-AB24-B59967A7D484}" destId="{A68FC9C3-51FD-4619-B3A1-65703F4DCA12}" srcOrd="0" destOrd="0" presId="urn:microsoft.com/office/officeart/2005/8/layout/process5"/>
    <dgm:cxn modelId="{D1BF232E-9266-4537-B97A-21B79E7C90A9}" type="presParOf" srcId="{282659C0-984D-4E91-8CE5-AF968BB37F70}" destId="{CA22B879-5649-41DB-AA68-7CC92FDABCE2}" srcOrd="8"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0BCADD-50A2-4F78-964C-D109427D284B}">
      <dsp:nvSpPr>
        <dsp:cNvPr id="0" name=""/>
        <dsp:cNvSpPr/>
      </dsp:nvSpPr>
      <dsp:spPr>
        <a:xfrm>
          <a:off x="0" y="1790699"/>
          <a:ext cx="1901651" cy="11409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t>1.Ingresos</a:t>
          </a:r>
          <a:endParaRPr lang="en-US" sz="2900" b="1" kern="1200" dirty="0"/>
        </a:p>
      </dsp:txBody>
      <dsp:txXfrm>
        <a:off x="0" y="1790699"/>
        <a:ext cx="1901651" cy="1140990"/>
      </dsp:txXfrm>
    </dsp:sp>
    <dsp:sp modelId="{EAD24569-2BD1-4507-B631-1651631EF35A}">
      <dsp:nvSpPr>
        <dsp:cNvPr id="0" name=""/>
        <dsp:cNvSpPr/>
      </dsp:nvSpPr>
      <dsp:spPr>
        <a:xfrm rot="21571524">
          <a:off x="2098390" y="2081840"/>
          <a:ext cx="398916" cy="471609"/>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21571524">
        <a:off x="2098390" y="2081840"/>
        <a:ext cx="398916" cy="471609"/>
      </dsp:txXfrm>
    </dsp:sp>
    <dsp:sp modelId="{7FF3C0D2-A4E4-4935-B069-1AC7A71C8911}">
      <dsp:nvSpPr>
        <dsp:cNvPr id="0" name=""/>
        <dsp:cNvSpPr/>
      </dsp:nvSpPr>
      <dsp:spPr>
        <a:xfrm>
          <a:off x="2654297" y="1768712"/>
          <a:ext cx="1901651" cy="1140990"/>
        </a:xfrm>
        <a:prstGeom prst="roundRect">
          <a:avLst>
            <a:gd name="adj" fmla="val 10000"/>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err="1" smtClean="0"/>
            <a:t>Tesorería</a:t>
          </a:r>
          <a:endParaRPr lang="en-US" sz="2900" b="1" kern="1200" dirty="0"/>
        </a:p>
      </dsp:txBody>
      <dsp:txXfrm>
        <a:off x="2654297" y="1768712"/>
        <a:ext cx="1901651" cy="1140990"/>
      </dsp:txXfrm>
    </dsp:sp>
    <dsp:sp modelId="{38ECEE56-0826-4315-9900-12D7F43898E7}">
      <dsp:nvSpPr>
        <dsp:cNvPr id="0" name=""/>
        <dsp:cNvSpPr/>
      </dsp:nvSpPr>
      <dsp:spPr>
        <a:xfrm rot="21600000">
          <a:off x="4721526" y="2142453"/>
          <a:ext cx="398920" cy="471609"/>
        </a:xfrm>
        <a:prstGeom prst="rightArrow">
          <a:avLst>
            <a:gd name="adj1" fmla="val 60000"/>
            <a:gd name="adj2" fmla="val 5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21600000">
        <a:off x="4721526" y="2142453"/>
        <a:ext cx="398920" cy="471609"/>
      </dsp:txXfrm>
    </dsp:sp>
    <dsp:sp modelId="{5FAA1132-9C51-4AD2-A5BD-C0BC68B6F74F}">
      <dsp:nvSpPr>
        <dsp:cNvPr id="0" name=""/>
        <dsp:cNvSpPr/>
      </dsp:nvSpPr>
      <dsp:spPr>
        <a:xfrm>
          <a:off x="5308603" y="1790699"/>
          <a:ext cx="1901651" cy="11409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t>3. </a:t>
          </a:r>
          <a:r>
            <a:rPr lang="en-US" sz="2900" b="1" kern="1200" dirty="0" err="1" smtClean="0"/>
            <a:t>Pagos</a:t>
          </a:r>
          <a:endParaRPr lang="en-US" sz="2900" b="1" kern="1200" dirty="0"/>
        </a:p>
      </dsp:txBody>
      <dsp:txXfrm>
        <a:off x="5308603" y="1790699"/>
        <a:ext cx="1901651" cy="1140990"/>
      </dsp:txXfrm>
    </dsp:sp>
    <dsp:sp modelId="{DA9DCCB1-FC04-4CCB-B7FD-013B4D354061}">
      <dsp:nvSpPr>
        <dsp:cNvPr id="0" name=""/>
        <dsp:cNvSpPr/>
      </dsp:nvSpPr>
      <dsp:spPr>
        <a:xfrm rot="16200000">
          <a:off x="3342655" y="1208216"/>
          <a:ext cx="440502" cy="47160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6200000">
        <a:off x="3342655" y="1208216"/>
        <a:ext cx="440502" cy="471609"/>
      </dsp:txXfrm>
    </dsp:sp>
    <dsp:sp modelId="{B4368B3A-5659-494B-87A6-50A72642FA9F}">
      <dsp:nvSpPr>
        <dsp:cNvPr id="0" name=""/>
        <dsp:cNvSpPr/>
      </dsp:nvSpPr>
      <dsp:spPr>
        <a:xfrm>
          <a:off x="2654297" y="0"/>
          <a:ext cx="1901651" cy="1140990"/>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t>2. </a:t>
          </a:r>
          <a:r>
            <a:rPr lang="en-US" sz="2900" b="1" kern="1200" dirty="0" err="1" smtClean="0"/>
            <a:t>Caja</a:t>
          </a:r>
          <a:endParaRPr lang="en-US" sz="2900" b="1" kern="1200" dirty="0"/>
        </a:p>
      </dsp:txBody>
      <dsp:txXfrm>
        <a:off x="2654297" y="0"/>
        <a:ext cx="1901651" cy="1140990"/>
      </dsp:txXfrm>
    </dsp:sp>
    <dsp:sp modelId="{54DCD86A-928C-499E-AB24-B59967A7D484}">
      <dsp:nvSpPr>
        <dsp:cNvPr id="0" name=""/>
        <dsp:cNvSpPr/>
      </dsp:nvSpPr>
      <dsp:spPr>
        <a:xfrm rot="16200000" flipH="1">
          <a:off x="3365109" y="2976641"/>
          <a:ext cx="423092" cy="471609"/>
        </a:xfrm>
        <a:prstGeom prst="rightArrow">
          <a:avLst>
            <a:gd name="adj1" fmla="val 60000"/>
            <a:gd name="adj2" fmla="val 50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rot="16200000" flipH="1">
        <a:off x="3365109" y="2976641"/>
        <a:ext cx="423092" cy="471609"/>
      </dsp:txXfrm>
    </dsp:sp>
    <dsp:sp modelId="{CA22B879-5649-41DB-AA68-7CC92FDABCE2}">
      <dsp:nvSpPr>
        <dsp:cNvPr id="0" name=""/>
        <dsp:cNvSpPr/>
      </dsp:nvSpPr>
      <dsp:spPr>
        <a:xfrm>
          <a:off x="2667000" y="3581400"/>
          <a:ext cx="1901651" cy="1140990"/>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n-US" sz="2900" b="1" kern="1200" dirty="0" smtClean="0"/>
            <a:t>4. </a:t>
          </a:r>
          <a:r>
            <a:rPr lang="en-US" sz="2900" b="1" kern="1200" dirty="0" err="1" smtClean="0"/>
            <a:t>Deuda</a:t>
          </a:r>
          <a:endParaRPr lang="en-US" sz="2900" b="1" kern="1200" dirty="0"/>
        </a:p>
      </dsp:txBody>
      <dsp:txXfrm>
        <a:off x="2667000" y="3581400"/>
        <a:ext cx="1901651" cy="11409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0.09231</cdr:x>
      <cdr:y>0.93939</cdr:y>
    </cdr:from>
    <cdr:to>
      <cdr:x>0.93977</cdr:x>
      <cdr:y>0.99285</cdr:y>
    </cdr:to>
    <cdr:sp macro="" textlink="">
      <cdr:nvSpPr>
        <cdr:cNvPr id="2" name="TextBox 5"/>
        <cdr:cNvSpPr txBox="1"/>
      </cdr:nvSpPr>
      <cdr:spPr>
        <a:xfrm xmlns:a="http://schemas.openxmlformats.org/drawingml/2006/main">
          <a:off x="415007" y="4867543"/>
          <a:ext cx="3810011"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s-ES" sz="1200" b="1" dirty="0" smtClean="0"/>
            <a:t>*Algunos países emplean m</a:t>
          </a:r>
          <a:r>
            <a:rPr lang="es-ES" sz="1200" b="1" dirty="0" smtClean="0">
              <a:latin typeface="Calibri"/>
            </a:rPr>
            <a:t>á</a:t>
          </a:r>
          <a:r>
            <a:rPr lang="es-ES" sz="1200" b="1" dirty="0" smtClean="0"/>
            <a:t>s de un canal.  </a:t>
          </a:r>
          <a:endParaRPr lang="es-ES" sz="12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0.03226</cdr:x>
      <cdr:y>0.9082</cdr:y>
    </cdr:from>
    <cdr:to>
      <cdr:x>0.818</cdr:x>
      <cdr:y>0.96328</cdr:y>
    </cdr:to>
    <cdr:sp macro="" textlink="">
      <cdr:nvSpPr>
        <cdr:cNvPr id="2" name="TextBox 5"/>
        <cdr:cNvSpPr txBox="1"/>
      </cdr:nvSpPr>
      <cdr:spPr>
        <a:xfrm xmlns:a="http://schemas.openxmlformats.org/drawingml/2006/main">
          <a:off x="147493" y="4567519"/>
          <a:ext cx="3592403"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s-ES" sz="1200" b="1" dirty="0" smtClean="0"/>
            <a:t>*Algunos países emplean m</a:t>
          </a:r>
          <a:r>
            <a:rPr lang="es-ES" sz="1200" b="1" dirty="0" smtClean="0">
              <a:latin typeface="Calibri"/>
            </a:rPr>
            <a:t>á</a:t>
          </a:r>
          <a:r>
            <a:rPr lang="es-ES" sz="1200" b="1" dirty="0" smtClean="0"/>
            <a:t>s de un canal.  </a:t>
          </a:r>
          <a:endParaRPr lang="es-ES" sz="12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0.50909</cdr:x>
      <cdr:y>0.53448</cdr:y>
    </cdr:from>
    <cdr:to>
      <cdr:x>0.75979</cdr:x>
      <cdr:y>0.71552</cdr:y>
    </cdr:to>
    <cdr:sp macro="" textlink="">
      <cdr:nvSpPr>
        <cdr:cNvPr id="2" name="TextBox 1"/>
        <cdr:cNvSpPr txBox="1"/>
      </cdr:nvSpPr>
      <cdr:spPr>
        <a:xfrm xmlns:a="http://schemas.openxmlformats.org/drawingml/2006/main">
          <a:off x="2133600" y="2362200"/>
          <a:ext cx="1050692" cy="8000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200" b="1" dirty="0" err="1">
              <a:solidFill>
                <a:schemeClr val="bg1"/>
              </a:solidFill>
            </a:rPr>
            <a:t>S</a:t>
          </a:r>
          <a:r>
            <a:rPr lang="en-US" sz="1200" b="1" dirty="0" err="1">
              <a:solidFill>
                <a:schemeClr val="bg1"/>
              </a:solidFill>
              <a:latin typeface="Calibri"/>
            </a:rPr>
            <a:t>í</a:t>
          </a:r>
          <a:endParaRPr lang="en-US" sz="1200" b="1" dirty="0">
            <a:solidFill>
              <a:schemeClr val="bg1"/>
            </a:solidFill>
            <a:latin typeface="Calibri"/>
          </a:endParaRPr>
        </a:p>
        <a:p xmlns:a="http://schemas.openxmlformats.org/drawingml/2006/main">
          <a:pPr algn="ctr"/>
          <a:r>
            <a:rPr lang="en-US" sz="1200" b="1" dirty="0">
              <a:solidFill>
                <a:schemeClr val="bg1"/>
              </a:solidFill>
              <a:latin typeface="Calibri"/>
            </a:rPr>
            <a:t>(77%)</a:t>
          </a:r>
          <a:endParaRPr lang="en-US" sz="1200" b="1" dirty="0">
            <a:solidFill>
              <a:schemeClr val="bg1"/>
            </a:solidFill>
          </a:endParaRPr>
        </a:p>
      </cdr:txBody>
    </cdr:sp>
  </cdr:relSizeAnchor>
  <cdr:relSizeAnchor xmlns:cdr="http://schemas.openxmlformats.org/drawingml/2006/chartDrawing">
    <cdr:from>
      <cdr:x>0.14545</cdr:x>
      <cdr:y>0.2931</cdr:y>
    </cdr:from>
    <cdr:to>
      <cdr:x>0.35697</cdr:x>
      <cdr:y>0.42353</cdr:y>
    </cdr:to>
    <cdr:sp macro="" textlink="">
      <cdr:nvSpPr>
        <cdr:cNvPr id="3" name="TextBox 1"/>
        <cdr:cNvSpPr txBox="1"/>
      </cdr:nvSpPr>
      <cdr:spPr>
        <a:xfrm xmlns:a="http://schemas.openxmlformats.org/drawingml/2006/main">
          <a:off x="609600" y="1295400"/>
          <a:ext cx="886446" cy="5764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a:r>
            <a:rPr lang="en-US" sz="1200" b="1" dirty="0">
              <a:solidFill>
                <a:schemeClr val="bg1"/>
              </a:solidFill>
              <a:latin typeface="Calibri"/>
            </a:rPr>
            <a:t>No</a:t>
          </a:r>
        </a:p>
        <a:p xmlns:a="http://schemas.openxmlformats.org/drawingml/2006/main">
          <a:pPr algn="ctr"/>
          <a:r>
            <a:rPr lang="en-US" sz="1200" b="1" dirty="0">
              <a:solidFill>
                <a:schemeClr val="bg1"/>
              </a:solidFill>
              <a:latin typeface="Calibri"/>
            </a:rPr>
            <a:t>(15%)</a:t>
          </a:r>
          <a:endParaRPr lang="en-US" sz="1200" b="1" dirty="0">
            <a:solidFill>
              <a:schemeClr val="bg1"/>
            </a:solidFill>
          </a:endParaRPr>
        </a:p>
      </cdr:txBody>
    </cdr:sp>
  </cdr:relSizeAnchor>
  <cdr:relSizeAnchor xmlns:cdr="http://schemas.openxmlformats.org/drawingml/2006/chartDrawing">
    <cdr:from>
      <cdr:x>0.72376</cdr:x>
      <cdr:y>0.90186</cdr:y>
    </cdr:from>
    <cdr:to>
      <cdr:x>0.98192</cdr:x>
      <cdr:y>0.97393</cdr:y>
    </cdr:to>
    <cdr:sp macro="" textlink="">
      <cdr:nvSpPr>
        <cdr:cNvPr id="6" name="TextBox 5"/>
        <cdr:cNvSpPr txBox="1"/>
      </cdr:nvSpPr>
      <cdr:spPr>
        <a:xfrm xmlns:a="http://schemas.openxmlformats.org/drawingml/2006/main">
          <a:off x="6263898" y="5656881"/>
          <a:ext cx="2234339" cy="4520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0.04286</cdr:x>
      <cdr:y>0.93775</cdr:y>
    </cdr:from>
    <cdr:to>
      <cdr:x>0.34545</cdr:x>
      <cdr:y>1</cdr:y>
    </cdr:to>
    <cdr:sp macro="" textlink="">
      <cdr:nvSpPr>
        <cdr:cNvPr id="7" name="TextBox 6"/>
        <cdr:cNvSpPr txBox="1"/>
      </cdr:nvSpPr>
      <cdr:spPr>
        <a:xfrm xmlns:a="http://schemas.openxmlformats.org/drawingml/2006/main">
          <a:off x="179614" y="4144466"/>
          <a:ext cx="1268186" cy="2751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aseline="0" dirty="0" err="1"/>
            <a:t>Respuestas</a:t>
          </a:r>
          <a:r>
            <a:rPr lang="en-US" sz="1100" baseline="0" dirty="0"/>
            <a:t>: 13</a:t>
          </a:r>
          <a:endParaRPr lang="en-US" sz="1100" dirty="0"/>
        </a:p>
      </cdr:txBody>
    </cdr:sp>
  </cdr:relSizeAnchor>
  <cdr:relSizeAnchor xmlns:cdr="http://schemas.openxmlformats.org/drawingml/2006/chartDrawing">
    <cdr:from>
      <cdr:x>0.30909</cdr:x>
      <cdr:y>0.05172</cdr:y>
    </cdr:from>
    <cdr:to>
      <cdr:x>0.36874</cdr:x>
      <cdr:y>0.12669</cdr:y>
    </cdr:to>
    <cdr:sp macro="" textlink="">
      <cdr:nvSpPr>
        <cdr:cNvPr id="9" name="Straight Connector 8"/>
        <cdr:cNvSpPr/>
      </cdr:nvSpPr>
      <cdr:spPr>
        <a:xfrm xmlns:a="http://schemas.openxmlformats.org/drawingml/2006/main">
          <a:off x="1295400" y="228600"/>
          <a:ext cx="249993" cy="331338"/>
        </a:xfrm>
        <a:prstGeom xmlns:a="http://schemas.openxmlformats.org/drawingml/2006/main" prst="line">
          <a:avLst/>
        </a:prstGeom>
        <a:ln xmlns:a="http://schemas.openxmlformats.org/drawingml/2006/main">
          <a:solidFill>
            <a:schemeClr val="tx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69" tIns="46585" rIns="93169" bIns="46585" rtlCol="0"/>
          <a:lstStyle>
            <a:lvl1pPr algn="r">
              <a:defRPr sz="1200"/>
            </a:lvl1pPr>
          </a:lstStyle>
          <a:p>
            <a:fld id="{5272DA10-1438-43BF-B8E1-68EA7E390EEB}" type="datetimeFigureOut">
              <a:rPr lang="en-US" smtClean="0"/>
              <a:pPr/>
              <a:t>8/22/2012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9" tIns="46585" rIns="93169" bIns="4658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9" tIns="46585" rIns="93169" bIns="46585" rtlCol="0" anchor="b"/>
          <a:lstStyle>
            <a:lvl1pPr algn="r">
              <a:defRPr sz="1200"/>
            </a:lvl1pPr>
          </a:lstStyle>
          <a:p>
            <a:fld id="{0D18CF3C-19E4-42B9-A3D9-E46BDF669A0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9" tIns="46585" rIns="93169" bIns="46585" rtlCol="0"/>
          <a:lstStyle>
            <a:lvl1pPr algn="r">
              <a:defRPr sz="1200"/>
            </a:lvl1pPr>
          </a:lstStyle>
          <a:p>
            <a:fld id="{E7FDF166-58B0-461E-A643-4AB31D17E628}" type="datetimeFigureOut">
              <a:rPr lang="en-US" smtClean="0"/>
              <a:pPr/>
              <a:t>8/22/2012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9" tIns="46585" rIns="93169" bIns="4658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9" tIns="46585" rIns="93169" bIns="46585" rtlCol="0" anchor="b"/>
          <a:lstStyle>
            <a:lvl1pPr algn="r">
              <a:defRPr sz="1200"/>
            </a:lvl1pPr>
          </a:lstStyle>
          <a:p>
            <a:fld id="{65A226FF-CF0D-447D-A3E5-7DCCD58607EE}" type="slidenum">
              <a:rPr lang="en-US" smtClean="0"/>
              <a:pPr/>
              <a:t>‹#›</a:t>
            </a:fld>
            <a:endParaRPr lang="en-US"/>
          </a:p>
        </p:txBody>
      </p:sp>
    </p:spTree>
    <p:extLst>
      <p:ext uri="{BB962C8B-B14F-4D97-AF65-F5344CB8AC3E}">
        <p14:creationId xmlns:p14="http://schemas.microsoft.com/office/powerpoint/2010/main" xmlns="" val="12529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a:t>
            </a:r>
            <a:r>
              <a:rPr lang="es-MX" dirty="0" err="1" smtClean="0"/>
              <a:t>íses</a:t>
            </a:r>
            <a:r>
              <a:rPr lang="es-MX" baseline="0" dirty="0" smtClean="0"/>
              <a:t> </a:t>
            </a:r>
            <a:r>
              <a:rPr lang="es-MX" baseline="0" dirty="0" err="1" smtClean="0"/>
              <a:t>incluídos</a:t>
            </a:r>
            <a:r>
              <a:rPr lang="es-MX" baseline="0" dirty="0" smtClean="0"/>
              <a:t> aquí: </a:t>
            </a:r>
            <a:r>
              <a:rPr lang="es-MX" baseline="0" dirty="0" err="1" smtClean="0"/>
              <a:t>Peru</a:t>
            </a:r>
            <a:r>
              <a:rPr lang="es-MX" baseline="0" dirty="0" smtClean="0"/>
              <a:t>, Nicaragua and Chile. </a:t>
            </a:r>
            <a:r>
              <a:rPr lang="es-ES" sz="1200" kern="1200" baseline="0" dirty="0" smtClean="0">
                <a:solidFill>
                  <a:schemeClr val="tx1"/>
                </a:solidFill>
                <a:latin typeface="+mn-lt"/>
                <a:ea typeface="+mn-ea"/>
                <a:cs typeface="+mn-cs"/>
              </a:rPr>
              <a:t>Las tasas para Perú y Chile son las tasas de referencia de sus Bancos Centrales.  No podía encontrar la tasa de referencia de Nicaragua.  Usé la tasa de interés interbancaria que el Banco Central reporta en su página de web, pero no creo que es la de referencia.  </a:t>
            </a:r>
            <a:r>
              <a:rPr lang="es-ES" sz="1200" kern="1200" baseline="0" dirty="0" err="1" smtClean="0">
                <a:solidFill>
                  <a:schemeClr val="tx1"/>
                </a:solidFill>
                <a:latin typeface="+mn-lt"/>
                <a:ea typeface="+mn-ea"/>
                <a:cs typeface="+mn-cs"/>
              </a:rPr>
              <a:t>Convirtí</a:t>
            </a:r>
            <a:r>
              <a:rPr lang="es-ES" sz="1200" kern="1200" baseline="0" dirty="0" smtClean="0">
                <a:solidFill>
                  <a:schemeClr val="tx1"/>
                </a:solidFill>
                <a:latin typeface="+mn-lt"/>
                <a:ea typeface="+mn-ea"/>
                <a:cs typeface="+mn-cs"/>
              </a:rPr>
              <a:t> las tasas anuales a tasas diarias y usé estas tasas para calcular el costo de oportunidad, </a:t>
            </a:r>
            <a:r>
              <a:rPr lang="es-ES" sz="1200" kern="1200" baseline="0" dirty="0" err="1" smtClean="0">
                <a:solidFill>
                  <a:schemeClr val="tx1"/>
                </a:solidFill>
                <a:latin typeface="+mn-lt"/>
                <a:ea typeface="+mn-ea"/>
                <a:cs typeface="+mn-cs"/>
              </a:rPr>
              <a:t>compounding</a:t>
            </a:r>
            <a:r>
              <a:rPr lang="es-ES" sz="1200" kern="1200" baseline="0" dirty="0" smtClean="0">
                <a:solidFill>
                  <a:schemeClr val="tx1"/>
                </a:solidFill>
                <a:latin typeface="+mn-lt"/>
                <a:ea typeface="+mn-ea"/>
                <a:cs typeface="+mn-cs"/>
              </a:rPr>
              <a:t> el interés cada día)</a:t>
            </a:r>
          </a:p>
          <a:p>
            <a:endParaRPr lang="es-E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5A226FF-CF0D-447D-A3E5-7DCCD58607EE}"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(Número</a:t>
            </a:r>
            <a:r>
              <a:rPr lang="es-MX" baseline="0" dirty="0" smtClean="0"/>
              <a:t> total de operaciones como reportado en la encuesta: </a:t>
            </a:r>
          </a:p>
          <a:p>
            <a:r>
              <a:rPr lang="es-MX" baseline="0" dirty="0" smtClean="0"/>
              <a:t>		           México (todos por bancas comerciales): 27,683,317</a:t>
            </a:r>
          </a:p>
          <a:p>
            <a:r>
              <a:rPr lang="es-MX" baseline="0" dirty="0" smtClean="0"/>
              <a:t>		           Ecuador (todos por bancas comerciales): 3,257,209</a:t>
            </a:r>
          </a:p>
          <a:p>
            <a:r>
              <a:rPr lang="es-MX" baseline="0" dirty="0" smtClean="0"/>
              <a:t>		           Uruguay (todos por bancas comerciales): 76,004</a:t>
            </a:r>
          </a:p>
          <a:p>
            <a:endParaRPr lang="es-MX" baseline="0" dirty="0" smtClean="0"/>
          </a:p>
          <a:p>
            <a:r>
              <a:rPr lang="es-MX" baseline="0" dirty="0" smtClean="0"/>
              <a:t>Otros países reportaron el número de operaciones.  Incluí estos como ejemplos. )</a:t>
            </a:r>
          </a:p>
          <a:p>
            <a:endParaRPr lang="es-MX" baseline="0" dirty="0" smtClean="0"/>
          </a:p>
          <a:p>
            <a:r>
              <a:rPr lang="es-MX" baseline="0" dirty="0" smtClean="0"/>
              <a:t>Según las calculaciones de Juan, usando los datos de la encuesta, las comisiones por transacción reportado por los encuestados para los ingresos extienden entre 0.01 y 2.62 USD por transacción.</a:t>
            </a:r>
          </a:p>
          <a:p>
            <a:r>
              <a:rPr lang="es-MX" baseline="0" dirty="0" smtClean="0"/>
              <a:t>  </a:t>
            </a:r>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MX" dirty="0" smtClean="0"/>
              <a:t>Resultados</a:t>
            </a:r>
            <a:r>
              <a:rPr lang="es-MX" baseline="0" dirty="0" smtClean="0"/>
              <a:t> corresponden a las respuestas para todos tipos de instituciones especificados por el encuestado.  Como los encuestados dieron sus respuestas en formas diferentes, Juan categorizó sus respuestas en las categorías presentadas aquí.  </a:t>
            </a:r>
            <a:endParaRPr lang="es-MX" dirty="0" smtClean="0"/>
          </a:p>
          <a:p>
            <a:endParaRPr lang="es-MX" dirty="0" smtClean="0"/>
          </a:p>
          <a:p>
            <a:r>
              <a:rPr lang="es-MX" dirty="0" smtClean="0"/>
              <a:t>Nota: algunos países</a:t>
            </a:r>
            <a:r>
              <a:rPr lang="es-MX" baseline="0" dirty="0" smtClean="0"/>
              <a:t> utilizan más de uno de los medios de pago.  Según los resultados de la encuesta, sólo tres países únicamente utilizan la reciprocidad (Ecuador y Nicaragua); los demás que utilizan la reciprocidad también utilizan una(s) formas de comisión.  </a:t>
            </a:r>
          </a:p>
          <a:p>
            <a:endParaRPr lang="es-MX" baseline="0" dirty="0" smtClean="0"/>
          </a:p>
        </p:txBody>
      </p:sp>
      <p:sp>
        <p:nvSpPr>
          <p:cNvPr id="4" name="Slide Number Placeholder 3"/>
          <p:cNvSpPr>
            <a:spLocks noGrp="1"/>
          </p:cNvSpPr>
          <p:nvPr>
            <p:ph type="sldNum" sz="quarter" idx="10"/>
          </p:nvPr>
        </p:nvSpPr>
        <p:spPr/>
        <p:txBody>
          <a:bodyPr/>
          <a:lstStyle/>
          <a:p>
            <a:fld id="{65A226FF-CF0D-447D-A3E5-7DCCD58607EE}"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22995" rtl="0" eaLnBrk="1" fontAlgn="auto" latinLnBrk="0" hangingPunct="1">
              <a:lnSpc>
                <a:spcPct val="100000"/>
              </a:lnSpc>
              <a:spcBef>
                <a:spcPts val="0"/>
              </a:spcBef>
              <a:spcAft>
                <a:spcPts val="0"/>
              </a:spcAft>
              <a:buClrTx/>
              <a:buSzTx/>
              <a:buFontTx/>
              <a:buNone/>
              <a:tabLst/>
              <a:defRPr/>
            </a:pPr>
            <a:r>
              <a:rPr lang="es-MX" dirty="0" smtClean="0"/>
              <a:t>Resultados</a:t>
            </a:r>
            <a:r>
              <a:rPr lang="es-MX" baseline="0" dirty="0" smtClean="0"/>
              <a:t> corresponden a las respuestas para todos tipos de instituciones especificados por el encuestado.  Como los encuestados dieron sus respuestas en formas diferentes, Juan categorizó sus respuestas en las categorías presentadas aquí.  </a:t>
            </a:r>
            <a:endParaRPr lang="es-MX" dirty="0" smtClean="0"/>
          </a:p>
          <a:p>
            <a:pPr defTabSz="922995">
              <a:defRPr/>
            </a:pPr>
            <a:endParaRPr lang="es-MX" dirty="0" smtClean="0"/>
          </a:p>
          <a:p>
            <a:pPr defTabSz="922995">
              <a:defRPr/>
            </a:pPr>
            <a:r>
              <a:rPr lang="es-MX" dirty="0" smtClean="0"/>
              <a:t>Nota:</a:t>
            </a:r>
            <a:r>
              <a:rPr lang="es-MX" baseline="0" dirty="0" smtClean="0"/>
              <a:t> </a:t>
            </a:r>
            <a:r>
              <a:rPr lang="es-MX" dirty="0" smtClean="0"/>
              <a:t>algunos países</a:t>
            </a:r>
            <a:r>
              <a:rPr lang="es-MX" baseline="0" dirty="0" smtClean="0"/>
              <a:t> utilizan más de uno de los medios de pago. Según los resultados de la encuesta, sólo un país únicamente utilizan la reciprocidad (Guatemala); los demás que utilizan la reciprocidad también utilizan una(s) forma(s) de comisión.  </a:t>
            </a:r>
          </a:p>
          <a:p>
            <a:pPr defTabSz="922995">
              <a:defRPr/>
            </a:pPr>
            <a:endParaRPr lang="es-MX" baseline="0" dirty="0" smtClean="0"/>
          </a:p>
          <a:p>
            <a:pPr rtl="0" eaLnBrk="1" fontAlgn="ctr" latinLnBrk="0" hangingPunct="1"/>
            <a:r>
              <a:rPr lang="es-MX" baseline="0" dirty="0" smtClean="0"/>
              <a:t>Notas de Juan sigue aquí: </a:t>
            </a:r>
          </a:p>
          <a:p>
            <a:pPr rtl="0" eaLnBrk="1" fontAlgn="ctr" latinLnBrk="0" hangingPunct="1"/>
            <a:r>
              <a:rPr lang="es-MX" sz="1200" b="0" i="0" u="none" strike="noStrike" kern="1200" dirty="0" smtClean="0">
                <a:solidFill>
                  <a:srgbClr val="00B0F0"/>
                </a:solidFill>
                <a:latin typeface="+mn-lt"/>
                <a:ea typeface="+mn-ea"/>
                <a:cs typeface="+mn-cs"/>
              </a:rPr>
              <a:t>Nota: Guatemala considera el pago de una comisión pactada y la entrega de recursos a la Tesorería al 5 día hábil</a:t>
            </a:r>
          </a:p>
          <a:p>
            <a:pPr rtl="0" eaLnBrk="1" fontAlgn="ctr" latinLnBrk="0" hangingPunct="1"/>
            <a:r>
              <a:rPr lang="es-MX" sz="1200" b="0" i="0" u="none" strike="noStrike" kern="1200" dirty="0" smtClean="0">
                <a:solidFill>
                  <a:srgbClr val="00B0F0"/>
                </a:solidFill>
                <a:latin typeface="+mn-lt"/>
                <a:ea typeface="+mn-ea"/>
                <a:cs typeface="+mn-cs"/>
              </a:rPr>
              <a:t>Nota: Perú tiene pactadas comisiones por transacción y costo fijo mensual en algunos casos, sin embargo, se considera que tiene reciprocidad al recibirse los recursos al tercer día hábil</a:t>
            </a:r>
            <a:endParaRPr lang="en-US" sz="1200" b="0" i="0" u="none" strike="noStrike" kern="1200" dirty="0" smtClean="0">
              <a:solidFill>
                <a:srgbClr val="00B0F0"/>
              </a:solidFill>
              <a:latin typeface="+mn-lt"/>
              <a:ea typeface="+mn-ea"/>
              <a:cs typeface="+mn-cs"/>
            </a:endParaRPr>
          </a:p>
          <a:p>
            <a:pPr rtl="0" eaLnBrk="1" fontAlgn="ctr" latinLnBrk="0" hangingPunct="1"/>
            <a:r>
              <a:rPr lang="es-MX" sz="1200" b="0" i="0" u="none" strike="noStrike" kern="1200" dirty="0" smtClean="0">
                <a:solidFill>
                  <a:srgbClr val="00B0F0"/>
                </a:solidFill>
                <a:latin typeface="+mn-lt"/>
                <a:ea typeface="+mn-ea"/>
                <a:cs typeface="+mn-cs"/>
              </a:rPr>
              <a:t>Nota: República Dominicana opera no solo con banca comercial, sino a través de sus oficinas de gobierno implicando costos fijos</a:t>
            </a:r>
            <a:endParaRPr lang="en-US" sz="1200" b="0" i="0" u="none" strike="noStrike" kern="1200" dirty="0" smtClean="0">
              <a:solidFill>
                <a:srgbClr val="00B0F0"/>
              </a:solidFill>
              <a:latin typeface="+mn-lt"/>
              <a:ea typeface="+mn-ea"/>
              <a:cs typeface="+mn-cs"/>
            </a:endParaRPr>
          </a:p>
          <a:p>
            <a:pPr rtl="0" eaLnBrk="1" fontAlgn="ctr" latinLnBrk="0" hangingPunct="1"/>
            <a:r>
              <a:rPr lang="es-MX" sz="1200" b="0" i="0" u="none" strike="noStrike" kern="1200" dirty="0" smtClean="0">
                <a:solidFill>
                  <a:srgbClr val="00B0F0"/>
                </a:solidFill>
                <a:latin typeface="+mn-lt"/>
                <a:ea typeface="+mn-ea"/>
                <a:cs typeface="+mn-cs"/>
              </a:rPr>
              <a:t>Nota: Argentina y El Salvador tienen pactadas comisiones por transacción, sin embargo, se considera que tiene reciprocidad al recibirse los recursos al tercer día hábil</a:t>
            </a:r>
            <a:endParaRPr lang="en-US" sz="1200" b="0" i="0" u="none" strike="noStrike" kern="1200" dirty="0" smtClean="0">
              <a:solidFill>
                <a:srgbClr val="00B0F0"/>
              </a:solidFill>
              <a:latin typeface="+mn-lt"/>
              <a:ea typeface="+mn-ea"/>
              <a:cs typeface="+mn-cs"/>
            </a:endParaRPr>
          </a:p>
          <a:p>
            <a:pPr defTabSz="922995">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sz="1200" kern="1200" baseline="0" dirty="0" smtClean="0">
                <a:solidFill>
                  <a:schemeClr val="tx1"/>
                </a:solidFill>
                <a:latin typeface="+mn-lt"/>
                <a:ea typeface="+mn-ea"/>
                <a:cs typeface="+mn-cs"/>
              </a:rPr>
              <a:t>La información en el pie chart viene de la encuesta general de FOTEGAL.</a:t>
            </a:r>
          </a:p>
          <a:p>
            <a:endParaRPr lang="es-ES" sz="1200" kern="1200" baseline="0" dirty="0" smtClean="0">
              <a:solidFill>
                <a:schemeClr val="tx1"/>
              </a:solidFill>
              <a:latin typeface="+mn-lt"/>
              <a:ea typeface="+mn-ea"/>
              <a:cs typeface="+mn-cs"/>
            </a:endParaRPr>
          </a:p>
          <a:p>
            <a:r>
              <a:rPr lang="es-ES" sz="1200" kern="1200" baseline="0" dirty="0" smtClean="0">
                <a:solidFill>
                  <a:schemeClr val="tx1"/>
                </a:solidFill>
                <a:latin typeface="+mn-lt"/>
                <a:ea typeface="+mn-ea"/>
                <a:cs typeface="+mn-cs"/>
              </a:rPr>
              <a:t>(Nota: Para el costo de la deuda - dos países (Perú y Colombia) contestaron la pregunta de la encuesta  "En el caso de deuda externa, qué porcentaje representan las comisiones por colocación del monto colocado a través de la banca de inversión?". Sus respuestas son las que están aquí (0.12% es de Perú, 0.25% es de Colombia.)</a:t>
            </a:r>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A226FF-CF0D-447D-A3E5-7DCCD58607EE}"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4E02F2-B00F-4E01-8152-6D66E1C79BA7}" type="datetime1">
              <a:rPr lang="en-US" smtClean="0"/>
              <a:pPr/>
              <a:t>8/22/2012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3E70BB-A5A2-459C-9984-42C04BF28EA6}" type="datetime1">
              <a:rPr lang="en-US" smtClean="0"/>
              <a:pPr/>
              <a:t>8/22/2012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FD417-990D-4B1A-ABCB-F9E8539F3BAC}" type="slidenum">
              <a:rPr lang="en-US" smtClean="0"/>
              <a:pPr/>
              <a:t>‹#›</a:t>
            </a:fld>
            <a:endParaRPr lang="en-US"/>
          </a:p>
        </p:txBody>
      </p:sp>
      <p:pic>
        <p:nvPicPr>
          <p:cNvPr id="7" name="Picture 3"/>
          <p:cNvPicPr>
            <a:picLocks noChangeAspect="1" noChangeArrowheads="1"/>
          </p:cNvPicPr>
          <p:nvPr userDrawn="1"/>
        </p:nvPicPr>
        <p:blipFill>
          <a:blip r:embed="rId2" cstate="print"/>
          <a:srcRect/>
          <a:stretch>
            <a:fillRect/>
          </a:stretch>
        </p:blipFill>
        <p:spPr bwMode="auto">
          <a:xfrm>
            <a:off x="7525808" y="43758"/>
            <a:ext cx="1541992" cy="794442"/>
          </a:xfrm>
          <a:prstGeom prst="rect">
            <a:avLst/>
          </a:prstGeom>
          <a:noFill/>
          <a:ln w="9525">
            <a:noFill/>
            <a:miter lim="800000"/>
            <a:headEnd/>
            <a:tailEnd/>
          </a:ln>
          <a:effectLst/>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C645A8-D68D-4476-8931-4FD7430C1240}" type="datetime1">
              <a:rPr lang="en-US" smtClean="0"/>
              <a:pPr/>
              <a:t>8/22/2012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34271C-7F97-41C7-B73F-BC5FD6232402}" type="datetime1">
              <a:rPr lang="en-US" smtClean="0"/>
              <a:pPr/>
              <a:t>8/22/2012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24D23C-8D6A-4524-B5ED-7CCAE0D4D919}" type="datetime1">
              <a:rPr lang="en-US" smtClean="0"/>
              <a:pPr/>
              <a:t>8/22/2012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6F2735-10CD-440C-A479-9F4A8FEC4BAA}" type="datetime1">
              <a:rPr lang="en-US" smtClean="0"/>
              <a:pPr/>
              <a:t>8/22/2012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7C2C05-7567-4B58-83EE-CEC2FB609455}" type="datetime1">
              <a:rPr lang="en-US" smtClean="0"/>
              <a:pPr/>
              <a:t>8/22/2012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0A49F-360B-44E4-8D97-9D33E578EF18}" type="datetime1">
              <a:rPr lang="en-US" smtClean="0"/>
              <a:pPr/>
              <a:t>8/22/2012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86D916-9D2E-45F1-9986-50279C9B00E7}" type="datetime1">
              <a:rPr lang="en-US" smtClean="0"/>
              <a:pPr/>
              <a:t>8/22/2012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6FB547-877C-48BE-A933-3FB114F29A6A}" type="datetime1">
              <a:rPr lang="en-US" smtClean="0"/>
              <a:pPr/>
              <a:t>8/22/2012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FB6909-B8C5-4810-9B06-01FEE59E0DC7}" type="datetime1">
              <a:rPr lang="en-US" smtClean="0"/>
              <a:pPr/>
              <a:t>8/22/2012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FD417-990D-4B1A-ABCB-F9E8539F3BAC}"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AB32423A-2C83-48E2-94BC-336DA5F1FBE3}" type="slidenum">
              <a:rPr lang="es-MX" smtClean="0"/>
              <a:pPr/>
              <a:t>‹#›</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4A813-CD54-410E-8E77-57DEFC0FF26A}" type="datetime1">
              <a:rPr lang="en-US" smtClean="0"/>
              <a:pPr/>
              <a:t>8/22/2012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BFD417-990D-4B1A-ABCB-F9E8539F3B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s-MX" dirty="0"/>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174A4-98F7-41E7-8543-3AAF87927EC7}" type="datetimeFigureOut">
              <a:rPr lang="es-MX" smtClean="0"/>
              <a:pPr/>
              <a:t>22/08/2012</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32423A-2C83-48E2-94BC-336DA5F1FBE3}" type="slidenum">
              <a:rPr lang="es-MX" smtClean="0"/>
              <a:pPr/>
              <a:t>‹#›</a:t>
            </a:fld>
            <a:endParaRPr lang="es-MX"/>
          </a:p>
        </p:txBody>
      </p:sp>
      <p:pic>
        <p:nvPicPr>
          <p:cNvPr id="7" name="Picture 3"/>
          <p:cNvPicPr>
            <a:picLocks noChangeAspect="1" noChangeArrowheads="1"/>
          </p:cNvPicPr>
          <p:nvPr userDrawn="1"/>
        </p:nvPicPr>
        <p:blipFill>
          <a:blip r:embed="rId13" cstate="print"/>
          <a:srcRect/>
          <a:stretch>
            <a:fillRect/>
          </a:stretch>
        </p:blipFill>
        <p:spPr bwMode="auto">
          <a:xfrm>
            <a:off x="7525808" y="43758"/>
            <a:ext cx="1541992" cy="794442"/>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lafuente@worldbank.or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5.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mlafuente@worldbank.or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09801"/>
            <a:ext cx="9144000" cy="1981199"/>
          </a:xfrm>
          <a:solidFill>
            <a:schemeClr val="accent1"/>
          </a:solidFill>
        </p:spPr>
        <p:txBody>
          <a:bodyPr>
            <a:normAutofit fontScale="90000"/>
          </a:bodyPr>
          <a:lstStyle/>
          <a:p>
            <a:r>
              <a:rPr lang="en-US" dirty="0" smtClean="0"/>
              <a:t> </a:t>
            </a:r>
            <a:br>
              <a:rPr lang="en-US" dirty="0" smtClean="0"/>
            </a:br>
            <a:r>
              <a:rPr lang="en-US" b="1" dirty="0" err="1" smtClean="0"/>
              <a:t>Costos</a:t>
            </a:r>
            <a:r>
              <a:rPr lang="en-US" b="1" dirty="0" smtClean="0"/>
              <a:t> de los </a:t>
            </a:r>
            <a:br>
              <a:rPr lang="en-US" b="1" dirty="0" smtClean="0"/>
            </a:br>
            <a:r>
              <a:rPr lang="en-US" b="1" dirty="0" err="1" smtClean="0"/>
              <a:t>Servicios</a:t>
            </a:r>
            <a:r>
              <a:rPr lang="en-US" b="1" dirty="0" smtClean="0"/>
              <a:t> de </a:t>
            </a:r>
            <a:r>
              <a:rPr lang="en-US" b="1" dirty="0" err="1" smtClean="0"/>
              <a:t>Tesorería</a:t>
            </a:r>
            <a:r>
              <a:rPr lang="en-US" b="1" dirty="0" smtClean="0"/>
              <a:t/>
            </a:r>
            <a:br>
              <a:rPr lang="en-US" b="1" dirty="0" smtClean="0"/>
            </a:br>
            <a:r>
              <a:rPr lang="en-US" b="1" dirty="0" smtClean="0"/>
              <a:t> </a:t>
            </a:r>
            <a:endParaRPr lang="en-US" b="1" dirty="0"/>
          </a:p>
        </p:txBody>
      </p:sp>
      <p:pic>
        <p:nvPicPr>
          <p:cNvPr id="4" name="Picture 3"/>
          <p:cNvPicPr>
            <a:picLocks noChangeAspect="1" noChangeArrowheads="1"/>
          </p:cNvPicPr>
          <p:nvPr/>
        </p:nvPicPr>
        <p:blipFill>
          <a:blip r:embed="rId2" cstate="print"/>
          <a:srcRect/>
          <a:stretch>
            <a:fillRect/>
          </a:stretch>
        </p:blipFill>
        <p:spPr bwMode="auto">
          <a:xfrm>
            <a:off x="6934200" y="119958"/>
            <a:ext cx="1985698" cy="1023042"/>
          </a:xfrm>
          <a:prstGeom prst="rect">
            <a:avLst/>
          </a:prstGeom>
          <a:noFill/>
          <a:ln w="9525">
            <a:noFill/>
            <a:miter lim="800000"/>
            <a:headEnd/>
            <a:tailEnd/>
          </a:ln>
          <a:effectLst/>
        </p:spPr>
      </p:pic>
      <p:sp>
        <p:nvSpPr>
          <p:cNvPr id="5" name="TextBox 4"/>
          <p:cNvSpPr txBox="1"/>
          <p:nvPr/>
        </p:nvSpPr>
        <p:spPr>
          <a:xfrm>
            <a:off x="5486400" y="5473005"/>
            <a:ext cx="3657600" cy="1384995"/>
          </a:xfrm>
          <a:prstGeom prst="rect">
            <a:avLst/>
          </a:prstGeom>
          <a:noFill/>
        </p:spPr>
        <p:txBody>
          <a:bodyPr wrap="square" rtlCol="0">
            <a:spAutoFit/>
          </a:bodyPr>
          <a:lstStyle/>
          <a:p>
            <a:pPr algn="r"/>
            <a:r>
              <a:rPr lang="en-US" b="1" dirty="0" smtClean="0">
                <a:solidFill>
                  <a:schemeClr val="tx2">
                    <a:lumMod val="75000"/>
                  </a:schemeClr>
                </a:solidFill>
              </a:rPr>
              <a:t>Arturo Herrera </a:t>
            </a:r>
            <a:r>
              <a:rPr lang="en-US" b="1" dirty="0" err="1" smtClean="0">
                <a:solidFill>
                  <a:schemeClr val="tx2">
                    <a:lumMod val="75000"/>
                  </a:schemeClr>
                </a:solidFill>
              </a:rPr>
              <a:t>Gutiérrez</a:t>
            </a:r>
            <a:endParaRPr lang="en-US" b="1" dirty="0" smtClean="0">
              <a:solidFill>
                <a:schemeClr val="tx2">
                  <a:lumMod val="75000"/>
                </a:schemeClr>
              </a:solidFill>
            </a:endParaRPr>
          </a:p>
          <a:p>
            <a:pPr algn="r"/>
            <a:r>
              <a:rPr lang="en-US" b="1" dirty="0" err="1" smtClean="0">
                <a:solidFill>
                  <a:schemeClr val="tx2">
                    <a:lumMod val="75000"/>
                  </a:schemeClr>
                </a:solidFill>
              </a:rPr>
              <a:t>Unidad</a:t>
            </a:r>
            <a:r>
              <a:rPr lang="en-US" b="1" dirty="0" smtClean="0">
                <a:solidFill>
                  <a:schemeClr val="tx2">
                    <a:lumMod val="75000"/>
                  </a:schemeClr>
                </a:solidFill>
              </a:rPr>
              <a:t> de </a:t>
            </a:r>
            <a:r>
              <a:rPr lang="en-US" b="1" dirty="0" err="1" smtClean="0">
                <a:solidFill>
                  <a:schemeClr val="tx2">
                    <a:lumMod val="75000"/>
                  </a:schemeClr>
                </a:solidFill>
              </a:rPr>
              <a:t>Gestión</a:t>
            </a:r>
            <a:r>
              <a:rPr lang="en-US" b="1" dirty="0" smtClean="0">
                <a:solidFill>
                  <a:schemeClr val="tx2">
                    <a:lumMod val="75000"/>
                  </a:schemeClr>
                </a:solidFill>
              </a:rPr>
              <a:t> </a:t>
            </a:r>
            <a:r>
              <a:rPr lang="en-US" b="1" dirty="0" err="1" smtClean="0">
                <a:solidFill>
                  <a:schemeClr val="tx2">
                    <a:lumMod val="75000"/>
                  </a:schemeClr>
                </a:solidFill>
              </a:rPr>
              <a:t>Pública</a:t>
            </a:r>
            <a:r>
              <a:rPr lang="en-US" b="1" dirty="0" smtClean="0">
                <a:solidFill>
                  <a:schemeClr val="tx2">
                    <a:lumMod val="75000"/>
                  </a:schemeClr>
                </a:solidFill>
              </a:rPr>
              <a:t/>
            </a:r>
            <a:br>
              <a:rPr lang="en-US" b="1" dirty="0" smtClean="0">
                <a:solidFill>
                  <a:schemeClr val="tx2">
                    <a:lumMod val="75000"/>
                  </a:schemeClr>
                </a:solidFill>
              </a:rPr>
            </a:br>
            <a:r>
              <a:rPr lang="en-US" b="1" dirty="0" err="1" smtClean="0">
                <a:solidFill>
                  <a:schemeClr val="tx2">
                    <a:lumMod val="75000"/>
                  </a:schemeClr>
                </a:solidFill>
              </a:rPr>
              <a:t>América</a:t>
            </a:r>
            <a:r>
              <a:rPr lang="en-US" b="1" dirty="0" smtClean="0">
                <a:solidFill>
                  <a:schemeClr val="tx2">
                    <a:lumMod val="75000"/>
                  </a:schemeClr>
                </a:solidFill>
              </a:rPr>
              <a:t> Latina y el </a:t>
            </a:r>
            <a:r>
              <a:rPr lang="en-US" b="1" dirty="0" err="1" smtClean="0">
                <a:solidFill>
                  <a:schemeClr val="tx2">
                    <a:lumMod val="75000"/>
                  </a:schemeClr>
                </a:solidFill>
              </a:rPr>
              <a:t>Caribe</a:t>
            </a:r>
            <a:r>
              <a:rPr lang="en-US" b="1" dirty="0" smtClean="0">
                <a:solidFill>
                  <a:schemeClr val="tx2">
                    <a:lumMod val="75000"/>
                  </a:schemeClr>
                </a:solidFill>
              </a:rPr>
              <a:t/>
            </a:r>
            <a:br>
              <a:rPr lang="en-US" b="1" dirty="0" smtClean="0">
                <a:solidFill>
                  <a:schemeClr val="tx2">
                    <a:lumMod val="75000"/>
                  </a:schemeClr>
                </a:solidFill>
              </a:rPr>
            </a:br>
            <a:r>
              <a:rPr lang="en-US" b="1" dirty="0" err="1" smtClean="0">
                <a:solidFill>
                  <a:schemeClr val="tx2">
                    <a:lumMod val="75000"/>
                  </a:schemeClr>
                </a:solidFill>
              </a:rPr>
              <a:t>Banco</a:t>
            </a:r>
            <a:r>
              <a:rPr lang="en-US" b="1" dirty="0" smtClean="0">
                <a:solidFill>
                  <a:schemeClr val="tx2">
                    <a:lumMod val="75000"/>
                  </a:schemeClr>
                </a:solidFill>
              </a:rPr>
              <a:t> Mundial</a:t>
            </a:r>
          </a:p>
          <a:p>
            <a:pPr algn="r"/>
            <a:r>
              <a:rPr lang="en-US" sz="1200" b="1" dirty="0" smtClean="0">
                <a:solidFill>
                  <a:schemeClr val="tx2">
                    <a:lumMod val="75000"/>
                  </a:schemeClr>
                </a:solidFill>
                <a:hlinkClick r:id="rId3"/>
              </a:rPr>
              <a:t>aherrera1@worldbank.org</a:t>
            </a:r>
            <a:endParaRPr lang="en-US" sz="12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fontScale="90000"/>
          </a:bodyPr>
          <a:lstStyle/>
          <a:p>
            <a:pPr algn="l"/>
            <a:r>
              <a:rPr lang="es-MX" sz="4000" b="1" dirty="0" smtClean="0"/>
              <a:t>De que hablamos cuando hablamos de costos</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4800" y="1143000"/>
            <a:ext cx="8610600" cy="6771084"/>
          </a:xfrm>
          <a:prstGeom prst="rect">
            <a:avLst/>
          </a:prstGeom>
          <a:noFill/>
        </p:spPr>
        <p:txBody>
          <a:bodyPr wrap="square" rtlCol="0">
            <a:spAutoFit/>
          </a:bodyPr>
          <a:lstStyle/>
          <a:p>
            <a:pPr>
              <a:buFont typeface="Arial" pitchFamily="34" charset="0"/>
              <a:buChar char="•"/>
            </a:pPr>
            <a:r>
              <a:rPr lang="es-MX" sz="2800" dirty="0" smtClean="0"/>
              <a:t>Costos es diferente de Gasto Presupuestal.  </a:t>
            </a:r>
            <a:endParaRPr lang="es-MX" sz="2800" dirty="0" smtClean="0"/>
          </a:p>
          <a:p>
            <a:pPr>
              <a:buFont typeface="Arial" pitchFamily="34" charset="0"/>
              <a:buChar char="•"/>
            </a:pPr>
            <a:endParaRPr lang="es-MX" sz="2800" dirty="0" smtClean="0"/>
          </a:p>
          <a:p>
            <a:pPr>
              <a:buFont typeface="Arial" pitchFamily="34" charset="0"/>
              <a:buChar char="•"/>
            </a:pPr>
            <a:r>
              <a:rPr lang="es-MX" sz="2800" dirty="0" smtClean="0"/>
              <a:t>En particular los costos de oportunidad no son registrados.</a:t>
            </a:r>
            <a:endParaRPr lang="es-MX" sz="2800" dirty="0" smtClean="0"/>
          </a:p>
          <a:p>
            <a:endParaRPr lang="es-MX" sz="2800" dirty="0" smtClean="0"/>
          </a:p>
          <a:p>
            <a:pPr>
              <a:buFont typeface="Arial" pitchFamily="34" charset="0"/>
              <a:buChar char="•"/>
            </a:pPr>
            <a:r>
              <a:rPr lang="es-MX" sz="2800" dirty="0" smtClean="0"/>
              <a:t>Un principio presupuestal fundamental es que los costos asociados a servicios deben ser pagados de manera explicita y transparente.</a:t>
            </a:r>
            <a:endParaRPr lang="es-MX" sz="2800" dirty="0" smtClean="0"/>
          </a:p>
          <a:p>
            <a:pPr>
              <a:buFont typeface="Arial" pitchFamily="34" charset="0"/>
              <a:buChar char="•"/>
            </a:pPr>
            <a:endParaRPr lang="es-MX" sz="2800" dirty="0" smtClean="0"/>
          </a:p>
          <a:p>
            <a:pPr>
              <a:buFont typeface="Arial" pitchFamily="34" charset="0"/>
              <a:buChar char="•"/>
            </a:pPr>
            <a:r>
              <a:rPr lang="es-MX" sz="2800" dirty="0" smtClean="0"/>
              <a:t>Existen costos asociados a ineficiencias o mecanismos de coordinación, como la Cuenta Única de la Tesorería o el manejo integral de la caja.</a:t>
            </a:r>
          </a:p>
          <a:p>
            <a:pPr>
              <a:buFont typeface="Arial" pitchFamily="34" charset="0"/>
              <a:buChar char="•"/>
            </a:pPr>
            <a:endParaRPr lang="es-MX" sz="2000" dirty="0" smtClean="0"/>
          </a:p>
          <a:p>
            <a:pPr>
              <a:buFont typeface="Arial" pitchFamily="34" charset="0"/>
              <a:buChar char="•"/>
            </a:pPr>
            <a:endParaRPr lang="es-MX" sz="2400" dirty="0" smtClean="0"/>
          </a:p>
          <a:p>
            <a:pPr>
              <a:buFont typeface="Arial" pitchFamily="34" charset="0"/>
              <a:buChar char="•"/>
            </a:pPr>
            <a:endParaRPr lang="es-MX" dirty="0" smtClean="0"/>
          </a:p>
          <a:p>
            <a:endParaRPr lang="es-MX"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a:bodyPr>
          <a:lstStyle/>
          <a:p>
            <a:pPr algn="l"/>
            <a:r>
              <a:rPr lang="en-US" sz="4000" b="1" dirty="0" smtClean="0"/>
              <a:t>Las </a:t>
            </a:r>
            <a:r>
              <a:rPr lang="en-US" sz="4000" b="1" dirty="0" err="1" smtClean="0"/>
              <a:t>Funciones</a:t>
            </a:r>
            <a:r>
              <a:rPr lang="en-US" sz="4000" b="1" dirty="0" smtClean="0"/>
              <a:t> de la </a:t>
            </a:r>
            <a:r>
              <a:rPr lang="en-US" sz="4000" b="1" dirty="0" err="1" smtClean="0"/>
              <a:t>Tesorería</a:t>
            </a:r>
            <a:endParaRPr lang="en-US" sz="4000" b="1" dirty="0"/>
          </a:p>
        </p:txBody>
      </p:sp>
      <p:graphicFrame>
        <p:nvGraphicFramePr>
          <p:cNvPr id="3" name="Diagram 2"/>
          <p:cNvGraphicFramePr/>
          <p:nvPr/>
        </p:nvGraphicFramePr>
        <p:xfrm>
          <a:off x="685800" y="1447800"/>
          <a:ext cx="7239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3"/>
          <p:cNvPicPr>
            <a:picLocks noChangeAspect="1" noChangeArrowheads="1"/>
          </p:cNvPicPr>
          <p:nvPr/>
        </p:nvPicPr>
        <p:blipFill>
          <a:blip r:embed="rId7"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Multiply 6"/>
          <p:cNvSpPr/>
          <p:nvPr/>
        </p:nvSpPr>
        <p:spPr>
          <a:xfrm>
            <a:off x="3581400" y="914400"/>
            <a:ext cx="1371600" cy="2209800"/>
          </a:xfrm>
          <a:prstGeom prst="mathMultipl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itle 5"/>
          <p:cNvSpPr>
            <a:spLocks noGrp="1"/>
          </p:cNvSpPr>
          <p:nvPr>
            <p:ph type="title"/>
          </p:nvPr>
        </p:nvSpPr>
        <p:spPr>
          <a:xfrm>
            <a:off x="0" y="228600"/>
            <a:ext cx="7924800" cy="1143000"/>
          </a:xfrm>
        </p:spPr>
        <p:txBody>
          <a:bodyPr/>
          <a:lstStyle/>
          <a:p>
            <a:pPr algn="l"/>
            <a:r>
              <a:rPr lang="en-US" b="1" dirty="0" err="1" smtClean="0"/>
              <a:t>Costos</a:t>
            </a:r>
            <a:r>
              <a:rPr lang="en-US" b="1" dirty="0" smtClean="0"/>
              <a:t> </a:t>
            </a:r>
            <a:r>
              <a:rPr lang="en-US" b="1" dirty="0" err="1" smtClean="0"/>
              <a:t>Explícitos</a:t>
            </a:r>
            <a:r>
              <a:rPr lang="en-US" b="1" dirty="0" smtClean="0"/>
              <a:t> vs. </a:t>
            </a:r>
            <a:r>
              <a:rPr lang="en-US" b="1" dirty="0" err="1" smtClean="0"/>
              <a:t>Implícitos</a:t>
            </a:r>
            <a:endParaRPr lang="en-US" b="1" dirty="0"/>
          </a:p>
        </p:txBody>
      </p:sp>
      <p:graphicFrame>
        <p:nvGraphicFramePr>
          <p:cNvPr id="7" name="Table 6"/>
          <p:cNvGraphicFramePr>
            <a:graphicFrameLocks noGrp="1"/>
          </p:cNvGraphicFramePr>
          <p:nvPr/>
        </p:nvGraphicFramePr>
        <p:xfrm>
          <a:off x="1066800" y="3352800"/>
          <a:ext cx="3657600" cy="1112520"/>
        </p:xfrm>
        <a:graphic>
          <a:graphicData uri="http://schemas.openxmlformats.org/drawingml/2006/table">
            <a:tbl>
              <a:tblPr firstRow="1" bandRow="1">
                <a:tableStyleId>{5C22544A-7EE6-4342-B048-85BDC9FD1C3A}</a:tableStyleId>
              </a:tblPr>
              <a:tblGrid>
                <a:gridCol w="1828800"/>
                <a:gridCol w="1828800"/>
              </a:tblGrid>
              <a:tr h="370840">
                <a:tc>
                  <a:txBody>
                    <a:bodyPr/>
                    <a:lstStyle/>
                    <a:p>
                      <a:pPr algn="ctr"/>
                      <a:r>
                        <a:rPr lang="es-MX" dirty="0" smtClean="0"/>
                        <a:t>Gastos</a:t>
                      </a:r>
                      <a:endParaRPr lang="en-US" dirty="0"/>
                    </a:p>
                  </a:txBody>
                  <a:tcPr/>
                </a:tc>
                <a:tc>
                  <a:txBody>
                    <a:bodyPr/>
                    <a:lstStyle/>
                    <a:p>
                      <a:pPr algn="ctr"/>
                      <a:r>
                        <a:rPr lang="es-MX" dirty="0" smtClean="0"/>
                        <a:t>Ingresos</a:t>
                      </a:r>
                      <a:endParaRPr lang="en-US" dirty="0"/>
                    </a:p>
                  </a:txBody>
                  <a:tcPr/>
                </a:tc>
              </a:tr>
              <a:tr h="370840">
                <a:tc>
                  <a:txBody>
                    <a:bodyPr/>
                    <a:lstStyle/>
                    <a:p>
                      <a:pPr algn="ctr"/>
                      <a:r>
                        <a:rPr lang="es-MX" dirty="0" smtClean="0"/>
                        <a:t>X</a:t>
                      </a:r>
                      <a:endParaRPr lang="en-US" dirty="0"/>
                    </a:p>
                  </a:txBody>
                  <a:tcPr>
                    <a:solidFill>
                      <a:schemeClr val="accent1">
                        <a:lumMod val="20000"/>
                        <a:lumOff val="80000"/>
                      </a:schemeClr>
                    </a:solidFill>
                  </a:tcPr>
                </a:tc>
                <a:tc>
                  <a:txBody>
                    <a:bodyPr/>
                    <a:lstStyle/>
                    <a:p>
                      <a:pPr algn="ctr"/>
                      <a:r>
                        <a:rPr lang="es-MX" dirty="0" smtClean="0"/>
                        <a:t>Y</a:t>
                      </a:r>
                      <a:endParaRPr lang="en-US" dirty="0"/>
                    </a:p>
                  </a:txBody>
                  <a:tcPr>
                    <a:solidFill>
                      <a:schemeClr val="accent1">
                        <a:lumMod val="20000"/>
                        <a:lumOff val="80000"/>
                      </a:schemeClr>
                    </a:solidFill>
                  </a:tcPr>
                </a:tc>
              </a:tr>
              <a:tr h="370840">
                <a:tc>
                  <a:txBody>
                    <a:bodyPr/>
                    <a:lstStyle/>
                    <a:p>
                      <a:endParaRPr lang="en-US" dirty="0"/>
                    </a:p>
                  </a:txBody>
                  <a:tcPr>
                    <a:solidFill>
                      <a:schemeClr val="accent1">
                        <a:lumMod val="20000"/>
                        <a:lumOff val="80000"/>
                      </a:schemeClr>
                    </a:solidFill>
                  </a:tcPr>
                </a:tc>
                <a:tc>
                  <a:txBody>
                    <a:bodyPr/>
                    <a:lstStyle/>
                    <a:p>
                      <a:endParaRPr lang="en-US" dirty="0"/>
                    </a:p>
                  </a:txBody>
                  <a:tcPr>
                    <a:solidFill>
                      <a:schemeClr val="accent1">
                        <a:lumMod val="20000"/>
                        <a:lumOff val="80000"/>
                      </a:schemeClr>
                    </a:solidFill>
                  </a:tcPr>
                </a:tc>
              </a:tr>
            </a:tbl>
          </a:graphicData>
        </a:graphic>
      </p:graphicFrame>
      <p:sp>
        <p:nvSpPr>
          <p:cNvPr id="9" name="Oval 8"/>
          <p:cNvSpPr/>
          <p:nvPr/>
        </p:nvSpPr>
        <p:spPr>
          <a:xfrm>
            <a:off x="1752600" y="3733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0" y="4724400"/>
            <a:ext cx="2667000" cy="523220"/>
          </a:xfrm>
          <a:prstGeom prst="rect">
            <a:avLst/>
          </a:prstGeom>
          <a:noFill/>
        </p:spPr>
        <p:txBody>
          <a:bodyPr wrap="square" rtlCol="0">
            <a:spAutoFit/>
          </a:bodyPr>
          <a:lstStyle/>
          <a:p>
            <a:pPr algn="ctr"/>
            <a:r>
              <a:rPr lang="es-MX" sz="1400" dirty="0" smtClean="0"/>
              <a:t>Comisión pagada a la institución intermediaria</a:t>
            </a:r>
            <a:endParaRPr lang="en-US" sz="1400" dirty="0"/>
          </a:p>
        </p:txBody>
      </p:sp>
      <p:sp>
        <p:nvSpPr>
          <p:cNvPr id="11" name="Oval 10"/>
          <p:cNvSpPr/>
          <p:nvPr/>
        </p:nvSpPr>
        <p:spPr>
          <a:xfrm>
            <a:off x="3581400" y="3733800"/>
            <a:ext cx="457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048000" y="4724400"/>
            <a:ext cx="2209800" cy="523220"/>
          </a:xfrm>
          <a:prstGeom prst="rect">
            <a:avLst/>
          </a:prstGeom>
          <a:noFill/>
        </p:spPr>
        <p:txBody>
          <a:bodyPr wrap="square" rtlCol="0">
            <a:spAutoFit/>
          </a:bodyPr>
          <a:lstStyle/>
          <a:p>
            <a:pPr algn="ctr"/>
            <a:r>
              <a:rPr lang="es-MX" sz="1400" dirty="0" smtClean="0"/>
              <a:t>Interés recibido por tener los fondos en su cuenta</a:t>
            </a:r>
            <a:endParaRPr lang="en-US" sz="1400" dirty="0"/>
          </a:p>
        </p:txBody>
      </p:sp>
      <p:cxnSp>
        <p:nvCxnSpPr>
          <p:cNvPr id="14" name="Straight Connector 13"/>
          <p:cNvCxnSpPr/>
          <p:nvPr/>
        </p:nvCxnSpPr>
        <p:spPr>
          <a:xfrm flipV="1">
            <a:off x="1219200" y="4038600"/>
            <a:ext cx="533400"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962400" y="4038600"/>
            <a:ext cx="381000" cy="685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1295400"/>
            <a:ext cx="1752600" cy="990600"/>
            <a:chOff x="0" y="1790699"/>
            <a:chExt cx="1901651" cy="1140990"/>
          </a:xfrm>
        </p:grpSpPr>
        <p:sp>
          <p:nvSpPr>
            <p:cNvPr id="19" name="Rounded Rectangle 18"/>
            <p:cNvSpPr/>
            <p:nvPr/>
          </p:nvSpPr>
          <p:spPr>
            <a:xfrm>
              <a:off x="0" y="1790699"/>
              <a:ext cx="1901651" cy="1140990"/>
            </a:xfrm>
            <a:prstGeom prst="roundRect">
              <a:avLst>
                <a:gd name="adj" fmla="val 10000"/>
              </a:avLst>
            </a:prstGeom>
            <a:no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ounded Rectangle 4"/>
            <p:cNvSpPr/>
            <p:nvPr/>
          </p:nvSpPr>
          <p:spPr>
            <a:xfrm>
              <a:off x="33417" y="1824116"/>
              <a:ext cx="1834815" cy="1074154"/>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MX" sz="2000" b="1" dirty="0" smtClean="0">
                  <a:solidFill>
                    <a:srgbClr val="002060"/>
                  </a:solidFill>
                </a:rPr>
                <a:t>Recaudación</a:t>
              </a:r>
              <a:endParaRPr lang="en-US" sz="2000" b="1" kern="1200" dirty="0">
                <a:solidFill>
                  <a:srgbClr val="002060"/>
                </a:solidFill>
              </a:endParaRPr>
            </a:p>
          </p:txBody>
        </p:sp>
      </p:grpSp>
      <p:sp>
        <p:nvSpPr>
          <p:cNvPr id="21" name="Right Arrow 20"/>
          <p:cNvSpPr/>
          <p:nvPr/>
        </p:nvSpPr>
        <p:spPr>
          <a:xfrm>
            <a:off x="2362200" y="1676400"/>
            <a:ext cx="609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3200400" y="1371600"/>
            <a:ext cx="1905000" cy="914400"/>
            <a:chOff x="0" y="1790699"/>
            <a:chExt cx="1901651" cy="1140990"/>
          </a:xfrm>
          <a:solidFill>
            <a:schemeClr val="tx2">
              <a:lumMod val="20000"/>
              <a:lumOff val="80000"/>
            </a:schemeClr>
          </a:solidFill>
        </p:grpSpPr>
        <p:sp>
          <p:nvSpPr>
            <p:cNvPr id="23" name="Rounded Rectangle 22"/>
            <p:cNvSpPr/>
            <p:nvPr/>
          </p:nvSpPr>
          <p:spPr>
            <a:xfrm>
              <a:off x="0" y="1790699"/>
              <a:ext cx="1901651" cy="1140990"/>
            </a:xfrm>
            <a:prstGeom prst="roundRect">
              <a:avLst>
                <a:gd name="adj" fmla="val 10000"/>
              </a:avLst>
            </a:prstGeom>
            <a:grp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Rounded Rectangle 4"/>
            <p:cNvSpPr/>
            <p:nvPr/>
          </p:nvSpPr>
          <p:spPr>
            <a:xfrm>
              <a:off x="33417" y="1824116"/>
              <a:ext cx="1834815" cy="107415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MX" sz="2000" b="1" dirty="0" smtClean="0">
                  <a:solidFill>
                    <a:srgbClr val="002060"/>
                  </a:solidFill>
                </a:rPr>
                <a:t>Institución Intermediaria</a:t>
              </a:r>
              <a:endParaRPr lang="en-US" sz="2000" b="1" kern="1200" dirty="0">
                <a:solidFill>
                  <a:srgbClr val="002060"/>
                </a:solidFill>
              </a:endParaRPr>
            </a:p>
          </p:txBody>
        </p:sp>
      </p:grpSp>
      <p:grpSp>
        <p:nvGrpSpPr>
          <p:cNvPr id="25" name="Group 24"/>
          <p:cNvGrpSpPr/>
          <p:nvPr/>
        </p:nvGrpSpPr>
        <p:grpSpPr>
          <a:xfrm>
            <a:off x="6019800" y="1371600"/>
            <a:ext cx="1905000" cy="914400"/>
            <a:chOff x="0" y="1790699"/>
            <a:chExt cx="1901651" cy="1140990"/>
          </a:xfrm>
          <a:solidFill>
            <a:schemeClr val="tx2">
              <a:lumMod val="20000"/>
              <a:lumOff val="80000"/>
            </a:schemeClr>
          </a:solidFill>
        </p:grpSpPr>
        <p:sp>
          <p:nvSpPr>
            <p:cNvPr id="26" name="Rounded Rectangle 25"/>
            <p:cNvSpPr/>
            <p:nvPr/>
          </p:nvSpPr>
          <p:spPr>
            <a:xfrm>
              <a:off x="0" y="1790699"/>
              <a:ext cx="1901651" cy="1140990"/>
            </a:xfrm>
            <a:prstGeom prst="roundRect">
              <a:avLst>
                <a:gd name="adj" fmla="val 10000"/>
              </a:avLst>
            </a:prstGeom>
            <a:grpFill/>
            <a:ln>
              <a:solidFill>
                <a:schemeClr val="tx2"/>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Rounded Rectangle 4"/>
            <p:cNvSpPr/>
            <p:nvPr/>
          </p:nvSpPr>
          <p:spPr>
            <a:xfrm>
              <a:off x="33417" y="1824116"/>
              <a:ext cx="1834815" cy="107415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s-MX" sz="2000" b="1" dirty="0" smtClean="0">
                  <a:solidFill>
                    <a:srgbClr val="002060"/>
                  </a:solidFill>
                </a:rPr>
                <a:t>Tesorería</a:t>
              </a:r>
              <a:endParaRPr lang="en-US" sz="2000" b="1" kern="1200" dirty="0">
                <a:solidFill>
                  <a:srgbClr val="002060"/>
                </a:solidFill>
              </a:endParaRPr>
            </a:p>
          </p:txBody>
        </p:sp>
      </p:grpSp>
      <p:sp>
        <p:nvSpPr>
          <p:cNvPr id="28" name="Right Arrow 27"/>
          <p:cNvSpPr/>
          <p:nvPr/>
        </p:nvSpPr>
        <p:spPr>
          <a:xfrm>
            <a:off x="5257800" y="1752600"/>
            <a:ext cx="609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3048000" y="1219200"/>
            <a:ext cx="5105400" cy="12192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5105400" y="1371600"/>
            <a:ext cx="914400" cy="369332"/>
          </a:xfrm>
          <a:prstGeom prst="rect">
            <a:avLst/>
          </a:prstGeom>
          <a:noFill/>
        </p:spPr>
        <p:txBody>
          <a:bodyPr wrap="square" rtlCol="0">
            <a:spAutoFit/>
          </a:bodyPr>
          <a:lstStyle/>
          <a:p>
            <a:r>
              <a:rPr lang="es-MX" dirty="0" smtClean="0">
                <a:solidFill>
                  <a:srgbClr val="FF0000"/>
                </a:solidFill>
              </a:rPr>
              <a:t>Servicio</a:t>
            </a:r>
            <a:endParaRPr lang="en-US" dirty="0">
              <a:solidFill>
                <a:srgbClr val="FF0000"/>
              </a:solidFill>
            </a:endParaRPr>
          </a:p>
        </p:txBody>
      </p:sp>
      <p:sp>
        <p:nvSpPr>
          <p:cNvPr id="33" name="TextBox 32"/>
          <p:cNvSpPr txBox="1"/>
          <p:nvPr/>
        </p:nvSpPr>
        <p:spPr>
          <a:xfrm>
            <a:off x="762000" y="5562600"/>
            <a:ext cx="3962400" cy="461665"/>
          </a:xfrm>
          <a:prstGeom prst="rect">
            <a:avLst/>
          </a:prstGeom>
          <a:noFill/>
        </p:spPr>
        <p:txBody>
          <a:bodyPr wrap="square" rtlCol="0">
            <a:spAutoFit/>
          </a:bodyPr>
          <a:lstStyle/>
          <a:p>
            <a:pPr algn="ctr"/>
            <a:r>
              <a:rPr lang="es-MX" sz="2400" b="1" dirty="0" smtClean="0"/>
              <a:t>Costo neto (explícito)= X-Y </a:t>
            </a:r>
            <a:endParaRPr lang="en-US" sz="2400" b="1" dirty="0"/>
          </a:p>
        </p:txBody>
      </p:sp>
      <p:sp>
        <p:nvSpPr>
          <p:cNvPr id="34" name="TextBox 33"/>
          <p:cNvSpPr txBox="1"/>
          <p:nvPr/>
        </p:nvSpPr>
        <p:spPr>
          <a:xfrm>
            <a:off x="1066800" y="2971800"/>
            <a:ext cx="3657600" cy="400110"/>
          </a:xfrm>
          <a:prstGeom prst="rect">
            <a:avLst/>
          </a:prstGeom>
          <a:noFill/>
        </p:spPr>
        <p:txBody>
          <a:bodyPr wrap="square" rtlCol="0">
            <a:spAutoFit/>
          </a:bodyPr>
          <a:lstStyle/>
          <a:p>
            <a:pPr algn="ctr"/>
            <a:r>
              <a:rPr lang="es-MX" sz="2000" dirty="0" smtClean="0"/>
              <a:t>Balance de la Tesorería</a:t>
            </a:r>
            <a:endParaRPr lang="en-US" sz="2000" dirty="0"/>
          </a:p>
        </p:txBody>
      </p:sp>
      <p:sp>
        <p:nvSpPr>
          <p:cNvPr id="36" name="TextBox 35"/>
          <p:cNvSpPr txBox="1"/>
          <p:nvPr/>
        </p:nvSpPr>
        <p:spPr>
          <a:xfrm>
            <a:off x="4953000" y="5562600"/>
            <a:ext cx="3962400" cy="461665"/>
          </a:xfrm>
          <a:prstGeom prst="rect">
            <a:avLst/>
          </a:prstGeom>
          <a:noFill/>
        </p:spPr>
        <p:txBody>
          <a:bodyPr wrap="square" rtlCol="0">
            <a:spAutoFit/>
          </a:bodyPr>
          <a:lstStyle/>
          <a:p>
            <a:pPr algn="ctr"/>
            <a:r>
              <a:rPr lang="es-MX" sz="2400" b="1" dirty="0" smtClean="0"/>
              <a:t>Costo neto (implícito)= -Y </a:t>
            </a:r>
            <a:endParaRPr lang="en-US" sz="2400" b="1" dirty="0"/>
          </a:p>
        </p:txBody>
      </p:sp>
      <p:sp>
        <p:nvSpPr>
          <p:cNvPr id="37" name="TextBox 36"/>
          <p:cNvSpPr txBox="1"/>
          <p:nvPr/>
        </p:nvSpPr>
        <p:spPr>
          <a:xfrm>
            <a:off x="1676400" y="2743200"/>
            <a:ext cx="2667000" cy="369332"/>
          </a:xfrm>
          <a:prstGeom prst="rect">
            <a:avLst/>
          </a:prstGeom>
          <a:noFill/>
        </p:spPr>
        <p:txBody>
          <a:bodyPr wrap="square" rtlCol="0">
            <a:spAutoFit/>
          </a:bodyPr>
          <a:lstStyle/>
          <a:p>
            <a:r>
              <a:rPr lang="es-MX" b="1" dirty="0" smtClean="0"/>
              <a:t>Transferencia Inmediata</a:t>
            </a:r>
            <a:endParaRPr lang="en-US" b="1" dirty="0"/>
          </a:p>
        </p:txBody>
      </p:sp>
      <p:sp>
        <p:nvSpPr>
          <p:cNvPr id="38" name="TextBox 37"/>
          <p:cNvSpPr txBox="1"/>
          <p:nvPr/>
        </p:nvSpPr>
        <p:spPr>
          <a:xfrm>
            <a:off x="6324600" y="2743200"/>
            <a:ext cx="1524000" cy="369332"/>
          </a:xfrm>
          <a:prstGeom prst="rect">
            <a:avLst/>
          </a:prstGeom>
          <a:noFill/>
        </p:spPr>
        <p:txBody>
          <a:bodyPr wrap="square" rtlCol="0">
            <a:spAutoFit/>
          </a:bodyPr>
          <a:lstStyle/>
          <a:p>
            <a:r>
              <a:rPr lang="es-MX" b="1" dirty="0" smtClean="0"/>
              <a:t>Reciprocidad</a:t>
            </a:r>
            <a:endParaRPr lang="en-US" b="1" dirty="0"/>
          </a:p>
        </p:txBody>
      </p:sp>
      <p:sp>
        <p:nvSpPr>
          <p:cNvPr id="39" name="Cloud 38"/>
          <p:cNvSpPr/>
          <p:nvPr/>
        </p:nvSpPr>
        <p:spPr>
          <a:xfrm>
            <a:off x="5334000" y="3124200"/>
            <a:ext cx="3352800" cy="2362200"/>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791200" y="3733800"/>
            <a:ext cx="2514600" cy="923330"/>
          </a:xfrm>
          <a:prstGeom prst="rect">
            <a:avLst/>
          </a:prstGeom>
          <a:noFill/>
        </p:spPr>
        <p:txBody>
          <a:bodyPr wrap="square" rtlCol="0">
            <a:spAutoFit/>
          </a:bodyPr>
          <a:lstStyle/>
          <a:p>
            <a:r>
              <a:rPr lang="es-MX" dirty="0" smtClean="0"/>
              <a:t>Costo de oportunidad de no tener los fondos en la cuenta de la Tesorería</a:t>
            </a:r>
            <a:endParaRPr lang="en-US" dirty="0"/>
          </a:p>
        </p:txBody>
      </p:sp>
      <p:cxnSp>
        <p:nvCxnSpPr>
          <p:cNvPr id="42" name="Straight Connector 41"/>
          <p:cNvCxnSpPr/>
          <p:nvPr/>
        </p:nvCxnSpPr>
        <p:spPr>
          <a:xfrm>
            <a:off x="5181600" y="2743200"/>
            <a:ext cx="0" cy="35814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3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0" grpId="1"/>
      <p:bldP spid="11" grpId="0" animBg="1"/>
      <p:bldP spid="12" grpId="0"/>
      <p:bldP spid="21" grpId="0" animBg="1"/>
      <p:bldP spid="21" grpId="1" animBg="1"/>
      <p:bldP spid="28" grpId="0" animBg="1"/>
      <p:bldP spid="29" grpId="0" animBg="1"/>
      <p:bldP spid="30" grpId="0"/>
      <p:bldP spid="33" grpId="0"/>
      <p:bldP spid="34" grpId="0"/>
      <p:bldP spid="34" grpId="1"/>
      <p:bldP spid="36" grpId="1"/>
      <p:bldP spid="37" grpId="0"/>
      <p:bldP spid="38" grpId="0"/>
      <p:bldP spid="39" grpId="0" animBg="1"/>
      <p:bldP spid="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fontScale="90000"/>
          </a:bodyPr>
          <a:lstStyle/>
          <a:p>
            <a:pPr algn="l"/>
            <a:r>
              <a:rPr lang="es-MX" sz="4000" b="1" dirty="0" smtClean="0"/>
              <a:t>Costos Implícitos de la Reciprocidad</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1219200"/>
            <a:ext cx="8839200" cy="830997"/>
          </a:xfrm>
          <a:prstGeom prst="rect">
            <a:avLst/>
          </a:prstGeom>
          <a:noFill/>
        </p:spPr>
        <p:txBody>
          <a:bodyPr wrap="square" rtlCol="0">
            <a:spAutoFit/>
          </a:bodyPr>
          <a:lstStyle/>
          <a:p>
            <a:r>
              <a:rPr lang="es-MX" sz="2400" b="1" dirty="0" smtClean="0"/>
              <a:t>Dependen del país como consecuencia de sus diferentes tasas de interés interbancaria</a:t>
            </a:r>
            <a:endParaRPr lang="en-US" sz="2400" b="1" dirty="0"/>
          </a:p>
        </p:txBody>
      </p:sp>
      <p:graphicFrame>
        <p:nvGraphicFramePr>
          <p:cNvPr id="10" name="Chart 9"/>
          <p:cNvGraphicFramePr/>
          <p:nvPr/>
        </p:nvGraphicFramePr>
        <p:xfrm>
          <a:off x="228600" y="2286000"/>
          <a:ext cx="8305800" cy="41910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fontScale="90000"/>
          </a:bodyPr>
          <a:lstStyle/>
          <a:p>
            <a:pPr algn="l"/>
            <a:r>
              <a:rPr lang="es-MX" sz="4000" b="1" dirty="0" smtClean="0"/>
              <a:t>Costos de Comisión por Transacción</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04800" y="1828800"/>
            <a:ext cx="8839200" cy="4893647"/>
          </a:xfrm>
          <a:prstGeom prst="rect">
            <a:avLst/>
          </a:prstGeom>
          <a:noFill/>
        </p:spPr>
        <p:txBody>
          <a:bodyPr wrap="square" rtlCol="0">
            <a:spAutoFit/>
          </a:bodyPr>
          <a:lstStyle/>
          <a:p>
            <a:pPr>
              <a:buFont typeface="Arial" pitchFamily="34" charset="0"/>
              <a:buChar char="•"/>
            </a:pPr>
            <a:r>
              <a:rPr lang="es-MX" sz="2400" dirty="0" smtClean="0"/>
              <a:t>Si </a:t>
            </a:r>
            <a:r>
              <a:rPr lang="es-MX" sz="2400" dirty="0" smtClean="0"/>
              <a:t>suponemos </a:t>
            </a:r>
            <a:r>
              <a:rPr lang="es-MX" sz="2400" dirty="0" smtClean="0"/>
              <a:t>que el costo por transacción es US$1 y se paga una comisión por transacción por todas las operaciones de ingreso, los costos anuales dependen del país y pueden ser significativos.</a:t>
            </a:r>
          </a:p>
          <a:p>
            <a:pPr>
              <a:buFont typeface="Arial" pitchFamily="34" charset="0"/>
              <a:buChar char="•"/>
            </a:pPr>
            <a:endParaRPr lang="es-MX" sz="2400" dirty="0" smtClean="0"/>
          </a:p>
          <a:p>
            <a:pPr lvl="2"/>
            <a:r>
              <a:rPr lang="es-MX" sz="2400" dirty="0" smtClean="0"/>
              <a:t>Ejemplos: USD$ 27.7 millones en un país;</a:t>
            </a:r>
          </a:p>
          <a:p>
            <a:pPr lvl="2"/>
            <a:r>
              <a:rPr lang="es-MX" sz="2400" dirty="0" smtClean="0"/>
              <a:t>	     USD$ 3.3 millones en otro;</a:t>
            </a:r>
          </a:p>
          <a:p>
            <a:pPr lvl="2"/>
            <a:r>
              <a:rPr lang="es-MX" sz="2400" dirty="0" smtClean="0"/>
              <a:t>	     USD$ 76,000 en otro.</a:t>
            </a:r>
          </a:p>
          <a:p>
            <a:pPr lvl="2"/>
            <a:endParaRPr lang="es-MX" sz="2400" dirty="0" smtClean="0"/>
          </a:p>
          <a:p>
            <a:pPr>
              <a:buFont typeface="Arial" pitchFamily="34" charset="0"/>
              <a:buChar char="•"/>
            </a:pPr>
            <a:endParaRPr lang="es-MX" sz="2400" b="1" dirty="0" smtClean="0"/>
          </a:p>
          <a:p>
            <a:pPr lvl="1"/>
            <a:endParaRPr lang="es-MX" sz="2400" b="1" dirty="0" smtClean="0"/>
          </a:p>
          <a:p>
            <a:pPr lvl="3"/>
            <a:endParaRPr lang="es-MX" sz="2400" b="1" dirty="0" smtClean="0"/>
          </a:p>
          <a:p>
            <a:pPr lvl="3"/>
            <a:endParaRPr lang="es-MX" sz="2400" b="1" dirty="0" smtClean="0"/>
          </a:p>
          <a:p>
            <a:pPr lvl="3"/>
            <a:r>
              <a:rPr lang="es-MX" sz="2400" b="1" dirty="0" smtClean="0"/>
              <a:t>		</a:t>
            </a:r>
            <a:endParaRPr lang="en-US" sz="2400" b="1"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fontScale="90000"/>
          </a:bodyPr>
          <a:lstStyle/>
          <a:p>
            <a:pPr algn="l"/>
            <a:r>
              <a:rPr lang="es-MX" sz="4000" b="1" dirty="0" smtClean="0"/>
              <a:t>Costos Implícitos de los Pagos No Electrónicos</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1371600"/>
            <a:ext cx="8839200" cy="4524315"/>
          </a:xfrm>
          <a:prstGeom prst="rect">
            <a:avLst/>
          </a:prstGeom>
          <a:noFill/>
        </p:spPr>
        <p:txBody>
          <a:bodyPr wrap="square" rtlCol="0">
            <a:spAutoFit/>
          </a:bodyPr>
          <a:lstStyle/>
          <a:p>
            <a:pPr>
              <a:buFont typeface="Arial" pitchFamily="34" charset="0"/>
              <a:buChar char="•"/>
            </a:pPr>
            <a:r>
              <a:rPr lang="es-MX" sz="2400" dirty="0" smtClean="0"/>
              <a:t>Costo implícito por la demora en la acreditación de los fondos</a:t>
            </a:r>
          </a:p>
          <a:p>
            <a:pPr lvl="1"/>
            <a:endParaRPr lang="es-MX" sz="2400" dirty="0" smtClean="0"/>
          </a:p>
          <a:p>
            <a:pPr lvl="1"/>
            <a:r>
              <a:rPr lang="es-MX" sz="2400" dirty="0" smtClean="0"/>
              <a:t>Ejemplo: Acreditación de la recaudación fiscal en Tesorería: </a:t>
            </a:r>
          </a:p>
          <a:p>
            <a:pPr lvl="3"/>
            <a:r>
              <a:rPr lang="es-MX" sz="2400" dirty="0" smtClean="0"/>
              <a:t> - en efectivo: 24 horas después</a:t>
            </a:r>
          </a:p>
          <a:p>
            <a:pPr lvl="3"/>
            <a:r>
              <a:rPr lang="es-MX" sz="2400" dirty="0" smtClean="0"/>
              <a:t> - en cheque: 48 a 72 horas después</a:t>
            </a:r>
          </a:p>
          <a:p>
            <a:pPr lvl="3"/>
            <a:endParaRPr lang="es-MX" sz="2400" dirty="0" smtClean="0"/>
          </a:p>
          <a:p>
            <a:pPr>
              <a:buFont typeface="Arial" pitchFamily="34" charset="0"/>
              <a:buChar char="•"/>
            </a:pPr>
            <a:r>
              <a:rPr lang="es-MX" sz="2400" dirty="0" smtClean="0"/>
              <a:t>Costo de emisión de cheques</a:t>
            </a:r>
          </a:p>
          <a:p>
            <a:pPr>
              <a:buFont typeface="Arial" pitchFamily="34" charset="0"/>
              <a:buChar char="•"/>
            </a:pPr>
            <a:endParaRPr lang="es-MX" sz="2400" b="1" dirty="0" smtClean="0"/>
          </a:p>
          <a:p>
            <a:pPr lvl="1"/>
            <a:endParaRPr lang="es-MX" sz="2400" b="1" dirty="0" smtClean="0"/>
          </a:p>
          <a:p>
            <a:pPr lvl="3"/>
            <a:endParaRPr lang="es-MX" sz="2400" b="1" dirty="0" smtClean="0"/>
          </a:p>
          <a:p>
            <a:pPr lvl="3"/>
            <a:endParaRPr lang="es-MX" sz="2400" b="1" dirty="0" smtClean="0"/>
          </a:p>
          <a:p>
            <a:pPr lvl="3"/>
            <a:r>
              <a:rPr lang="es-MX" sz="2400" b="1" dirty="0" smtClean="0"/>
              <a:t>		</a:t>
            </a:r>
            <a:endParaRPr lang="en-US" sz="2400" b="1"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a:bodyPr>
          <a:lstStyle/>
          <a:p>
            <a:pPr algn="l"/>
            <a:r>
              <a:rPr lang="es-MX" sz="4000" b="1" dirty="0" smtClean="0"/>
              <a:t>Costos de tesorería: Ingresos</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graphicFrame>
        <p:nvGraphicFramePr>
          <p:cNvPr id="7" name="Chart 6"/>
          <p:cNvGraphicFramePr/>
          <p:nvPr/>
        </p:nvGraphicFramePr>
        <p:xfrm>
          <a:off x="152400" y="1524000"/>
          <a:ext cx="4495800" cy="5181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p:nvPr/>
        </p:nvGraphicFramePr>
        <p:xfrm>
          <a:off x="4724400" y="1371600"/>
          <a:ext cx="4267200" cy="51816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a:bodyPr>
          <a:lstStyle/>
          <a:p>
            <a:pPr algn="l"/>
            <a:r>
              <a:rPr lang="es-MX" sz="4000" b="1" dirty="0" smtClean="0"/>
              <a:t>Costos de tesorería: Pagos</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graphicFrame>
        <p:nvGraphicFramePr>
          <p:cNvPr id="6" name="Chart 5"/>
          <p:cNvGraphicFramePr/>
          <p:nvPr/>
        </p:nvGraphicFramePr>
        <p:xfrm>
          <a:off x="0" y="1371600"/>
          <a:ext cx="4572000" cy="5029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nvGraphicFramePr>
        <p:xfrm>
          <a:off x="4648200" y="1295400"/>
          <a:ext cx="4495800" cy="518160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a:bodyPr>
          <a:lstStyle/>
          <a:p>
            <a:pPr algn="l"/>
            <a:r>
              <a:rPr lang="es-MX" sz="4000" b="1" dirty="0" smtClean="0"/>
              <a:t>Costos de tesorería: Deuda</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953000" y="1600200"/>
            <a:ext cx="4191000" cy="3416320"/>
          </a:xfrm>
          <a:prstGeom prst="rect">
            <a:avLst/>
          </a:prstGeom>
          <a:noFill/>
        </p:spPr>
        <p:txBody>
          <a:bodyPr wrap="square" rtlCol="0">
            <a:spAutoFit/>
          </a:bodyPr>
          <a:lstStyle/>
          <a:p>
            <a:r>
              <a:rPr lang="es-MX" b="1" dirty="0" smtClean="0"/>
              <a:t>El costo de emitir la deuda depende del país (diferentes comisiones por colocación y otros costos).</a:t>
            </a:r>
          </a:p>
          <a:p>
            <a:endParaRPr lang="es-MX" dirty="0" smtClean="0"/>
          </a:p>
          <a:p>
            <a:pPr lvl="1"/>
            <a:r>
              <a:rPr lang="es-MX" dirty="0" smtClean="0"/>
              <a:t>En caso de la deuda externa, se han reportado comisiones por colocación de 0.12% y 0.25%.</a:t>
            </a:r>
          </a:p>
          <a:p>
            <a:pPr lvl="1"/>
            <a:endParaRPr lang="es-MX" dirty="0" smtClean="0"/>
          </a:p>
          <a:p>
            <a:pPr lvl="1"/>
            <a:r>
              <a:rPr lang="es-MX" dirty="0" smtClean="0"/>
              <a:t>Los costos no cuantificados incluyen diferencias en la liquidez del mercado y la escala de la operación.</a:t>
            </a:r>
          </a:p>
          <a:p>
            <a:pPr lvl="1"/>
            <a:r>
              <a:rPr lang="es-MX" dirty="0" smtClean="0"/>
              <a:t>	</a:t>
            </a:r>
            <a:endParaRPr lang="en-US" dirty="0"/>
          </a:p>
        </p:txBody>
      </p:sp>
      <p:graphicFrame>
        <p:nvGraphicFramePr>
          <p:cNvPr id="11" name="Chart 10"/>
          <p:cNvGraphicFramePr>
            <a:graphicFrameLocks noGrp="1"/>
          </p:cNvGraphicFramePr>
          <p:nvPr/>
        </p:nvGraphicFramePr>
        <p:xfrm>
          <a:off x="0" y="2438400"/>
          <a:ext cx="4191000" cy="441960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0" y="1524000"/>
            <a:ext cx="4876800" cy="861774"/>
          </a:xfrm>
          <a:prstGeom prst="rect">
            <a:avLst/>
          </a:prstGeom>
          <a:noFill/>
        </p:spPr>
        <p:txBody>
          <a:bodyPr wrap="square" rtlCol="0">
            <a:spAutoFit/>
          </a:bodyPr>
          <a:lstStyle/>
          <a:p>
            <a:pPr algn="ctr"/>
            <a:r>
              <a:rPr lang="es-AR" sz="1600" b="1" dirty="0" smtClean="0"/>
              <a:t>Existencia de mecanismos formales de comunicación y coordinación entre la Tesorería y la unidad de deuda </a:t>
            </a:r>
            <a:endParaRPr lang="en-US" sz="1600" dirty="0" smtClean="0"/>
          </a:p>
          <a:p>
            <a:endParaRPr lang="en-US" dirty="0"/>
          </a:p>
        </p:txBody>
      </p:sp>
      <p:sp>
        <p:nvSpPr>
          <p:cNvPr id="13" name="TextBox 1"/>
          <p:cNvSpPr txBox="1"/>
          <p:nvPr/>
        </p:nvSpPr>
        <p:spPr>
          <a:xfrm>
            <a:off x="152400" y="2209800"/>
            <a:ext cx="1780630" cy="83698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AR" sz="1200" b="1" dirty="0">
                <a:latin typeface="Calibri"/>
                <a:ea typeface="+mn-ea"/>
                <a:cs typeface="+mn-cs"/>
              </a:rPr>
              <a:t>Tesorería y Unidad de Deuda están fusionados</a:t>
            </a:r>
          </a:p>
          <a:p>
            <a:pPr algn="ctr"/>
            <a:r>
              <a:rPr lang="en-US" sz="1200" b="1" dirty="0">
                <a:latin typeface="Calibri"/>
              </a:rPr>
              <a:t>(8%)</a:t>
            </a:r>
            <a:endParaRPr lang="en-US" sz="1200" b="1" dirty="0"/>
          </a:p>
        </p:txBody>
      </p:sp>
      <p:cxnSp>
        <p:nvCxnSpPr>
          <p:cNvPr id="15" name="Straight Connector 14"/>
          <p:cNvCxnSpPr/>
          <p:nvPr/>
        </p:nvCxnSpPr>
        <p:spPr>
          <a:xfrm>
            <a:off x="4876800" y="1524000"/>
            <a:ext cx="0" cy="4648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7467600" cy="1143000"/>
          </a:xfrm>
        </p:spPr>
        <p:txBody>
          <a:bodyPr>
            <a:normAutofit/>
          </a:bodyPr>
          <a:lstStyle/>
          <a:p>
            <a:pPr algn="l"/>
            <a:r>
              <a:rPr lang="es-MX" sz="4000" b="1" dirty="0" smtClean="0"/>
              <a:t>Conclusiones</a:t>
            </a:r>
            <a:endParaRPr lang="en-US" sz="4000" b="1" dirty="0"/>
          </a:p>
        </p:txBody>
      </p:sp>
      <p:pic>
        <p:nvPicPr>
          <p:cNvPr id="5" name="Picture 3"/>
          <p:cNvPicPr>
            <a:picLocks noChangeAspect="1" noChangeArrowheads="1"/>
          </p:cNvPicPr>
          <p:nvPr/>
        </p:nvPicPr>
        <p:blipFill>
          <a:blip r:embed="rId3" cstate="print"/>
          <a:srcRect/>
          <a:stretch>
            <a:fillRect/>
          </a:stretch>
        </p:blipFill>
        <p:spPr bwMode="auto">
          <a:xfrm>
            <a:off x="7525808" y="43758"/>
            <a:ext cx="1541992" cy="794442"/>
          </a:xfrm>
          <a:prstGeom prst="rect">
            <a:avLst/>
          </a:prstGeom>
          <a:noFill/>
          <a:ln w="9525">
            <a:noFill/>
            <a:miter lim="800000"/>
            <a:headEnd/>
            <a:tailEnd/>
          </a:ln>
          <a:effectLst/>
        </p:spPr>
      </p:pic>
      <p:cxnSp>
        <p:nvCxnSpPr>
          <p:cNvPr id="8" name="Straight Connector 7"/>
          <p:cNvCxnSpPr/>
          <p:nvPr/>
        </p:nvCxnSpPr>
        <p:spPr>
          <a:xfrm>
            <a:off x="0" y="1066800"/>
            <a:ext cx="914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4800" y="1143000"/>
            <a:ext cx="8610600" cy="6093976"/>
          </a:xfrm>
          <a:prstGeom prst="rect">
            <a:avLst/>
          </a:prstGeom>
          <a:noFill/>
        </p:spPr>
        <p:txBody>
          <a:bodyPr wrap="square" rtlCol="0">
            <a:spAutoFit/>
          </a:bodyPr>
          <a:lstStyle/>
          <a:p>
            <a:pPr>
              <a:buFont typeface="Arial" pitchFamily="34" charset="0"/>
              <a:buChar char="•"/>
            </a:pPr>
            <a:r>
              <a:rPr lang="es-MX" sz="2000" dirty="0" smtClean="0"/>
              <a:t>La reciprocidad impone un costo de oportunidad.  </a:t>
            </a:r>
          </a:p>
          <a:p>
            <a:pPr>
              <a:buFont typeface="Arial" pitchFamily="34" charset="0"/>
              <a:buChar char="•"/>
            </a:pPr>
            <a:endParaRPr lang="es-MX" sz="2000" dirty="0" smtClean="0"/>
          </a:p>
          <a:p>
            <a:pPr>
              <a:buFont typeface="Arial" pitchFamily="34" charset="0"/>
              <a:buChar char="•"/>
            </a:pPr>
            <a:r>
              <a:rPr lang="es-MX" sz="2000" dirty="0" smtClean="0"/>
              <a:t>Mientras que la reciprocidad no es una práctica buena, es una práctica común. </a:t>
            </a:r>
          </a:p>
          <a:p>
            <a:pPr lvl="1">
              <a:buFontTx/>
              <a:buChar char="-"/>
            </a:pPr>
            <a:r>
              <a:rPr lang="es-MX" dirty="0" smtClean="0"/>
              <a:t>Nueve países reportan que emplean  la reciprocidad para al menos uno de sus canales de ingreso o pago </a:t>
            </a:r>
          </a:p>
          <a:p>
            <a:endParaRPr lang="es-MX" sz="2000" dirty="0" smtClean="0"/>
          </a:p>
          <a:p>
            <a:pPr>
              <a:buFont typeface="Arial" pitchFamily="34" charset="0"/>
              <a:buChar char="•"/>
            </a:pPr>
            <a:r>
              <a:rPr lang="es-MX" sz="2000" dirty="0" smtClean="0"/>
              <a:t>Existe una diferencia entre la teoría de transparencia gubernamental promovida y la práctica de emplear la reciprocidad, la cual convierte los costos de los servicios a costos implícitos fuera del balance.  </a:t>
            </a:r>
          </a:p>
          <a:p>
            <a:pPr>
              <a:buFont typeface="Arial" pitchFamily="34" charset="0"/>
              <a:buChar char="•"/>
            </a:pPr>
            <a:endParaRPr lang="es-MX" sz="2000" dirty="0" smtClean="0"/>
          </a:p>
          <a:p>
            <a:pPr>
              <a:buFont typeface="Arial" pitchFamily="34" charset="0"/>
              <a:buChar char="•"/>
            </a:pPr>
            <a:r>
              <a:rPr lang="es-MX" sz="2000" dirty="0" smtClean="0"/>
              <a:t>El uso de los pagos electrónicos es una buena práctica.  </a:t>
            </a:r>
          </a:p>
          <a:p>
            <a:pPr lvl="1"/>
            <a:r>
              <a:rPr lang="es-MX" dirty="0" smtClean="0"/>
              <a:t> - 12 países realizan una parte de sus transacciones de ingreso y pago por   </a:t>
            </a:r>
          </a:p>
          <a:p>
            <a:pPr lvl="1"/>
            <a:r>
              <a:rPr lang="es-MX" dirty="0" smtClean="0"/>
              <a:t>   pagos electrónicos</a:t>
            </a:r>
          </a:p>
          <a:p>
            <a:pPr>
              <a:buFont typeface="Arial" pitchFamily="34" charset="0"/>
              <a:buChar char="•"/>
            </a:pPr>
            <a:endParaRPr lang="es-MX" sz="2000" dirty="0" smtClean="0"/>
          </a:p>
          <a:p>
            <a:pPr>
              <a:buFont typeface="Arial" pitchFamily="34" charset="0"/>
              <a:buChar char="•"/>
            </a:pPr>
            <a:r>
              <a:rPr lang="es-MX" sz="2000" dirty="0" smtClean="0"/>
              <a:t>Cuando no se ejerce el manejo integral de las funciones de la Tesorería, existe la posibilidad de incurrir en “</a:t>
            </a:r>
            <a:r>
              <a:rPr lang="es-MX" sz="2000" dirty="0" err="1" smtClean="0"/>
              <a:t>negative</a:t>
            </a:r>
            <a:r>
              <a:rPr lang="es-MX" sz="2000" dirty="0" smtClean="0"/>
              <a:t> </a:t>
            </a:r>
            <a:r>
              <a:rPr lang="es-MX" sz="2000" dirty="0" err="1" smtClean="0"/>
              <a:t>carry</a:t>
            </a:r>
            <a:r>
              <a:rPr lang="es-MX" sz="2000" dirty="0" smtClean="0"/>
              <a:t>”</a:t>
            </a:r>
          </a:p>
          <a:p>
            <a:pPr>
              <a:buFont typeface="Arial" pitchFamily="34" charset="0"/>
              <a:buChar char="•"/>
            </a:pPr>
            <a:endParaRPr lang="es-MX" sz="2400" dirty="0" smtClean="0"/>
          </a:p>
          <a:p>
            <a:pPr>
              <a:buFont typeface="Arial" pitchFamily="34" charset="0"/>
              <a:buChar char="•"/>
            </a:pPr>
            <a:endParaRPr lang="es-MX" dirty="0" smtClean="0"/>
          </a:p>
          <a:p>
            <a:endParaRPr lang="es-MX" dirty="0" smtClean="0"/>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2743200" y="2133600"/>
            <a:ext cx="3845457" cy="1981200"/>
          </a:xfrm>
          <a:prstGeom prst="rect">
            <a:avLst/>
          </a:prstGeom>
          <a:noFill/>
          <a:ln w="9525">
            <a:noFill/>
            <a:miter lim="800000"/>
            <a:headEnd/>
            <a:tailEnd/>
          </a:ln>
          <a:effectLst/>
        </p:spPr>
      </p:pic>
      <p:sp>
        <p:nvSpPr>
          <p:cNvPr id="5" name="TextBox 4"/>
          <p:cNvSpPr txBox="1"/>
          <p:nvPr/>
        </p:nvSpPr>
        <p:spPr>
          <a:xfrm>
            <a:off x="5486400" y="5473005"/>
            <a:ext cx="3657600" cy="1384995"/>
          </a:xfrm>
          <a:prstGeom prst="rect">
            <a:avLst/>
          </a:prstGeom>
          <a:noFill/>
        </p:spPr>
        <p:txBody>
          <a:bodyPr wrap="square" rtlCol="0">
            <a:spAutoFit/>
          </a:bodyPr>
          <a:lstStyle/>
          <a:p>
            <a:pPr algn="r"/>
            <a:r>
              <a:rPr lang="en-US" b="1" dirty="0" smtClean="0">
                <a:solidFill>
                  <a:schemeClr val="tx2">
                    <a:lumMod val="75000"/>
                  </a:schemeClr>
                </a:solidFill>
              </a:rPr>
              <a:t>Arturo Herrera </a:t>
            </a:r>
            <a:r>
              <a:rPr lang="en-US" b="1" dirty="0" err="1" smtClean="0">
                <a:solidFill>
                  <a:schemeClr val="tx2">
                    <a:lumMod val="75000"/>
                  </a:schemeClr>
                </a:solidFill>
              </a:rPr>
              <a:t>Gutiérrez</a:t>
            </a:r>
            <a:endParaRPr lang="en-US" b="1" dirty="0" smtClean="0">
              <a:solidFill>
                <a:schemeClr val="tx2">
                  <a:lumMod val="75000"/>
                </a:schemeClr>
              </a:solidFill>
            </a:endParaRPr>
          </a:p>
          <a:p>
            <a:pPr algn="r"/>
            <a:r>
              <a:rPr lang="en-US" b="1" dirty="0" err="1" smtClean="0">
                <a:solidFill>
                  <a:schemeClr val="tx2">
                    <a:lumMod val="75000"/>
                  </a:schemeClr>
                </a:solidFill>
              </a:rPr>
              <a:t>Unidad</a:t>
            </a:r>
            <a:r>
              <a:rPr lang="en-US" b="1" dirty="0" smtClean="0">
                <a:solidFill>
                  <a:schemeClr val="tx2">
                    <a:lumMod val="75000"/>
                  </a:schemeClr>
                </a:solidFill>
              </a:rPr>
              <a:t> de </a:t>
            </a:r>
            <a:r>
              <a:rPr lang="en-US" b="1" dirty="0" err="1" smtClean="0">
                <a:solidFill>
                  <a:schemeClr val="tx2">
                    <a:lumMod val="75000"/>
                  </a:schemeClr>
                </a:solidFill>
              </a:rPr>
              <a:t>Gestión</a:t>
            </a:r>
            <a:r>
              <a:rPr lang="en-US" b="1" dirty="0" smtClean="0">
                <a:solidFill>
                  <a:schemeClr val="tx2">
                    <a:lumMod val="75000"/>
                  </a:schemeClr>
                </a:solidFill>
              </a:rPr>
              <a:t> </a:t>
            </a:r>
            <a:r>
              <a:rPr lang="en-US" b="1" dirty="0" err="1" smtClean="0">
                <a:solidFill>
                  <a:schemeClr val="tx2">
                    <a:lumMod val="75000"/>
                  </a:schemeClr>
                </a:solidFill>
              </a:rPr>
              <a:t>Pública</a:t>
            </a:r>
            <a:r>
              <a:rPr lang="en-US" b="1" dirty="0" smtClean="0">
                <a:solidFill>
                  <a:schemeClr val="tx2">
                    <a:lumMod val="75000"/>
                  </a:schemeClr>
                </a:solidFill>
              </a:rPr>
              <a:t/>
            </a:r>
            <a:br>
              <a:rPr lang="en-US" b="1" dirty="0" smtClean="0">
                <a:solidFill>
                  <a:schemeClr val="tx2">
                    <a:lumMod val="75000"/>
                  </a:schemeClr>
                </a:solidFill>
              </a:rPr>
            </a:br>
            <a:r>
              <a:rPr lang="en-US" b="1" dirty="0" err="1" smtClean="0">
                <a:solidFill>
                  <a:schemeClr val="tx2">
                    <a:lumMod val="75000"/>
                  </a:schemeClr>
                </a:solidFill>
              </a:rPr>
              <a:t>América</a:t>
            </a:r>
            <a:r>
              <a:rPr lang="en-US" b="1" dirty="0" smtClean="0">
                <a:solidFill>
                  <a:schemeClr val="tx2">
                    <a:lumMod val="75000"/>
                  </a:schemeClr>
                </a:solidFill>
              </a:rPr>
              <a:t> Latina y el </a:t>
            </a:r>
            <a:r>
              <a:rPr lang="en-US" b="1" dirty="0" err="1" smtClean="0">
                <a:solidFill>
                  <a:schemeClr val="tx2">
                    <a:lumMod val="75000"/>
                  </a:schemeClr>
                </a:solidFill>
              </a:rPr>
              <a:t>Caribe</a:t>
            </a:r>
            <a:r>
              <a:rPr lang="en-US" b="1" dirty="0" smtClean="0">
                <a:solidFill>
                  <a:schemeClr val="tx2">
                    <a:lumMod val="75000"/>
                  </a:schemeClr>
                </a:solidFill>
              </a:rPr>
              <a:t/>
            </a:r>
            <a:br>
              <a:rPr lang="en-US" b="1" dirty="0" smtClean="0">
                <a:solidFill>
                  <a:schemeClr val="tx2">
                    <a:lumMod val="75000"/>
                  </a:schemeClr>
                </a:solidFill>
              </a:rPr>
            </a:br>
            <a:r>
              <a:rPr lang="en-US" b="1" dirty="0" err="1" smtClean="0">
                <a:solidFill>
                  <a:schemeClr val="tx2">
                    <a:lumMod val="75000"/>
                  </a:schemeClr>
                </a:solidFill>
              </a:rPr>
              <a:t>Banco</a:t>
            </a:r>
            <a:r>
              <a:rPr lang="en-US" b="1" dirty="0" smtClean="0">
                <a:solidFill>
                  <a:schemeClr val="tx2">
                    <a:lumMod val="75000"/>
                  </a:schemeClr>
                </a:solidFill>
              </a:rPr>
              <a:t> Mundial</a:t>
            </a:r>
          </a:p>
          <a:p>
            <a:pPr algn="r"/>
            <a:r>
              <a:rPr lang="en-US" sz="1200" b="1" dirty="0" smtClean="0">
                <a:solidFill>
                  <a:schemeClr val="tx2">
                    <a:lumMod val="75000"/>
                  </a:schemeClr>
                </a:solidFill>
                <a:hlinkClick r:id="rId3"/>
              </a:rPr>
              <a:t>aherrera1@worldbank.org</a:t>
            </a:r>
            <a:endParaRPr lang="en-US" sz="1200" b="1" dirty="0">
              <a:solidFill>
                <a:schemeClr val="tx2">
                  <a:lumMod val="75000"/>
                </a:schemeClr>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3964</TotalTime>
  <Words>1045</Words>
  <Application>Microsoft Office PowerPoint</Application>
  <PresentationFormat>On-screen Show (4:3)</PresentationFormat>
  <Paragraphs>152</Paragraphs>
  <Slides>12</Slides>
  <Notes>9</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Diseño personalizado</vt:lpstr>
      <vt:lpstr>  Costos de los  Servicios de Tesorería  </vt:lpstr>
      <vt:lpstr>De que hablamos cuando hablamos de costos</vt:lpstr>
      <vt:lpstr>Las Funciones de la Tesorería</vt:lpstr>
      <vt:lpstr>Costos Explícitos vs. Implícitos</vt:lpstr>
      <vt:lpstr>Costos Implícitos de la Reciprocidad</vt:lpstr>
      <vt:lpstr>Costos de Comisión por Transacción</vt:lpstr>
      <vt:lpstr>Costos Implícitos de los Pagos No Electrónicos</vt:lpstr>
      <vt:lpstr>Costos de tesorería: Ingresos</vt:lpstr>
      <vt:lpstr>Costos de tesorería: Pagos</vt:lpstr>
      <vt:lpstr>Costos de tesorería: Deuda</vt:lpstr>
      <vt:lpstr>Conclusiones</vt:lpstr>
      <vt:lpstr>Slide 12</vt:lpstr>
    </vt:vector>
  </TitlesOfParts>
  <Company>The World Bank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Mariano Lafuente</dc:creator>
  <cp:lastModifiedBy>wb377395</cp:lastModifiedBy>
  <cp:revision>369</cp:revision>
  <cp:lastPrinted>2011-11-25T19:10:10Z</cp:lastPrinted>
  <dcterms:created xsi:type="dcterms:W3CDTF">2011-01-14T16:51:39Z</dcterms:created>
  <dcterms:modified xsi:type="dcterms:W3CDTF">2012-08-22T13:35:41Z</dcterms:modified>
</cp:coreProperties>
</file>