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5.xml" ContentType="application/vnd.openxmlformats-officedocument.presentationml.notesSlide+xml"/>
  <Override PartName="/ppt/charts/chart4.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7.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notesSlides/notesSlide8.xml" ContentType="application/vnd.openxmlformats-officedocument.presentationml.notesSlide+xml"/>
  <Override PartName="/ppt/charts/chart9.xml" ContentType="application/vnd.openxmlformats-officedocument.drawingml.chart+xml"/>
  <Override PartName="/ppt/notesSlides/notesSlide9.xml" ContentType="application/vnd.openxmlformats-officedocument.presentationml.notesSlide+xml"/>
  <Override PartName="/ppt/charts/chart10.xml" ContentType="application/vnd.openxmlformats-officedocument.drawingml.chart+xml"/>
  <Override PartName="/ppt/theme/themeOverride5.xml" ContentType="application/vnd.openxmlformats-officedocument.themeOverride+xml"/>
  <Override PartName="/ppt/drawings/drawing2.xml" ContentType="application/vnd.openxmlformats-officedocument.drawingml.chartshapes+xml"/>
  <Override PartName="/ppt/charts/chart11.xml" ContentType="application/vnd.openxmlformats-officedocument.drawingml.chart+xml"/>
  <Override PartName="/ppt/theme/themeOverride6.xml" ContentType="application/vnd.openxmlformats-officedocument.themeOverride+xml"/>
  <Override PartName="/ppt/drawings/drawing3.xml" ContentType="application/vnd.openxmlformats-officedocument.drawingml.chartshapes+xml"/>
  <Override PartName="/ppt/charts/chart12.xml" ContentType="application/vnd.openxmlformats-officedocument.drawingml.chart+xml"/>
  <Override PartName="/ppt/theme/themeOverride7.xml" ContentType="application/vnd.openxmlformats-officedocument.themeOverr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916" r:id="rId1"/>
  </p:sldMasterIdLst>
  <p:notesMasterIdLst>
    <p:notesMasterId r:id="rId14"/>
  </p:notesMasterIdLst>
  <p:handoutMasterIdLst>
    <p:handoutMasterId r:id="rId15"/>
  </p:handoutMasterIdLst>
  <p:sldIdLst>
    <p:sldId id="882" r:id="rId2"/>
    <p:sldId id="883" r:id="rId3"/>
    <p:sldId id="886" r:id="rId4"/>
    <p:sldId id="887" r:id="rId5"/>
    <p:sldId id="888" r:id="rId6"/>
    <p:sldId id="873" r:id="rId7"/>
    <p:sldId id="889" r:id="rId8"/>
    <p:sldId id="890" r:id="rId9"/>
    <p:sldId id="891" r:id="rId10"/>
    <p:sldId id="880" r:id="rId11"/>
    <p:sldId id="892" r:id="rId12"/>
    <p:sldId id="881" r:id="rId13"/>
  </p:sldIdLst>
  <p:sldSz cx="9144000" cy="6858000" type="screen4x3"/>
  <p:notesSz cx="9312275" cy="7026275"/>
  <p:defaultTextStyle>
    <a:defPPr>
      <a:defRPr lang="en-US"/>
    </a:defPPr>
    <a:lvl1pPr algn="ctr" rtl="0" fontAlgn="base">
      <a:spcBef>
        <a:spcPct val="0"/>
      </a:spcBef>
      <a:spcAft>
        <a:spcPct val="0"/>
      </a:spcAft>
      <a:defRPr sz="2400" kern="1200">
        <a:solidFill>
          <a:schemeClr val="tx1"/>
        </a:solidFill>
        <a:latin typeface="Garamond" pitchFamily="18" charset="0"/>
        <a:ea typeface="+mn-ea"/>
        <a:cs typeface="Arial" pitchFamily="34" charset="0"/>
      </a:defRPr>
    </a:lvl1pPr>
    <a:lvl2pPr marL="457200" algn="ctr" rtl="0" fontAlgn="base">
      <a:spcBef>
        <a:spcPct val="0"/>
      </a:spcBef>
      <a:spcAft>
        <a:spcPct val="0"/>
      </a:spcAft>
      <a:defRPr sz="2400" kern="1200">
        <a:solidFill>
          <a:schemeClr val="tx1"/>
        </a:solidFill>
        <a:latin typeface="Garamond" pitchFamily="18" charset="0"/>
        <a:ea typeface="+mn-ea"/>
        <a:cs typeface="Arial" pitchFamily="34" charset="0"/>
      </a:defRPr>
    </a:lvl2pPr>
    <a:lvl3pPr marL="914400" algn="ctr" rtl="0" fontAlgn="base">
      <a:spcBef>
        <a:spcPct val="0"/>
      </a:spcBef>
      <a:spcAft>
        <a:spcPct val="0"/>
      </a:spcAft>
      <a:defRPr sz="2400" kern="1200">
        <a:solidFill>
          <a:schemeClr val="tx1"/>
        </a:solidFill>
        <a:latin typeface="Garamond" pitchFamily="18" charset="0"/>
        <a:ea typeface="+mn-ea"/>
        <a:cs typeface="Arial" pitchFamily="34" charset="0"/>
      </a:defRPr>
    </a:lvl3pPr>
    <a:lvl4pPr marL="1371600" algn="ctr" rtl="0" fontAlgn="base">
      <a:spcBef>
        <a:spcPct val="0"/>
      </a:spcBef>
      <a:spcAft>
        <a:spcPct val="0"/>
      </a:spcAft>
      <a:defRPr sz="2400" kern="1200">
        <a:solidFill>
          <a:schemeClr val="tx1"/>
        </a:solidFill>
        <a:latin typeface="Garamond" pitchFamily="18" charset="0"/>
        <a:ea typeface="+mn-ea"/>
        <a:cs typeface="Arial" pitchFamily="34" charset="0"/>
      </a:defRPr>
    </a:lvl4pPr>
    <a:lvl5pPr marL="1828800" algn="ctr" rtl="0" fontAlgn="base">
      <a:spcBef>
        <a:spcPct val="0"/>
      </a:spcBef>
      <a:spcAft>
        <a:spcPct val="0"/>
      </a:spcAft>
      <a:defRPr sz="2400" kern="1200">
        <a:solidFill>
          <a:schemeClr val="tx1"/>
        </a:solidFill>
        <a:latin typeface="Garamond" pitchFamily="18" charset="0"/>
        <a:ea typeface="+mn-ea"/>
        <a:cs typeface="Arial" pitchFamily="34" charset="0"/>
      </a:defRPr>
    </a:lvl5pPr>
    <a:lvl6pPr marL="2286000" algn="l" defTabSz="914400" rtl="0" eaLnBrk="1" latinLnBrk="0" hangingPunct="1">
      <a:defRPr sz="2400" kern="1200">
        <a:solidFill>
          <a:schemeClr val="tx1"/>
        </a:solidFill>
        <a:latin typeface="Garamond" pitchFamily="18" charset="0"/>
        <a:ea typeface="+mn-ea"/>
        <a:cs typeface="Arial" pitchFamily="34" charset="0"/>
      </a:defRPr>
    </a:lvl6pPr>
    <a:lvl7pPr marL="2743200" algn="l" defTabSz="914400" rtl="0" eaLnBrk="1" latinLnBrk="0" hangingPunct="1">
      <a:defRPr sz="2400" kern="1200">
        <a:solidFill>
          <a:schemeClr val="tx1"/>
        </a:solidFill>
        <a:latin typeface="Garamond" pitchFamily="18" charset="0"/>
        <a:ea typeface="+mn-ea"/>
        <a:cs typeface="Arial" pitchFamily="34" charset="0"/>
      </a:defRPr>
    </a:lvl7pPr>
    <a:lvl8pPr marL="3200400" algn="l" defTabSz="914400" rtl="0" eaLnBrk="1" latinLnBrk="0" hangingPunct="1">
      <a:defRPr sz="2400" kern="1200">
        <a:solidFill>
          <a:schemeClr val="tx1"/>
        </a:solidFill>
        <a:latin typeface="Garamond" pitchFamily="18" charset="0"/>
        <a:ea typeface="+mn-ea"/>
        <a:cs typeface="Arial" pitchFamily="34" charset="0"/>
      </a:defRPr>
    </a:lvl8pPr>
    <a:lvl9pPr marL="3657600" algn="l" defTabSz="914400" rtl="0" eaLnBrk="1" latinLnBrk="0" hangingPunct="1">
      <a:defRPr sz="2400" kern="1200">
        <a:solidFill>
          <a:schemeClr val="tx1"/>
        </a:solidFill>
        <a:latin typeface="Garamond" pitchFamily="18"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D6"/>
    <a:srgbClr val="CEB310"/>
    <a:srgbClr val="F6A686"/>
    <a:srgbClr val="FF7C80"/>
    <a:srgbClr val="A2BEE6"/>
    <a:srgbClr val="FF6600"/>
    <a:srgbClr val="81B4FF"/>
    <a:srgbClr val="5399FF"/>
    <a:srgbClr val="89B6FF"/>
    <a:srgbClr val="6B6B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78" autoAdjust="0"/>
    <p:restoredTop sz="86444" autoAdjust="0"/>
  </p:normalViewPr>
  <p:slideViewPr>
    <p:cSldViewPr>
      <p:cViewPr>
        <p:scale>
          <a:sx n="117" d="100"/>
          <a:sy n="117" d="100"/>
        </p:scale>
        <p:origin x="-414" y="198"/>
      </p:cViewPr>
      <p:guideLst>
        <p:guide orient="horz" pos="4224"/>
        <p:guide pos="48"/>
      </p:guideLst>
    </p:cSldViewPr>
  </p:slideViewPr>
  <p:outlineViewPr>
    <p:cViewPr>
      <p:scale>
        <a:sx n="33" d="100"/>
        <a:sy n="33" d="100"/>
      </p:scale>
      <p:origin x="24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data4\users10\rgomezsirera\Requests\Charts_PPT_JMueller_0812.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data4\users10\rgomezsirera\Requests\Charts_PPT_JMueller_0812.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data4\users10\rgomezsirera\Requests\Charts_PPT_JMueller_0812.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ata4\users10\rgomezsirera\Requests\Charts_PPT_JMueller_081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ata4\users10\CSateriale\colombia%20presentation.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ata4\users10\CSateriale\colombia%20presentation.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ata4\users10\CSateriale\colombia%20presentation.xls"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file:///\\data4\users10\rgomezsirera\Requests\Charts_PPT_JMueller_0812.xlsx" TargetMode="External"/><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1" Type="http://schemas.openxmlformats.org/officeDocument/2006/relationships/oleObject" Target="file:///\\data4\users10\rgomezsirera\Carlo\Euro_Area_2011_apr2012.xlsx" TargetMode="Externa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data4\users10\rgomezsirera\Requests\BOX_Latam%20data_CC%20Mexico%20presentation_Mueller.xlsx" TargetMode="External"/><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data4\users10\rgomezsirera\Requests\BOX_Latam%20data_CC%20Mexico%20presentation_Mueller.xlsx" TargetMode="External"/><Relationship Id="rId1" Type="http://schemas.openxmlformats.org/officeDocument/2006/relationships/themeOverride" Target="../theme/themeOverride6.xml"/></Relationships>
</file>

<file path=ppt/charts/_rels/chart12.xml.rels><?xml version="1.0" encoding="UTF-8" standalone="yes"?>
<Relationships xmlns="http://schemas.openxmlformats.org/package/2006/relationships"><Relationship Id="rId2" Type="http://schemas.openxmlformats.org/officeDocument/2006/relationships/oleObject" Target="file:///\\data4\users10\rgomezsirera\Requests\BOX_Latam%20data_CC%20Mexico%20presentation_Mueller.xlsx" TargetMode="External"/><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0850197463634802E-2"/>
          <c:y val="3.3333333333333381E-2"/>
          <c:w val="0.95055167169524368"/>
          <c:h val="0.89382820329277368"/>
        </c:manualLayout>
      </c:layout>
      <c:lineChart>
        <c:grouping val="standard"/>
        <c:varyColors val="0"/>
        <c:ser>
          <c:idx val="3"/>
          <c:order val="0"/>
          <c:tx>
            <c:strRef>
              <c:f>Fig.1!$F$4</c:f>
              <c:strCache>
                <c:ptCount val="1"/>
                <c:pt idx="0">
                  <c:v>Latin America and the Caribbean</c:v>
                </c:pt>
              </c:strCache>
            </c:strRef>
          </c:tx>
          <c:spPr>
            <a:ln>
              <a:solidFill>
                <a:srgbClr val="C00000"/>
              </a:solidFill>
            </a:ln>
          </c:spPr>
          <c:marker>
            <c:symbol val="none"/>
          </c:marker>
          <c:cat>
            <c:numRef>
              <c:f>Fig.1!$Q$1:$W$1</c:f>
              <c:numCache>
                <c:formatCode>General</c:formatCode>
                <c:ptCount val="7"/>
                <c:pt idx="0">
                  <c:v>2007</c:v>
                </c:pt>
                <c:pt idx="1">
                  <c:v>2008</c:v>
                </c:pt>
                <c:pt idx="2">
                  <c:v>2009</c:v>
                </c:pt>
                <c:pt idx="3">
                  <c:v>2010</c:v>
                </c:pt>
                <c:pt idx="4">
                  <c:v>2011</c:v>
                </c:pt>
                <c:pt idx="5">
                  <c:v>2012</c:v>
                </c:pt>
                <c:pt idx="6">
                  <c:v>2013</c:v>
                </c:pt>
              </c:numCache>
            </c:numRef>
          </c:cat>
          <c:val>
            <c:numRef>
              <c:f>Fig.1!$Q$4:$W$4</c:f>
              <c:numCache>
                <c:formatCode>General</c:formatCode>
                <c:ptCount val="7"/>
                <c:pt idx="0">
                  <c:v>5.8049721546190796</c:v>
                </c:pt>
                <c:pt idx="1">
                  <c:v>4.2410051751417734</c:v>
                </c:pt>
                <c:pt idx="2">
                  <c:v>-1.6085419445372788</c:v>
                </c:pt>
                <c:pt idx="3">
                  <c:v>6.1563353516979245</c:v>
                </c:pt>
                <c:pt idx="4">
                  <c:v>4.5202272083711774</c:v>
                </c:pt>
                <c:pt idx="5">
                  <c:v>3.7465155777751602</c:v>
                </c:pt>
                <c:pt idx="6">
                  <c:v>4.0880893976774795</c:v>
                </c:pt>
              </c:numCache>
            </c:numRef>
          </c:val>
          <c:smooth val="0"/>
        </c:ser>
        <c:ser>
          <c:idx val="1"/>
          <c:order val="1"/>
          <c:tx>
            <c:strRef>
              <c:f>Fig.1!$F$2</c:f>
              <c:strCache>
                <c:ptCount val="1"/>
                <c:pt idx="0">
                  <c:v>Advanced Economies</c:v>
                </c:pt>
              </c:strCache>
            </c:strRef>
          </c:tx>
          <c:spPr>
            <a:ln>
              <a:solidFill>
                <a:schemeClr val="tx2"/>
              </a:solidFill>
            </a:ln>
          </c:spPr>
          <c:marker>
            <c:symbol val="none"/>
          </c:marker>
          <c:cat>
            <c:numRef>
              <c:f>Fig.1!$Q$1:$W$1</c:f>
              <c:numCache>
                <c:formatCode>General</c:formatCode>
                <c:ptCount val="7"/>
                <c:pt idx="0">
                  <c:v>2007</c:v>
                </c:pt>
                <c:pt idx="1">
                  <c:v>2008</c:v>
                </c:pt>
                <c:pt idx="2">
                  <c:v>2009</c:v>
                </c:pt>
                <c:pt idx="3">
                  <c:v>2010</c:v>
                </c:pt>
                <c:pt idx="4">
                  <c:v>2011</c:v>
                </c:pt>
                <c:pt idx="5">
                  <c:v>2012</c:v>
                </c:pt>
                <c:pt idx="6">
                  <c:v>2013</c:v>
                </c:pt>
              </c:numCache>
            </c:numRef>
          </c:cat>
          <c:val>
            <c:numRef>
              <c:f>Fig.1!$Q$2:$W$2</c:f>
              <c:numCache>
                <c:formatCode>General</c:formatCode>
                <c:ptCount val="7"/>
                <c:pt idx="0">
                  <c:v>2.7788396630380507</c:v>
                </c:pt>
                <c:pt idx="1">
                  <c:v>3.7400222970652562E-2</c:v>
                </c:pt>
                <c:pt idx="2">
                  <c:v>-3.6371082673657482</c:v>
                </c:pt>
                <c:pt idx="3">
                  <c:v>3.2089334779345706</c:v>
                </c:pt>
                <c:pt idx="4">
                  <c:v>1.5770708490218781</c:v>
                </c:pt>
                <c:pt idx="5">
                  <c:v>1.4117815920810626</c:v>
                </c:pt>
                <c:pt idx="6">
                  <c:v>2.030107314885198</c:v>
                </c:pt>
              </c:numCache>
            </c:numRef>
          </c:val>
          <c:smooth val="0"/>
        </c:ser>
        <c:ser>
          <c:idx val="2"/>
          <c:order val="2"/>
          <c:tx>
            <c:strRef>
              <c:f>Fig.1!$F$3</c:f>
              <c:strCache>
                <c:ptCount val="1"/>
                <c:pt idx="0">
                  <c:v>Emerging and developing economies</c:v>
                </c:pt>
              </c:strCache>
            </c:strRef>
          </c:tx>
          <c:spPr>
            <a:ln>
              <a:solidFill>
                <a:srgbClr val="008000">
                  <a:lumMod val="75000"/>
                </a:srgbClr>
              </a:solidFill>
            </a:ln>
          </c:spPr>
          <c:marker>
            <c:symbol val="none"/>
          </c:marker>
          <c:cat>
            <c:numRef>
              <c:f>Fig.1!$Q$1:$W$1</c:f>
              <c:numCache>
                <c:formatCode>General</c:formatCode>
                <c:ptCount val="7"/>
                <c:pt idx="0">
                  <c:v>2007</c:v>
                </c:pt>
                <c:pt idx="1">
                  <c:v>2008</c:v>
                </c:pt>
                <c:pt idx="2">
                  <c:v>2009</c:v>
                </c:pt>
                <c:pt idx="3">
                  <c:v>2010</c:v>
                </c:pt>
                <c:pt idx="4">
                  <c:v>2011</c:v>
                </c:pt>
                <c:pt idx="5">
                  <c:v>2012</c:v>
                </c:pt>
                <c:pt idx="6">
                  <c:v>2013</c:v>
                </c:pt>
              </c:numCache>
            </c:numRef>
          </c:cat>
          <c:val>
            <c:numRef>
              <c:f>Fig.1!$Q$3:$W$3</c:f>
              <c:numCache>
                <c:formatCode>General</c:formatCode>
                <c:ptCount val="7"/>
                <c:pt idx="0">
                  <c:v>8.7420075381641666</c:v>
                </c:pt>
                <c:pt idx="1">
                  <c:v>6.0392673272833353</c:v>
                </c:pt>
                <c:pt idx="2">
                  <c:v>2.8133485717260909</c:v>
                </c:pt>
                <c:pt idx="3">
                  <c:v>7.5005936634604602</c:v>
                </c:pt>
                <c:pt idx="4">
                  <c:v>6.2266813853264411</c:v>
                </c:pt>
                <c:pt idx="5">
                  <c:v>5.6618369518939264</c:v>
                </c:pt>
                <c:pt idx="6">
                  <c:v>6.045633844176848</c:v>
                </c:pt>
              </c:numCache>
            </c:numRef>
          </c:val>
          <c:smooth val="0"/>
        </c:ser>
        <c:ser>
          <c:idx val="4"/>
          <c:order val="3"/>
          <c:tx>
            <c:strRef>
              <c:f>Fig.1!$F$5</c:f>
              <c:strCache>
                <c:ptCount val="1"/>
                <c:pt idx="0">
                  <c:v>World</c:v>
                </c:pt>
              </c:strCache>
            </c:strRef>
          </c:tx>
          <c:spPr>
            <a:ln>
              <a:solidFill>
                <a:srgbClr val="FFC000"/>
              </a:solidFill>
            </a:ln>
          </c:spPr>
          <c:marker>
            <c:symbol val="none"/>
          </c:marker>
          <c:cat>
            <c:numRef>
              <c:f>Fig.1!$Q$1:$W$1</c:f>
              <c:numCache>
                <c:formatCode>General</c:formatCode>
                <c:ptCount val="7"/>
                <c:pt idx="0">
                  <c:v>2007</c:v>
                </c:pt>
                <c:pt idx="1">
                  <c:v>2008</c:v>
                </c:pt>
                <c:pt idx="2">
                  <c:v>2009</c:v>
                </c:pt>
                <c:pt idx="3">
                  <c:v>2010</c:v>
                </c:pt>
                <c:pt idx="4">
                  <c:v>2011</c:v>
                </c:pt>
                <c:pt idx="5">
                  <c:v>2012</c:v>
                </c:pt>
                <c:pt idx="6">
                  <c:v>2013</c:v>
                </c:pt>
              </c:numCache>
            </c:numRef>
          </c:cat>
          <c:val>
            <c:numRef>
              <c:f>Fig.1!$Q$5:$W$5</c:f>
              <c:numCache>
                <c:formatCode>General</c:formatCode>
                <c:ptCount val="7"/>
                <c:pt idx="0">
                  <c:v>5.4001438953007908</c:v>
                </c:pt>
                <c:pt idx="1">
                  <c:v>2.7610822840998543</c:v>
                </c:pt>
                <c:pt idx="2">
                  <c:v>-0.61124854622029956</c:v>
                </c:pt>
                <c:pt idx="3">
                  <c:v>5.2651680598862685</c:v>
                </c:pt>
                <c:pt idx="4">
                  <c:v>3.8513479335566734</c:v>
                </c:pt>
                <c:pt idx="5">
                  <c:v>3.5333711472300635</c:v>
                </c:pt>
                <c:pt idx="6">
                  <c:v>4.0729033639859269</c:v>
                </c:pt>
              </c:numCache>
            </c:numRef>
          </c:val>
          <c:smooth val="0"/>
        </c:ser>
        <c:dLbls>
          <c:showLegendKey val="0"/>
          <c:showVal val="0"/>
          <c:showCatName val="0"/>
          <c:showSerName val="0"/>
          <c:showPercent val="0"/>
          <c:showBubbleSize val="0"/>
        </c:dLbls>
        <c:marker val="1"/>
        <c:smooth val="0"/>
        <c:axId val="22391424"/>
        <c:axId val="22479232"/>
      </c:lineChart>
      <c:catAx>
        <c:axId val="22391424"/>
        <c:scaling>
          <c:orientation val="minMax"/>
        </c:scaling>
        <c:delete val="0"/>
        <c:axPos val="b"/>
        <c:numFmt formatCode="General" sourceLinked="1"/>
        <c:majorTickMark val="in"/>
        <c:minorTickMark val="none"/>
        <c:tickLblPos val="low"/>
        <c:crossAx val="22479232"/>
        <c:crosses val="autoZero"/>
        <c:auto val="1"/>
        <c:lblAlgn val="ctr"/>
        <c:lblOffset val="100"/>
        <c:noMultiLvlLbl val="0"/>
      </c:catAx>
      <c:valAx>
        <c:axId val="22479232"/>
        <c:scaling>
          <c:orientation val="minMax"/>
        </c:scaling>
        <c:delete val="0"/>
        <c:axPos val="l"/>
        <c:numFmt formatCode="General" sourceLinked="1"/>
        <c:majorTickMark val="in"/>
        <c:minorTickMark val="none"/>
        <c:tickLblPos val="nextTo"/>
        <c:crossAx val="22391424"/>
        <c:crosses val="autoZero"/>
        <c:crossBetween val="between"/>
      </c:valAx>
      <c:spPr>
        <a:ln>
          <a:solidFill>
            <a:schemeClr val="bg1">
              <a:lumMod val="50000"/>
            </a:schemeClr>
          </a:solidFill>
        </a:ln>
      </c:spPr>
    </c:plotArea>
    <c:legend>
      <c:legendPos val="r"/>
      <c:layout>
        <c:manualLayout>
          <c:xMode val="edge"/>
          <c:yMode val="edge"/>
          <c:x val="0.54750126186149806"/>
          <c:y val="0.58143497971844083"/>
          <c:w val="0.38825005047445993"/>
          <c:h val="0.3195543307086614"/>
        </c:manualLayout>
      </c:layout>
      <c:overlay val="0"/>
    </c:legend>
    <c:plotVisOnly val="1"/>
    <c:dispBlanksAs val="gap"/>
    <c:showDLblsOverMax val="0"/>
  </c:chart>
  <c:spPr>
    <a:ln>
      <a:noFill/>
    </a:ln>
  </c:spPr>
  <c:txPr>
    <a:bodyPr/>
    <a:lstStyle/>
    <a:p>
      <a:pPr>
        <a:defRPr sz="1200">
          <a:latin typeface="Arial" pitchFamily="34" charset="0"/>
          <a:cs typeface="Arial" pitchFamily="34" charset="0"/>
        </a:defRPr>
      </a:pPr>
      <a:endParaRPr lang="es-C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v>Advanced</c:v>
          </c:tx>
          <c:spPr>
            <a:ln>
              <a:solidFill>
                <a:schemeClr val="tx2"/>
              </a:solidFill>
            </a:ln>
          </c:spPr>
          <c:marker>
            <c:symbol val="none"/>
          </c:marker>
          <c:cat>
            <c:numRef>
              <c:f>'STA-T1'!$D$3:$T$3</c:f>
              <c:numCache>
                <c:formatCode>General</c:formatCod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numCache>
            </c:numRef>
          </c:cat>
          <c:val>
            <c:numRef>
              <c:f>'STA-T1'!$D$68:$T$68</c:f>
              <c:numCache>
                <c:formatCode>0.0</c:formatCode>
                <c:ptCount val="17"/>
                <c:pt idx="0">
                  <c:v>0.18198597646406894</c:v>
                </c:pt>
                <c:pt idx="1">
                  <c:v>1.3898218903247692</c:v>
                </c:pt>
                <c:pt idx="2">
                  <c:v>3.4697360430292199</c:v>
                </c:pt>
                <c:pt idx="3">
                  <c:v>4.0503931052974034</c:v>
                </c:pt>
                <c:pt idx="4">
                  <c:v>3.4143028693369049</c:v>
                </c:pt>
                <c:pt idx="5">
                  <c:v>2.3141313730010542</c:v>
                </c:pt>
                <c:pt idx="6">
                  <c:v>1.3959768350911259</c:v>
                </c:pt>
                <c:pt idx="7">
                  <c:v>1.1382842418835781</c:v>
                </c:pt>
                <c:pt idx="8">
                  <c:v>3.5303586359665347</c:v>
                </c:pt>
                <c:pt idx="9">
                  <c:v>8.8367061864779828</c:v>
                </c:pt>
                <c:pt idx="10">
                  <c:v>7.6154920272246116</c:v>
                </c:pt>
                <c:pt idx="11">
                  <c:v>6.5450657656540514</c:v>
                </c:pt>
                <c:pt idx="12">
                  <c:v>5.7653958464985688</c:v>
                </c:pt>
                <c:pt idx="13">
                  <c:v>4.6557165578881508</c:v>
                </c:pt>
                <c:pt idx="14">
                  <c:v>3.6902930036929402</c:v>
                </c:pt>
                <c:pt idx="15">
                  <c:v>3.1136831684807897</c:v>
                </c:pt>
                <c:pt idx="16">
                  <c:v>2.8487653171392227</c:v>
                </c:pt>
              </c:numCache>
            </c:numRef>
          </c:val>
          <c:smooth val="0"/>
        </c:ser>
        <c:ser>
          <c:idx val="2"/>
          <c:order val="1"/>
          <c:tx>
            <c:v>Latam</c:v>
          </c:tx>
          <c:spPr>
            <a:ln>
              <a:solidFill>
                <a:srgbClr val="C00000"/>
              </a:solidFill>
            </a:ln>
          </c:spPr>
          <c:marker>
            <c:symbol val="none"/>
          </c:marker>
          <c:cat>
            <c:numRef>
              <c:f>'STA-T1'!$D$3:$T$3</c:f>
              <c:numCache>
                <c:formatCode>General</c:formatCod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numCache>
            </c:numRef>
          </c:cat>
          <c:val>
            <c:numRef>
              <c:f>OB_latam!$B$35:$R$35</c:f>
              <c:numCache>
                <c:formatCode>0.0</c:formatCode>
                <c:ptCount val="17"/>
                <c:pt idx="0">
                  <c:v>2.6076750298140037</c:v>
                </c:pt>
                <c:pt idx="1">
                  <c:v>3.3398556789584557</c:v>
                </c:pt>
                <c:pt idx="2">
                  <c:v>4.1792587012064004</c:v>
                </c:pt>
                <c:pt idx="3">
                  <c:v>3.1030689579075212</c:v>
                </c:pt>
                <c:pt idx="4">
                  <c:v>1.5118451280061431</c:v>
                </c:pt>
                <c:pt idx="5">
                  <c:v>1.3841182060732846</c:v>
                </c:pt>
                <c:pt idx="6">
                  <c:v>1.2945471774935373</c:v>
                </c:pt>
                <c:pt idx="7">
                  <c:v>1.1874188874427041</c:v>
                </c:pt>
                <c:pt idx="8">
                  <c:v>0.8346414956844127</c:v>
                </c:pt>
                <c:pt idx="9">
                  <c:v>3.8778349351449588</c:v>
                </c:pt>
                <c:pt idx="10">
                  <c:v>2.9685535111287313</c:v>
                </c:pt>
                <c:pt idx="11">
                  <c:v>2.5942764765164683</c:v>
                </c:pt>
                <c:pt idx="12">
                  <c:v>2.3324886880029028</c:v>
                </c:pt>
                <c:pt idx="13">
                  <c:v>2.1805457054578272</c:v>
                </c:pt>
                <c:pt idx="14">
                  <c:v>2.1742660079216862</c:v>
                </c:pt>
                <c:pt idx="15">
                  <c:v>2.092671418224159</c:v>
                </c:pt>
                <c:pt idx="16">
                  <c:v>1.9428999106487523</c:v>
                </c:pt>
              </c:numCache>
            </c:numRef>
          </c:val>
          <c:smooth val="0"/>
        </c:ser>
        <c:ser>
          <c:idx val="3"/>
          <c:order val="2"/>
          <c:tx>
            <c:v>em</c:v>
          </c:tx>
          <c:spPr>
            <a:ln>
              <a:solidFill>
                <a:srgbClr val="008000">
                  <a:lumMod val="75000"/>
                </a:srgbClr>
              </a:solidFill>
            </a:ln>
          </c:spPr>
          <c:marker>
            <c:symbol val="none"/>
          </c:marker>
          <c:cat>
            <c:numRef>
              <c:f>'STA-T1'!$D$3:$T$3</c:f>
              <c:numCache>
                <c:formatCode>General</c:formatCod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numCache>
            </c:numRef>
          </c:cat>
          <c:val>
            <c:numRef>
              <c:f>Sheet2!$G$4:$W$4</c:f>
              <c:numCache>
                <c:formatCode>General</c:formatCode>
                <c:ptCount val="17"/>
                <c:pt idx="0">
                  <c:v>1.8772806089814182</c:v>
                </c:pt>
                <c:pt idx="1">
                  <c:v>2.7496236216284502</c:v>
                </c:pt>
                <c:pt idx="2">
                  <c:v>3.8479052525768251</c:v>
                </c:pt>
                <c:pt idx="3">
                  <c:v>2.7143731935415518</c:v>
                </c:pt>
                <c:pt idx="4">
                  <c:v>0.84890232439688362</c:v>
                </c:pt>
                <c:pt idx="5">
                  <c:v>-0.82065595731384688</c:v>
                </c:pt>
                <c:pt idx="6">
                  <c:v>-1.5245877072349066</c:v>
                </c:pt>
                <c:pt idx="7">
                  <c:v>-1.2968708401138307</c:v>
                </c:pt>
                <c:pt idx="8">
                  <c:v>-1.0446290812913874</c:v>
                </c:pt>
                <c:pt idx="9">
                  <c:v>4.0290657759834829</c:v>
                </c:pt>
                <c:pt idx="10">
                  <c:v>2.7953124116800008</c:v>
                </c:pt>
                <c:pt idx="11">
                  <c:v>1.1298108700457783</c:v>
                </c:pt>
                <c:pt idx="12">
                  <c:v>1.0367346590961832</c:v>
                </c:pt>
                <c:pt idx="13">
                  <c:v>1.1283131629490053</c:v>
                </c:pt>
                <c:pt idx="14">
                  <c:v>1.2429159087267343</c:v>
                </c:pt>
                <c:pt idx="15">
                  <c:v>1.2281393999970618</c:v>
                </c:pt>
                <c:pt idx="16">
                  <c:v>1.2190895252467173</c:v>
                </c:pt>
              </c:numCache>
            </c:numRef>
          </c:val>
          <c:smooth val="0"/>
        </c:ser>
        <c:dLbls>
          <c:showLegendKey val="0"/>
          <c:showVal val="0"/>
          <c:showCatName val="0"/>
          <c:showSerName val="0"/>
          <c:showPercent val="0"/>
          <c:showBubbleSize val="0"/>
        </c:dLbls>
        <c:marker val="1"/>
        <c:smooth val="0"/>
        <c:axId val="23749760"/>
        <c:axId val="23751296"/>
      </c:lineChart>
      <c:catAx>
        <c:axId val="23749760"/>
        <c:scaling>
          <c:orientation val="minMax"/>
        </c:scaling>
        <c:delete val="0"/>
        <c:axPos val="b"/>
        <c:numFmt formatCode="General" sourceLinked="1"/>
        <c:majorTickMark val="in"/>
        <c:minorTickMark val="none"/>
        <c:tickLblPos val="low"/>
        <c:crossAx val="23751296"/>
        <c:crosses val="autoZero"/>
        <c:auto val="1"/>
        <c:lblAlgn val="ctr"/>
        <c:lblOffset val="100"/>
        <c:tickLblSkip val="2"/>
        <c:noMultiLvlLbl val="0"/>
      </c:catAx>
      <c:valAx>
        <c:axId val="23751296"/>
        <c:scaling>
          <c:orientation val="minMax"/>
        </c:scaling>
        <c:delete val="0"/>
        <c:axPos val="l"/>
        <c:numFmt formatCode="0" sourceLinked="0"/>
        <c:majorTickMark val="in"/>
        <c:minorTickMark val="none"/>
        <c:tickLblPos val="nextTo"/>
        <c:crossAx val="23749760"/>
        <c:crosses val="autoZero"/>
        <c:crossBetween val="between"/>
      </c:valAx>
      <c:spPr>
        <a:ln>
          <a:solidFill>
            <a:schemeClr val="bg1">
              <a:lumMod val="50000"/>
            </a:schemeClr>
          </a:solidFill>
        </a:ln>
      </c:spPr>
    </c:plotArea>
    <c:plotVisOnly val="1"/>
    <c:dispBlanksAs val="gap"/>
    <c:showDLblsOverMax val="0"/>
  </c:chart>
  <c:spPr>
    <a:ln>
      <a:noFill/>
    </a:ln>
  </c:spPr>
  <c:txPr>
    <a:bodyPr/>
    <a:lstStyle/>
    <a:p>
      <a:pPr>
        <a:defRPr>
          <a:latin typeface="Arial" pitchFamily="34" charset="0"/>
          <a:cs typeface="Arial" pitchFamily="34" charset="0"/>
        </a:defRPr>
      </a:pPr>
      <a:endParaRPr lang="es-C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spPr>
            <a:ln>
              <a:solidFill>
                <a:schemeClr val="tx2"/>
              </a:solidFill>
            </a:ln>
          </c:spPr>
          <c:marker>
            <c:symbol val="none"/>
          </c:marker>
          <c:cat>
            <c:numRef>
              <c:f>'STA-T7'!$E$3:$U$3</c:f>
              <c:numCache>
                <c:formatCode>General</c:formatCod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numCache>
            </c:numRef>
          </c:cat>
          <c:val>
            <c:numRef>
              <c:f>'STA-T7'!$E$68:$U$68</c:f>
              <c:numCache>
                <c:formatCode>0.0</c:formatCode>
                <c:ptCount val="17"/>
                <c:pt idx="0">
                  <c:v>72.648005766023019</c:v>
                </c:pt>
                <c:pt idx="1">
                  <c:v>72.939296122041341</c:v>
                </c:pt>
                <c:pt idx="2">
                  <c:v>74.024682610815105</c:v>
                </c:pt>
                <c:pt idx="3">
                  <c:v>76.075438325805038</c:v>
                </c:pt>
                <c:pt idx="4">
                  <c:v>80.229547273187379</c:v>
                </c:pt>
                <c:pt idx="5">
                  <c:v>79.886946825850558</c:v>
                </c:pt>
                <c:pt idx="6">
                  <c:v>77.213054741769014</c:v>
                </c:pt>
                <c:pt idx="7">
                  <c:v>74.587882417489126</c:v>
                </c:pt>
                <c:pt idx="8">
                  <c:v>81.61451439185187</c:v>
                </c:pt>
                <c:pt idx="9">
                  <c:v>95.38953969625075</c:v>
                </c:pt>
                <c:pt idx="10">
                  <c:v>101.49184770114672</c:v>
                </c:pt>
                <c:pt idx="11">
                  <c:v>105.62183476303925</c:v>
                </c:pt>
                <c:pt idx="12">
                  <c:v>109.96566898096189</c:v>
                </c:pt>
                <c:pt idx="13">
                  <c:v>112.20461074567334</c:v>
                </c:pt>
                <c:pt idx="14">
                  <c:v>113.02483441210141</c:v>
                </c:pt>
                <c:pt idx="15">
                  <c:v>112.91380947447797</c:v>
                </c:pt>
                <c:pt idx="16">
                  <c:v>112.35119698525291</c:v>
                </c:pt>
              </c:numCache>
            </c:numRef>
          </c:val>
          <c:smooth val="0"/>
        </c:ser>
        <c:ser>
          <c:idx val="1"/>
          <c:order val="1"/>
          <c:spPr>
            <a:ln>
              <a:solidFill>
                <a:srgbClr val="008000">
                  <a:lumMod val="75000"/>
                </a:srgbClr>
              </a:solidFill>
            </a:ln>
          </c:spPr>
          <c:marker>
            <c:symbol val="none"/>
          </c:marker>
          <c:cat>
            <c:numRef>
              <c:f>'STA-T7'!$E$3:$U$3</c:f>
              <c:numCache>
                <c:formatCode>General</c:formatCod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numCache>
            </c:numRef>
          </c:cat>
          <c:val>
            <c:numRef>
              <c:f>'STA-T7'!$E$69:$U$69</c:f>
              <c:numCache>
                <c:formatCode>0.0</c:formatCode>
                <c:ptCount val="17"/>
                <c:pt idx="0">
                  <c:v>47.824638713641846</c:v>
                </c:pt>
                <c:pt idx="1">
                  <c:v>48.425842395326043</c:v>
                </c:pt>
                <c:pt idx="2">
                  <c:v>51.156595870479144</c:v>
                </c:pt>
                <c:pt idx="3">
                  <c:v>49.003109380680733</c:v>
                </c:pt>
                <c:pt idx="4">
                  <c:v>45.063263972065293</c:v>
                </c:pt>
                <c:pt idx="5">
                  <c:v>40.474213422294994</c:v>
                </c:pt>
                <c:pt idx="6">
                  <c:v>36.415613663795774</c:v>
                </c:pt>
                <c:pt idx="7">
                  <c:v>35.065380761630898</c:v>
                </c:pt>
                <c:pt idx="8">
                  <c:v>33.329521795140884</c:v>
                </c:pt>
                <c:pt idx="9">
                  <c:v>35.438513056088979</c:v>
                </c:pt>
                <c:pt idx="10">
                  <c:v>40.092195444536458</c:v>
                </c:pt>
                <c:pt idx="11">
                  <c:v>36.433029259526293</c:v>
                </c:pt>
                <c:pt idx="12">
                  <c:v>34.21896576444022</c:v>
                </c:pt>
                <c:pt idx="13">
                  <c:v>32.71233447956967</c:v>
                </c:pt>
                <c:pt idx="14">
                  <c:v>31.130491927349247</c:v>
                </c:pt>
                <c:pt idx="15">
                  <c:v>29.836484519219191</c:v>
                </c:pt>
                <c:pt idx="16">
                  <c:v>28.482812113373818</c:v>
                </c:pt>
              </c:numCache>
            </c:numRef>
          </c:val>
          <c:smooth val="0"/>
        </c:ser>
        <c:ser>
          <c:idx val="2"/>
          <c:order val="2"/>
          <c:spPr>
            <a:ln>
              <a:solidFill>
                <a:srgbClr val="C00000"/>
              </a:solidFill>
            </a:ln>
          </c:spPr>
          <c:marker>
            <c:symbol val="none"/>
          </c:marker>
          <c:cat>
            <c:numRef>
              <c:f>'STA-T7'!$E$3:$U$3</c:f>
              <c:numCache>
                <c:formatCode>General</c:formatCod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numCache>
            </c:numRef>
          </c:cat>
          <c:val>
            <c:numRef>
              <c:f>GDEBT_latam!$B$35:$R$35</c:f>
              <c:numCache>
                <c:formatCode>0.0</c:formatCode>
                <c:ptCount val="17"/>
                <c:pt idx="0">
                  <c:v>47.427846177379998</c:v>
                </c:pt>
                <c:pt idx="1">
                  <c:v>50.158175337800976</c:v>
                </c:pt>
                <c:pt idx="2">
                  <c:v>61.433209529448042</c:v>
                </c:pt>
                <c:pt idx="3">
                  <c:v>60.301764463699364</c:v>
                </c:pt>
                <c:pt idx="4">
                  <c:v>55.994438119649146</c:v>
                </c:pt>
                <c:pt idx="5">
                  <c:v>51.658922340110117</c:v>
                </c:pt>
                <c:pt idx="6">
                  <c:v>48.748591396461563</c:v>
                </c:pt>
                <c:pt idx="7">
                  <c:v>47.40586879675147</c:v>
                </c:pt>
                <c:pt idx="8">
                  <c:v>47.493648220699278</c:v>
                </c:pt>
                <c:pt idx="9">
                  <c:v>50.56014595907655</c:v>
                </c:pt>
                <c:pt idx="10">
                  <c:v>50.086902976931029</c:v>
                </c:pt>
                <c:pt idx="11">
                  <c:v>50.170851184080789</c:v>
                </c:pt>
                <c:pt idx="12">
                  <c:v>49.308024934604781</c:v>
                </c:pt>
                <c:pt idx="13">
                  <c:v>48.311962369392141</c:v>
                </c:pt>
                <c:pt idx="14">
                  <c:v>47.832846276345997</c:v>
                </c:pt>
                <c:pt idx="15">
                  <c:v>47.483620968324296</c:v>
                </c:pt>
                <c:pt idx="16">
                  <c:v>46.711687758476224</c:v>
                </c:pt>
              </c:numCache>
            </c:numRef>
          </c:val>
          <c:smooth val="0"/>
        </c:ser>
        <c:dLbls>
          <c:showLegendKey val="0"/>
          <c:showVal val="0"/>
          <c:showCatName val="0"/>
          <c:showSerName val="0"/>
          <c:showPercent val="0"/>
          <c:showBubbleSize val="0"/>
        </c:dLbls>
        <c:marker val="1"/>
        <c:smooth val="0"/>
        <c:axId val="23457792"/>
        <c:axId val="23459328"/>
      </c:lineChart>
      <c:catAx>
        <c:axId val="23457792"/>
        <c:scaling>
          <c:orientation val="minMax"/>
        </c:scaling>
        <c:delete val="0"/>
        <c:axPos val="b"/>
        <c:numFmt formatCode="General" sourceLinked="1"/>
        <c:majorTickMark val="in"/>
        <c:minorTickMark val="none"/>
        <c:tickLblPos val="low"/>
        <c:crossAx val="23459328"/>
        <c:crosses val="autoZero"/>
        <c:auto val="1"/>
        <c:lblAlgn val="ctr"/>
        <c:lblOffset val="100"/>
        <c:tickLblSkip val="2"/>
        <c:noMultiLvlLbl val="0"/>
      </c:catAx>
      <c:valAx>
        <c:axId val="23459328"/>
        <c:scaling>
          <c:orientation val="minMax"/>
        </c:scaling>
        <c:delete val="0"/>
        <c:axPos val="l"/>
        <c:numFmt formatCode="0" sourceLinked="0"/>
        <c:majorTickMark val="in"/>
        <c:minorTickMark val="none"/>
        <c:tickLblPos val="nextTo"/>
        <c:crossAx val="23457792"/>
        <c:crosses val="autoZero"/>
        <c:crossBetween val="between"/>
      </c:valAx>
      <c:spPr>
        <a:ln>
          <a:solidFill>
            <a:schemeClr val="bg1">
              <a:lumMod val="50000"/>
            </a:schemeClr>
          </a:solidFill>
        </a:ln>
      </c:spPr>
    </c:plotArea>
    <c:plotVisOnly val="1"/>
    <c:dispBlanksAs val="gap"/>
    <c:showDLblsOverMax val="0"/>
  </c:chart>
  <c:spPr>
    <a:ln>
      <a:noFill/>
    </a:ln>
  </c:spPr>
  <c:txPr>
    <a:bodyPr/>
    <a:lstStyle/>
    <a:p>
      <a:pPr>
        <a:defRPr sz="1200">
          <a:latin typeface="Arial" pitchFamily="34" charset="0"/>
          <a:cs typeface="Arial" pitchFamily="34" charset="0"/>
        </a:defRPr>
      </a:pPr>
      <a:endParaRPr lang="es-C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415403356113702"/>
          <c:y val="4.4775653043369913E-4"/>
          <c:w val="0.80816158741717525"/>
          <c:h val="0.91007467816522969"/>
        </c:manualLayout>
      </c:layout>
      <c:barChart>
        <c:barDir val="bar"/>
        <c:grouping val="clustered"/>
        <c:varyColors val="0"/>
        <c:ser>
          <c:idx val="1"/>
          <c:order val="0"/>
          <c:tx>
            <c:strRef>
              <c:f>BarChartdata!$F$5</c:f>
              <c:strCache>
                <c:ptCount val="1"/>
                <c:pt idx="0">
                  <c:v>Data for chart</c:v>
                </c:pt>
              </c:strCache>
            </c:strRef>
          </c:tx>
          <c:spPr>
            <a:solidFill>
              <a:srgbClr val="FFC000"/>
            </a:solidFill>
          </c:spPr>
          <c:invertIfNegative val="0"/>
          <c:dPt>
            <c:idx val="10"/>
            <c:invertIfNegative val="0"/>
            <c:bubble3D val="0"/>
            <c:spPr>
              <a:solidFill>
                <a:srgbClr val="C00000"/>
              </a:solidFill>
            </c:spPr>
          </c:dPt>
          <c:dPt>
            <c:idx val="11"/>
            <c:invertIfNegative val="0"/>
            <c:bubble3D val="0"/>
            <c:spPr>
              <a:solidFill>
                <a:srgbClr val="C00000"/>
              </a:solidFill>
            </c:spPr>
          </c:dPt>
          <c:dPt>
            <c:idx val="12"/>
            <c:invertIfNegative val="0"/>
            <c:bubble3D val="0"/>
            <c:spPr>
              <a:solidFill>
                <a:srgbClr val="C00000"/>
              </a:solidFill>
            </c:spPr>
          </c:dPt>
          <c:dPt>
            <c:idx val="13"/>
            <c:invertIfNegative val="0"/>
            <c:bubble3D val="0"/>
            <c:spPr>
              <a:solidFill>
                <a:srgbClr val="C00000"/>
              </a:solidFill>
            </c:spPr>
          </c:dPt>
          <c:cat>
            <c:strRef>
              <c:f>(BarChartdata!$A$7:$A$8,BarChartdata!$A$11:$A$20)</c:f>
              <c:strCache>
                <c:ptCount val="12"/>
                <c:pt idx="0">
                  <c:v>CAN</c:v>
                </c:pt>
                <c:pt idx="1">
                  <c:v>DEU</c:v>
                </c:pt>
                <c:pt idx="2">
                  <c:v>ITA</c:v>
                </c:pt>
                <c:pt idx="3">
                  <c:v>IRL</c:v>
                </c:pt>
                <c:pt idx="4">
                  <c:v>PRT</c:v>
                </c:pt>
                <c:pt idx="5">
                  <c:v>EA</c:v>
                </c:pt>
                <c:pt idx="6">
                  <c:v>GRC</c:v>
                </c:pt>
                <c:pt idx="7">
                  <c:v>FRA</c:v>
                </c:pt>
                <c:pt idx="8">
                  <c:v>GBR</c:v>
                </c:pt>
                <c:pt idx="9">
                  <c:v>USA</c:v>
                </c:pt>
                <c:pt idx="10">
                  <c:v>ESP</c:v>
                </c:pt>
                <c:pt idx="11">
                  <c:v>JPN</c:v>
                </c:pt>
              </c:strCache>
            </c:strRef>
          </c:cat>
          <c:val>
            <c:numRef>
              <c:f>(BarChartdata!$F$7:$F$8,BarChartdata!$F$11:$F$20)</c:f>
              <c:numCache>
                <c:formatCode>General</c:formatCode>
                <c:ptCount val="12"/>
                <c:pt idx="0">
                  <c:v>2010.1</c:v>
                </c:pt>
                <c:pt idx="1">
                  <c:v>2010.1</c:v>
                </c:pt>
                <c:pt idx="2">
                  <c:v>2013.1</c:v>
                </c:pt>
                <c:pt idx="3">
                  <c:v>2013.1</c:v>
                </c:pt>
                <c:pt idx="4">
                  <c:v>2013.1</c:v>
                </c:pt>
                <c:pt idx="5">
                  <c:v>2013.1</c:v>
                </c:pt>
                <c:pt idx="6">
                  <c:v>2014.1</c:v>
                </c:pt>
                <c:pt idx="7">
                  <c:v>2014.1</c:v>
                </c:pt>
                <c:pt idx="8">
                  <c:v>2015.1</c:v>
                </c:pt>
                <c:pt idx="9">
                  <c:v>2015.1</c:v>
                </c:pt>
                <c:pt idx="10">
                  <c:v>2021.1</c:v>
                </c:pt>
                <c:pt idx="11">
                  <c:v>2021.1</c:v>
                </c:pt>
              </c:numCache>
            </c:numRef>
          </c:val>
        </c:ser>
        <c:dLbls>
          <c:showLegendKey val="0"/>
          <c:showVal val="0"/>
          <c:showCatName val="0"/>
          <c:showSerName val="0"/>
          <c:showPercent val="0"/>
          <c:showBubbleSize val="0"/>
        </c:dLbls>
        <c:gapWidth val="75"/>
        <c:axId val="23661184"/>
        <c:axId val="23671168"/>
      </c:barChart>
      <c:catAx>
        <c:axId val="23661184"/>
        <c:scaling>
          <c:orientation val="minMax"/>
        </c:scaling>
        <c:delete val="0"/>
        <c:axPos val="l"/>
        <c:numFmt formatCode="General" sourceLinked="1"/>
        <c:majorTickMark val="none"/>
        <c:minorTickMark val="none"/>
        <c:tickLblPos val="low"/>
        <c:txPr>
          <a:bodyPr rot="0" vert="horz"/>
          <a:lstStyle/>
          <a:p>
            <a:pPr>
              <a:defRPr/>
            </a:pPr>
            <a:endParaRPr lang="es-CO"/>
          </a:p>
        </c:txPr>
        <c:crossAx val="23671168"/>
        <c:crosses val="autoZero"/>
        <c:auto val="1"/>
        <c:lblAlgn val="ctr"/>
        <c:lblOffset val="100"/>
        <c:noMultiLvlLbl val="0"/>
      </c:catAx>
      <c:valAx>
        <c:axId val="23671168"/>
        <c:scaling>
          <c:orientation val="minMax"/>
          <c:max val="2016"/>
          <c:min val="2010"/>
        </c:scaling>
        <c:delete val="0"/>
        <c:axPos val="b"/>
        <c:numFmt formatCode="0" sourceLinked="0"/>
        <c:majorTickMark val="none"/>
        <c:minorTickMark val="none"/>
        <c:tickLblPos val="low"/>
        <c:spPr>
          <a:ln w="9525">
            <a:noFill/>
          </a:ln>
        </c:spPr>
        <c:crossAx val="23661184"/>
        <c:crosses val="autoZero"/>
        <c:crossBetween val="between"/>
        <c:majorUnit val="1"/>
      </c:valAx>
      <c:spPr>
        <a:noFill/>
        <a:ln w="12700">
          <a:solidFill>
            <a:schemeClr val="bg1">
              <a:lumMod val="50000"/>
            </a:schemeClr>
          </a:solidFill>
        </a:ln>
      </c:spPr>
    </c:plotArea>
    <c:plotVisOnly val="1"/>
    <c:dispBlanksAs val="gap"/>
    <c:showDLblsOverMax val="0"/>
  </c:chart>
  <c:spPr>
    <a:noFill/>
    <a:ln>
      <a:noFill/>
    </a:ln>
  </c:spPr>
  <c:txPr>
    <a:bodyPr/>
    <a:lstStyle/>
    <a:p>
      <a:pPr>
        <a:defRPr sz="1200">
          <a:latin typeface="Arial" pitchFamily="34" charset="0"/>
          <a:cs typeface="Arial" pitchFamily="34" charset="0"/>
        </a:defRPr>
      </a:pPr>
      <a:endParaRPr lang="es-CO"/>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DATA!$A$4</c:f>
              <c:strCache>
                <c:ptCount val="1"/>
                <c:pt idx="0">
                  <c:v>Financially Integrated South America</c:v>
                </c:pt>
              </c:strCache>
            </c:strRef>
          </c:tx>
          <c:spPr>
            <a:ln w="25400">
              <a:solidFill>
                <a:schemeClr val="accent6">
                  <a:lumMod val="60000"/>
                  <a:lumOff val="40000"/>
                </a:schemeClr>
              </a:solidFill>
              <a:prstDash val="solid"/>
            </a:ln>
            <a:effectLst/>
          </c:spPr>
          <c:marker>
            <c:symbol val="none"/>
          </c:marker>
          <c:cat>
            <c:numRef>
              <c:f>DATA!$B$3:$H$3</c:f>
              <c:numCache>
                <c:formatCode>General</c:formatCode>
                <c:ptCount val="7"/>
                <c:pt idx="0">
                  <c:v>2007</c:v>
                </c:pt>
                <c:pt idx="1">
                  <c:v>2008</c:v>
                </c:pt>
                <c:pt idx="2">
                  <c:v>2009</c:v>
                </c:pt>
                <c:pt idx="3">
                  <c:v>2010</c:v>
                </c:pt>
                <c:pt idx="4">
                  <c:v>2011</c:v>
                </c:pt>
                <c:pt idx="5">
                  <c:v>2012</c:v>
                </c:pt>
                <c:pt idx="6">
                  <c:v>2013</c:v>
                </c:pt>
              </c:numCache>
            </c:numRef>
          </c:cat>
          <c:val>
            <c:numRef>
              <c:f>DATA!$B$4:$H$4</c:f>
              <c:numCache>
                <c:formatCode>General</c:formatCode>
                <c:ptCount val="7"/>
                <c:pt idx="0">
                  <c:v>6.7300720691523352</c:v>
                </c:pt>
                <c:pt idx="1">
                  <c:v>5.7457612111189462</c:v>
                </c:pt>
                <c:pt idx="2">
                  <c:v>0.74862374116942765</c:v>
                </c:pt>
                <c:pt idx="3">
                  <c:v>7</c:v>
                </c:pt>
                <c:pt idx="4">
                  <c:v>5.5</c:v>
                </c:pt>
                <c:pt idx="5">
                  <c:v>4.4000000000000004</c:v>
                </c:pt>
                <c:pt idx="6">
                  <c:v>4.5999999999999996</c:v>
                </c:pt>
              </c:numCache>
            </c:numRef>
          </c:val>
          <c:smooth val="0"/>
        </c:ser>
        <c:ser>
          <c:idx val="1"/>
          <c:order val="1"/>
          <c:tx>
            <c:strRef>
              <c:f>DATA!$A$5</c:f>
              <c:strCache>
                <c:ptCount val="1"/>
                <c:pt idx="0">
                  <c:v>Other South America</c:v>
                </c:pt>
              </c:strCache>
            </c:strRef>
          </c:tx>
          <c:spPr>
            <a:ln w="25400">
              <a:solidFill>
                <a:srgbClr val="C00000"/>
              </a:solidFill>
              <a:prstDash val="sysDash"/>
            </a:ln>
            <a:effectLst/>
          </c:spPr>
          <c:marker>
            <c:symbol val="none"/>
          </c:marker>
          <c:cat>
            <c:numRef>
              <c:f>DATA!$B$3:$H$3</c:f>
              <c:numCache>
                <c:formatCode>General</c:formatCode>
                <c:ptCount val="7"/>
                <c:pt idx="0">
                  <c:v>2007</c:v>
                </c:pt>
                <c:pt idx="1">
                  <c:v>2008</c:v>
                </c:pt>
                <c:pt idx="2">
                  <c:v>2009</c:v>
                </c:pt>
                <c:pt idx="3">
                  <c:v>2010</c:v>
                </c:pt>
                <c:pt idx="4">
                  <c:v>2011</c:v>
                </c:pt>
                <c:pt idx="5">
                  <c:v>2012</c:v>
                </c:pt>
                <c:pt idx="6">
                  <c:v>2013</c:v>
                </c:pt>
              </c:numCache>
            </c:numRef>
          </c:cat>
          <c:val>
            <c:numRef>
              <c:f>DATA!$B$5:$H$5</c:f>
              <c:numCache>
                <c:formatCode>General</c:formatCode>
                <c:ptCount val="7"/>
                <c:pt idx="0">
                  <c:v>6.3062861596395887</c:v>
                </c:pt>
                <c:pt idx="1">
                  <c:v>6.2506624500169314</c:v>
                </c:pt>
                <c:pt idx="2">
                  <c:v>-0.49595478815722105</c:v>
                </c:pt>
                <c:pt idx="3">
                  <c:v>6.1</c:v>
                </c:pt>
                <c:pt idx="4">
                  <c:v>5.9</c:v>
                </c:pt>
                <c:pt idx="5">
                  <c:v>3.4</c:v>
                </c:pt>
                <c:pt idx="6">
                  <c:v>4.9000000000000004</c:v>
                </c:pt>
              </c:numCache>
            </c:numRef>
          </c:val>
          <c:smooth val="0"/>
        </c:ser>
        <c:ser>
          <c:idx val="2"/>
          <c:order val="2"/>
          <c:tx>
            <c:strRef>
              <c:f>DATA!$A$6</c:f>
              <c:strCache>
                <c:ptCount val="1"/>
                <c:pt idx="0">
                  <c:v>Mexico</c:v>
                </c:pt>
              </c:strCache>
            </c:strRef>
          </c:tx>
          <c:spPr>
            <a:ln w="25400">
              <a:solidFill>
                <a:srgbClr val="000000"/>
              </a:solidFill>
              <a:prstDash val="solid"/>
            </a:ln>
            <a:effectLst/>
          </c:spPr>
          <c:marker>
            <c:symbol val="none"/>
          </c:marker>
          <c:cat>
            <c:numRef>
              <c:f>DATA!$B$3:$H$3</c:f>
              <c:numCache>
                <c:formatCode>General</c:formatCode>
                <c:ptCount val="7"/>
                <c:pt idx="0">
                  <c:v>2007</c:v>
                </c:pt>
                <c:pt idx="1">
                  <c:v>2008</c:v>
                </c:pt>
                <c:pt idx="2">
                  <c:v>2009</c:v>
                </c:pt>
                <c:pt idx="3">
                  <c:v>2010</c:v>
                </c:pt>
                <c:pt idx="4">
                  <c:v>2011</c:v>
                </c:pt>
                <c:pt idx="5">
                  <c:v>2012</c:v>
                </c:pt>
                <c:pt idx="6">
                  <c:v>2013</c:v>
                </c:pt>
              </c:numCache>
            </c:numRef>
          </c:cat>
          <c:val>
            <c:numRef>
              <c:f>DATA!$B$6:$H$6</c:f>
              <c:numCache>
                <c:formatCode>General</c:formatCode>
                <c:ptCount val="7"/>
                <c:pt idx="0">
                  <c:v>3.2416629703614399</c:v>
                </c:pt>
                <c:pt idx="1">
                  <c:v>1.1860055723860532</c:v>
                </c:pt>
                <c:pt idx="2">
                  <c:v>-6.2745493618257955</c:v>
                </c:pt>
                <c:pt idx="3">
                  <c:v>5.5429432504159868</c:v>
                </c:pt>
                <c:pt idx="4">
                  <c:v>3.9671524233445647</c:v>
                </c:pt>
                <c:pt idx="5" formatCode="0.000">
                  <c:v>3.5975079903109402</c:v>
                </c:pt>
                <c:pt idx="6" formatCode="0.000">
                  <c:v>3.5975079903109402</c:v>
                </c:pt>
              </c:numCache>
            </c:numRef>
          </c:val>
          <c:smooth val="0"/>
        </c:ser>
        <c:ser>
          <c:idx val="3"/>
          <c:order val="3"/>
          <c:tx>
            <c:strRef>
              <c:f>DATA!$A$7</c:f>
              <c:strCache>
                <c:ptCount val="1"/>
                <c:pt idx="0">
                  <c:v>Central America</c:v>
                </c:pt>
              </c:strCache>
            </c:strRef>
          </c:tx>
          <c:spPr>
            <a:ln w="25400">
              <a:solidFill>
                <a:srgbClr val="96BA79"/>
              </a:solidFill>
              <a:prstDash val="lgDash"/>
            </a:ln>
            <a:effectLst/>
          </c:spPr>
          <c:marker>
            <c:symbol val="none"/>
          </c:marker>
          <c:cat>
            <c:numRef>
              <c:f>DATA!$B$3:$H$3</c:f>
              <c:numCache>
                <c:formatCode>General</c:formatCode>
                <c:ptCount val="7"/>
                <c:pt idx="0">
                  <c:v>2007</c:v>
                </c:pt>
                <c:pt idx="1">
                  <c:v>2008</c:v>
                </c:pt>
                <c:pt idx="2">
                  <c:v>2009</c:v>
                </c:pt>
                <c:pt idx="3">
                  <c:v>2010</c:v>
                </c:pt>
                <c:pt idx="4">
                  <c:v>2011</c:v>
                </c:pt>
                <c:pt idx="5">
                  <c:v>2012</c:v>
                </c:pt>
                <c:pt idx="6">
                  <c:v>2013</c:v>
                </c:pt>
              </c:numCache>
            </c:numRef>
          </c:cat>
          <c:val>
            <c:numRef>
              <c:f>DATA!$B$7:$H$7</c:f>
              <c:numCache>
                <c:formatCode>General</c:formatCode>
                <c:ptCount val="7"/>
                <c:pt idx="0">
                  <c:v>7.5281769437116326</c:v>
                </c:pt>
                <c:pt idx="1">
                  <c:v>4.5597117778689045</c:v>
                </c:pt>
                <c:pt idx="2">
                  <c:v>-0.60590809842663262</c:v>
                </c:pt>
                <c:pt idx="3">
                  <c:v>4</c:v>
                </c:pt>
                <c:pt idx="4">
                  <c:v>3.7</c:v>
                </c:pt>
                <c:pt idx="5">
                  <c:v>3.5</c:v>
                </c:pt>
                <c:pt idx="6">
                  <c:v>3.7</c:v>
                </c:pt>
              </c:numCache>
            </c:numRef>
          </c:val>
          <c:smooth val="0"/>
        </c:ser>
        <c:ser>
          <c:idx val="4"/>
          <c:order val="4"/>
          <c:tx>
            <c:strRef>
              <c:f>DATA!$A$8</c:f>
              <c:strCache>
                <c:ptCount val="1"/>
                <c:pt idx="0">
                  <c:v>Caribbean</c:v>
                </c:pt>
              </c:strCache>
            </c:strRef>
          </c:tx>
          <c:spPr>
            <a:ln w="25400">
              <a:solidFill>
                <a:srgbClr val="B3B3B3"/>
              </a:solidFill>
              <a:prstDash val="lgDashDot"/>
            </a:ln>
            <a:effectLst/>
          </c:spPr>
          <c:marker>
            <c:symbol val="none"/>
          </c:marker>
          <c:cat>
            <c:numRef>
              <c:f>DATA!$B$3:$H$3</c:f>
              <c:numCache>
                <c:formatCode>General</c:formatCode>
                <c:ptCount val="7"/>
                <c:pt idx="0">
                  <c:v>2007</c:v>
                </c:pt>
                <c:pt idx="1">
                  <c:v>2008</c:v>
                </c:pt>
                <c:pt idx="2">
                  <c:v>2009</c:v>
                </c:pt>
                <c:pt idx="3">
                  <c:v>2010</c:v>
                </c:pt>
                <c:pt idx="4">
                  <c:v>2011</c:v>
                </c:pt>
                <c:pt idx="5">
                  <c:v>2012</c:v>
                </c:pt>
                <c:pt idx="6">
                  <c:v>2013</c:v>
                </c:pt>
              </c:numCache>
            </c:numRef>
          </c:cat>
          <c:val>
            <c:numRef>
              <c:f>DATA!$B$8:$H$8</c:f>
              <c:numCache>
                <c:formatCode>General</c:formatCode>
                <c:ptCount val="7"/>
                <c:pt idx="0">
                  <c:v>2.6787252589069048</c:v>
                </c:pt>
                <c:pt idx="1">
                  <c:v>0.81110754584982858</c:v>
                </c:pt>
                <c:pt idx="2">
                  <c:v>-3.6673964481188812</c:v>
                </c:pt>
                <c:pt idx="3">
                  <c:v>-0.8</c:v>
                </c:pt>
                <c:pt idx="4" formatCode="0.000">
                  <c:v>0.5</c:v>
                </c:pt>
                <c:pt idx="5">
                  <c:v>1.6</c:v>
                </c:pt>
                <c:pt idx="6">
                  <c:v>2</c:v>
                </c:pt>
              </c:numCache>
            </c:numRef>
          </c:val>
          <c:smooth val="0"/>
        </c:ser>
        <c:ser>
          <c:idx val="5"/>
          <c:order val="5"/>
          <c:tx>
            <c:strRef>
              <c:f>DATA!$A$9</c:f>
              <c:strCache>
                <c:ptCount val="1"/>
                <c:pt idx="0">
                  <c:v>Latin America And Caribbean</c:v>
                </c:pt>
              </c:strCache>
            </c:strRef>
          </c:tx>
          <c:spPr>
            <a:ln w="31750">
              <a:solidFill>
                <a:srgbClr val="FFC000"/>
              </a:solidFill>
              <a:prstDash val="solid"/>
            </a:ln>
            <a:effectLst/>
          </c:spPr>
          <c:marker>
            <c:symbol val="none"/>
          </c:marker>
          <c:cat>
            <c:numRef>
              <c:f>DATA!$B$3:$H$3</c:f>
              <c:numCache>
                <c:formatCode>General</c:formatCode>
                <c:ptCount val="7"/>
                <c:pt idx="0">
                  <c:v>2007</c:v>
                </c:pt>
                <c:pt idx="1">
                  <c:v>2008</c:v>
                </c:pt>
                <c:pt idx="2">
                  <c:v>2009</c:v>
                </c:pt>
                <c:pt idx="3">
                  <c:v>2010</c:v>
                </c:pt>
                <c:pt idx="4">
                  <c:v>2011</c:v>
                </c:pt>
                <c:pt idx="5">
                  <c:v>2012</c:v>
                </c:pt>
                <c:pt idx="6">
                  <c:v>2013</c:v>
                </c:pt>
              </c:numCache>
            </c:numRef>
          </c:cat>
          <c:val>
            <c:numRef>
              <c:f>DATA!$B$9:$H$9</c:f>
              <c:numCache>
                <c:formatCode>General</c:formatCode>
                <c:ptCount val="7"/>
                <c:pt idx="0">
                  <c:v>5.2969846803543774</c:v>
                </c:pt>
                <c:pt idx="1">
                  <c:v>3.7106497114481329</c:v>
                </c:pt>
                <c:pt idx="2">
                  <c:v>-2.0590369910718187</c:v>
                </c:pt>
                <c:pt idx="3">
                  <c:v>6.2</c:v>
                </c:pt>
                <c:pt idx="4">
                  <c:v>4.5</c:v>
                </c:pt>
                <c:pt idx="5">
                  <c:v>3.7</c:v>
                </c:pt>
                <c:pt idx="6">
                  <c:v>4.0999999999999996</c:v>
                </c:pt>
              </c:numCache>
            </c:numRef>
          </c:val>
          <c:smooth val="0"/>
        </c:ser>
        <c:dLbls>
          <c:showLegendKey val="0"/>
          <c:showVal val="0"/>
          <c:showCatName val="0"/>
          <c:showSerName val="0"/>
          <c:showPercent val="0"/>
          <c:showBubbleSize val="0"/>
        </c:dLbls>
        <c:marker val="1"/>
        <c:smooth val="0"/>
        <c:axId val="22647936"/>
        <c:axId val="22649472"/>
      </c:lineChart>
      <c:catAx>
        <c:axId val="22647936"/>
        <c:scaling>
          <c:orientation val="minMax"/>
        </c:scaling>
        <c:delete val="0"/>
        <c:axPos val="b"/>
        <c:numFmt formatCode="General" sourceLinked="1"/>
        <c:majorTickMark val="out"/>
        <c:minorTickMark val="none"/>
        <c:tickLblPos val="low"/>
        <c:spPr>
          <a:ln w="3175">
            <a:solidFill>
              <a:srgbClr val="C0C0C0"/>
            </a:solidFill>
            <a:prstDash val="solid"/>
          </a:ln>
        </c:spPr>
        <c:txPr>
          <a:bodyPr/>
          <a:lstStyle/>
          <a:p>
            <a:pPr>
              <a:defRPr>
                <a:latin typeface="Segoe UI"/>
                <a:ea typeface="Segoe UI"/>
                <a:cs typeface="Segoe UI"/>
              </a:defRPr>
            </a:pPr>
            <a:endParaRPr lang="es-CO"/>
          </a:p>
        </c:txPr>
        <c:crossAx val="22649472"/>
        <c:crosses val="autoZero"/>
        <c:auto val="1"/>
        <c:lblAlgn val="ctr"/>
        <c:lblOffset val="100"/>
        <c:noMultiLvlLbl val="0"/>
      </c:catAx>
      <c:valAx>
        <c:axId val="22649472"/>
        <c:scaling>
          <c:orientation val="minMax"/>
        </c:scaling>
        <c:delete val="0"/>
        <c:axPos val="l"/>
        <c:title>
          <c:tx>
            <c:rich>
              <a:bodyPr rot="-5400000" vert="horz"/>
              <a:lstStyle/>
              <a:p>
                <a:pPr>
                  <a:defRPr/>
                </a:pPr>
                <a:r>
                  <a:rPr lang="en-US"/>
                  <a:t>Percent</a:t>
                </a:r>
                <a:r>
                  <a:rPr lang="en-US" baseline="0"/>
                  <a:t> Change over Previous Year</a:t>
                </a:r>
                <a:endParaRPr lang="en-US"/>
              </a:p>
            </c:rich>
          </c:tx>
          <c:layout/>
          <c:overlay val="0"/>
        </c:title>
        <c:numFmt formatCode="General" sourceLinked="1"/>
        <c:majorTickMark val="out"/>
        <c:minorTickMark val="none"/>
        <c:tickLblPos val="nextTo"/>
        <c:spPr>
          <a:ln w="3175">
            <a:solidFill>
              <a:srgbClr val="C0C0C0"/>
            </a:solidFill>
            <a:prstDash val="solid"/>
          </a:ln>
        </c:spPr>
        <c:txPr>
          <a:bodyPr/>
          <a:lstStyle/>
          <a:p>
            <a:pPr>
              <a:defRPr>
                <a:latin typeface="Segoe UI"/>
                <a:ea typeface="Segoe UI"/>
                <a:cs typeface="Segoe UI"/>
              </a:defRPr>
            </a:pPr>
            <a:endParaRPr lang="es-CO"/>
          </a:p>
        </c:txPr>
        <c:crossAx val="22647936"/>
        <c:crosses val="autoZero"/>
        <c:crossBetween val="between"/>
      </c:valAx>
      <c:spPr>
        <a:solidFill>
          <a:srgbClr val="FFFFFF"/>
        </a:solidFill>
        <a:ln w="3175">
          <a:solidFill>
            <a:srgbClr val="C0C0C0"/>
          </a:solidFill>
          <a:prstDash val="solid"/>
        </a:ln>
      </c:spPr>
    </c:plotArea>
    <c:plotVisOnly val="1"/>
    <c:dispBlanksAs val="gap"/>
    <c:showDLblsOverMax val="0"/>
  </c:chart>
  <c:spPr>
    <a:ln w="9525">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463254593175837"/>
          <c:y val="8.0962261474072567E-2"/>
          <c:w val="0.76981869042685602"/>
          <c:h val="0.80332836773781657"/>
        </c:manualLayout>
      </c:layout>
      <c:lineChart>
        <c:grouping val="standard"/>
        <c:varyColors val="0"/>
        <c:ser>
          <c:idx val="0"/>
          <c:order val="0"/>
          <c:tx>
            <c:strRef>
              <c:f>DATA!$A$15</c:f>
              <c:strCache>
                <c:ptCount val="1"/>
                <c:pt idx="0">
                  <c:v>Financially Integrated South America</c:v>
                </c:pt>
              </c:strCache>
            </c:strRef>
          </c:tx>
          <c:spPr>
            <a:ln w="25400">
              <a:solidFill>
                <a:schemeClr val="accent6">
                  <a:lumMod val="60000"/>
                  <a:lumOff val="40000"/>
                </a:schemeClr>
              </a:solidFill>
              <a:prstDash val="solid"/>
            </a:ln>
            <a:effectLst/>
          </c:spPr>
          <c:marker>
            <c:symbol val="none"/>
          </c:marker>
          <c:cat>
            <c:numRef>
              <c:f>DATA!$B$14:$H$14</c:f>
              <c:numCache>
                <c:formatCode>General</c:formatCode>
                <c:ptCount val="7"/>
                <c:pt idx="0">
                  <c:v>2007</c:v>
                </c:pt>
                <c:pt idx="1">
                  <c:v>2008</c:v>
                </c:pt>
                <c:pt idx="2">
                  <c:v>2009</c:v>
                </c:pt>
                <c:pt idx="3">
                  <c:v>2010</c:v>
                </c:pt>
                <c:pt idx="4">
                  <c:v>2011</c:v>
                </c:pt>
                <c:pt idx="5">
                  <c:v>2012</c:v>
                </c:pt>
                <c:pt idx="6">
                  <c:v>2013</c:v>
                </c:pt>
              </c:numCache>
            </c:numRef>
          </c:cat>
          <c:val>
            <c:numRef>
              <c:f>DATA!$B$15:$H$15</c:f>
              <c:numCache>
                <c:formatCode>General</c:formatCode>
                <c:ptCount val="7"/>
                <c:pt idx="0">
                  <c:v>39.313172860337772</c:v>
                </c:pt>
                <c:pt idx="1">
                  <c:v>37.551177808743418</c:v>
                </c:pt>
                <c:pt idx="2">
                  <c:v>39.932671805297524</c:v>
                </c:pt>
                <c:pt idx="3">
                  <c:v>38.700000000000003</c:v>
                </c:pt>
                <c:pt idx="4">
                  <c:v>37.300000000000004</c:v>
                </c:pt>
                <c:pt idx="5">
                  <c:v>35.4</c:v>
                </c:pt>
                <c:pt idx="6">
                  <c:v>34.4</c:v>
                </c:pt>
              </c:numCache>
            </c:numRef>
          </c:val>
          <c:smooth val="0"/>
        </c:ser>
        <c:ser>
          <c:idx val="1"/>
          <c:order val="1"/>
          <c:tx>
            <c:strRef>
              <c:f>DATA!$A$16</c:f>
              <c:strCache>
                <c:ptCount val="1"/>
                <c:pt idx="0">
                  <c:v>Other South America</c:v>
                </c:pt>
              </c:strCache>
            </c:strRef>
          </c:tx>
          <c:spPr>
            <a:ln w="25400">
              <a:solidFill>
                <a:srgbClr val="C00000"/>
              </a:solidFill>
              <a:prstDash val="sysDash"/>
            </a:ln>
            <a:effectLst/>
          </c:spPr>
          <c:marker>
            <c:symbol val="none"/>
          </c:marker>
          <c:cat>
            <c:numRef>
              <c:f>DATA!$B$14:$H$14</c:f>
              <c:numCache>
                <c:formatCode>General</c:formatCode>
                <c:ptCount val="7"/>
                <c:pt idx="0">
                  <c:v>2007</c:v>
                </c:pt>
                <c:pt idx="1">
                  <c:v>2008</c:v>
                </c:pt>
                <c:pt idx="2">
                  <c:v>2009</c:v>
                </c:pt>
                <c:pt idx="3">
                  <c:v>2010</c:v>
                </c:pt>
                <c:pt idx="4">
                  <c:v>2011</c:v>
                </c:pt>
                <c:pt idx="5">
                  <c:v>2012</c:v>
                </c:pt>
                <c:pt idx="6">
                  <c:v>2013</c:v>
                </c:pt>
              </c:numCache>
            </c:numRef>
          </c:cat>
          <c:val>
            <c:numRef>
              <c:f>DATA!$B$16:$H$16</c:f>
              <c:numCache>
                <c:formatCode>General</c:formatCode>
                <c:ptCount val="7"/>
                <c:pt idx="0">
                  <c:v>37.281815314412064</c:v>
                </c:pt>
                <c:pt idx="1">
                  <c:v>32.568594229981088</c:v>
                </c:pt>
                <c:pt idx="2">
                  <c:v>33.324022809026594</c:v>
                </c:pt>
                <c:pt idx="3">
                  <c:v>31.9</c:v>
                </c:pt>
                <c:pt idx="4">
                  <c:v>30.8</c:v>
                </c:pt>
                <c:pt idx="5">
                  <c:v>31.6</c:v>
                </c:pt>
                <c:pt idx="6">
                  <c:v>31.8</c:v>
                </c:pt>
              </c:numCache>
            </c:numRef>
          </c:val>
          <c:smooth val="0"/>
        </c:ser>
        <c:ser>
          <c:idx val="2"/>
          <c:order val="2"/>
          <c:tx>
            <c:strRef>
              <c:f>DATA!$A$17</c:f>
              <c:strCache>
                <c:ptCount val="1"/>
                <c:pt idx="0">
                  <c:v>Mexico</c:v>
                </c:pt>
              </c:strCache>
            </c:strRef>
          </c:tx>
          <c:spPr>
            <a:ln w="25400">
              <a:solidFill>
                <a:srgbClr val="000000"/>
              </a:solidFill>
              <a:prstDash val="solid"/>
            </a:ln>
            <a:effectLst/>
          </c:spPr>
          <c:marker>
            <c:symbol val="none"/>
          </c:marker>
          <c:cat>
            <c:numRef>
              <c:f>DATA!$B$14:$H$14</c:f>
              <c:numCache>
                <c:formatCode>General</c:formatCode>
                <c:ptCount val="7"/>
                <c:pt idx="0">
                  <c:v>2007</c:v>
                </c:pt>
                <c:pt idx="1">
                  <c:v>2008</c:v>
                </c:pt>
                <c:pt idx="2">
                  <c:v>2009</c:v>
                </c:pt>
                <c:pt idx="3">
                  <c:v>2010</c:v>
                </c:pt>
                <c:pt idx="4">
                  <c:v>2011</c:v>
                </c:pt>
                <c:pt idx="5">
                  <c:v>2012</c:v>
                </c:pt>
                <c:pt idx="6">
                  <c:v>2013</c:v>
                </c:pt>
              </c:numCache>
            </c:numRef>
          </c:cat>
          <c:val>
            <c:numRef>
              <c:f>DATA!$B$17:$H$17</c:f>
              <c:numCache>
                <c:formatCode>General</c:formatCode>
                <c:ptCount val="7"/>
                <c:pt idx="0">
                  <c:v>37.829589618041396</c:v>
                </c:pt>
                <c:pt idx="1">
                  <c:v>43.110790726850503</c:v>
                </c:pt>
                <c:pt idx="2">
                  <c:v>44.577291851837373</c:v>
                </c:pt>
                <c:pt idx="3">
                  <c:v>42.870930692434911</c:v>
                </c:pt>
                <c:pt idx="4">
                  <c:v>43.812642920593497</c:v>
                </c:pt>
                <c:pt idx="5">
                  <c:v>43</c:v>
                </c:pt>
                <c:pt idx="6">
                  <c:v>43</c:v>
                </c:pt>
              </c:numCache>
            </c:numRef>
          </c:val>
          <c:smooth val="0"/>
        </c:ser>
        <c:ser>
          <c:idx val="3"/>
          <c:order val="3"/>
          <c:tx>
            <c:strRef>
              <c:f>DATA!$A$18</c:f>
              <c:strCache>
                <c:ptCount val="1"/>
                <c:pt idx="0">
                  <c:v>Central America</c:v>
                </c:pt>
              </c:strCache>
            </c:strRef>
          </c:tx>
          <c:spPr>
            <a:ln w="25400">
              <a:solidFill>
                <a:srgbClr val="96BA79"/>
              </a:solidFill>
              <a:prstDash val="lgDash"/>
            </a:ln>
            <a:effectLst/>
          </c:spPr>
          <c:marker>
            <c:symbol val="none"/>
          </c:marker>
          <c:cat>
            <c:numRef>
              <c:f>DATA!$B$14:$H$14</c:f>
              <c:numCache>
                <c:formatCode>General</c:formatCode>
                <c:ptCount val="7"/>
                <c:pt idx="0">
                  <c:v>2007</c:v>
                </c:pt>
                <c:pt idx="1">
                  <c:v>2008</c:v>
                </c:pt>
                <c:pt idx="2">
                  <c:v>2009</c:v>
                </c:pt>
                <c:pt idx="3">
                  <c:v>2010</c:v>
                </c:pt>
                <c:pt idx="4">
                  <c:v>2011</c:v>
                </c:pt>
                <c:pt idx="5">
                  <c:v>2012</c:v>
                </c:pt>
                <c:pt idx="6">
                  <c:v>2013</c:v>
                </c:pt>
              </c:numCache>
            </c:numRef>
          </c:cat>
          <c:val>
            <c:numRef>
              <c:f>DATA!$B$18:$H$18</c:f>
              <c:numCache>
                <c:formatCode>General</c:formatCode>
                <c:ptCount val="7"/>
                <c:pt idx="0">
                  <c:v>35.599027800613385</c:v>
                </c:pt>
                <c:pt idx="1">
                  <c:v>34.211114529334644</c:v>
                </c:pt>
                <c:pt idx="2">
                  <c:v>38.805891022604747</c:v>
                </c:pt>
                <c:pt idx="3">
                  <c:v>39.74547338640113</c:v>
                </c:pt>
                <c:pt idx="4">
                  <c:v>39.171680596827294</c:v>
                </c:pt>
                <c:pt idx="5">
                  <c:v>39.5</c:v>
                </c:pt>
                <c:pt idx="6">
                  <c:v>39</c:v>
                </c:pt>
              </c:numCache>
            </c:numRef>
          </c:val>
          <c:smooth val="0"/>
        </c:ser>
        <c:ser>
          <c:idx val="4"/>
          <c:order val="4"/>
          <c:tx>
            <c:strRef>
              <c:f>DATA!$A$19</c:f>
              <c:strCache>
                <c:ptCount val="1"/>
                <c:pt idx="0">
                  <c:v>Caribbean</c:v>
                </c:pt>
              </c:strCache>
            </c:strRef>
          </c:tx>
          <c:spPr>
            <a:ln w="25400">
              <a:solidFill>
                <a:srgbClr val="B3B3B3"/>
              </a:solidFill>
              <a:prstDash val="lgDashDot"/>
            </a:ln>
            <a:effectLst/>
          </c:spPr>
          <c:marker>
            <c:symbol val="none"/>
          </c:marker>
          <c:cat>
            <c:numRef>
              <c:f>DATA!$B$14:$H$14</c:f>
              <c:numCache>
                <c:formatCode>General</c:formatCode>
                <c:ptCount val="7"/>
                <c:pt idx="0">
                  <c:v>2007</c:v>
                </c:pt>
                <c:pt idx="1">
                  <c:v>2008</c:v>
                </c:pt>
                <c:pt idx="2">
                  <c:v>2009</c:v>
                </c:pt>
                <c:pt idx="3">
                  <c:v>2010</c:v>
                </c:pt>
                <c:pt idx="4">
                  <c:v>2011</c:v>
                </c:pt>
                <c:pt idx="5">
                  <c:v>2012</c:v>
                </c:pt>
                <c:pt idx="6">
                  <c:v>2013</c:v>
                </c:pt>
              </c:numCache>
            </c:numRef>
          </c:cat>
          <c:val>
            <c:numRef>
              <c:f>DATA!$B$19:$H$19</c:f>
              <c:numCache>
                <c:formatCode>General</c:formatCode>
                <c:ptCount val="7"/>
                <c:pt idx="0">
                  <c:v>77.897772459168749</c:v>
                </c:pt>
                <c:pt idx="1">
                  <c:v>80.515305656382253</c:v>
                </c:pt>
                <c:pt idx="2">
                  <c:v>89.825805026831986</c:v>
                </c:pt>
                <c:pt idx="3">
                  <c:v>91.7</c:v>
                </c:pt>
                <c:pt idx="4">
                  <c:v>91.7</c:v>
                </c:pt>
                <c:pt idx="5">
                  <c:v>92.4</c:v>
                </c:pt>
                <c:pt idx="6">
                  <c:v>91.2</c:v>
                </c:pt>
              </c:numCache>
            </c:numRef>
          </c:val>
          <c:smooth val="0"/>
        </c:ser>
        <c:ser>
          <c:idx val="5"/>
          <c:order val="5"/>
          <c:tx>
            <c:strRef>
              <c:f>DATA!$A$20</c:f>
              <c:strCache>
                <c:ptCount val="1"/>
                <c:pt idx="0">
                  <c:v>Latin America And Caribbean</c:v>
                </c:pt>
              </c:strCache>
            </c:strRef>
          </c:tx>
          <c:spPr>
            <a:ln w="31750">
              <a:solidFill>
                <a:srgbClr val="FFC000"/>
              </a:solidFill>
              <a:prstDash val="solid"/>
            </a:ln>
            <a:effectLst/>
          </c:spPr>
          <c:marker>
            <c:symbol val="none"/>
          </c:marker>
          <c:cat>
            <c:numRef>
              <c:f>DATA!$B$14:$H$14</c:f>
              <c:numCache>
                <c:formatCode>General</c:formatCode>
                <c:ptCount val="7"/>
                <c:pt idx="0">
                  <c:v>2007</c:v>
                </c:pt>
                <c:pt idx="1">
                  <c:v>2008</c:v>
                </c:pt>
                <c:pt idx="2">
                  <c:v>2009</c:v>
                </c:pt>
                <c:pt idx="3">
                  <c:v>2010</c:v>
                </c:pt>
                <c:pt idx="4">
                  <c:v>2011</c:v>
                </c:pt>
                <c:pt idx="5">
                  <c:v>2012</c:v>
                </c:pt>
                <c:pt idx="6">
                  <c:v>2013</c:v>
                </c:pt>
              </c:numCache>
            </c:numRef>
          </c:cat>
          <c:val>
            <c:numRef>
              <c:f>DATA!$B$20:$H$20</c:f>
              <c:numCache>
                <c:formatCode>General</c:formatCode>
                <c:ptCount val="7"/>
                <c:pt idx="0">
                  <c:v>45.584275610514695</c:v>
                </c:pt>
                <c:pt idx="1">
                  <c:v>48.6</c:v>
                </c:pt>
                <c:pt idx="2">
                  <c:v>53.1</c:v>
                </c:pt>
                <c:pt idx="3">
                  <c:v>53.9</c:v>
                </c:pt>
                <c:pt idx="4">
                  <c:v>52.9</c:v>
                </c:pt>
                <c:pt idx="5">
                  <c:v>53.2</c:v>
                </c:pt>
                <c:pt idx="6">
                  <c:v>52.7</c:v>
                </c:pt>
              </c:numCache>
            </c:numRef>
          </c:val>
          <c:smooth val="0"/>
        </c:ser>
        <c:dLbls>
          <c:showLegendKey val="0"/>
          <c:showVal val="0"/>
          <c:showCatName val="0"/>
          <c:showSerName val="0"/>
          <c:showPercent val="0"/>
          <c:showBubbleSize val="0"/>
        </c:dLbls>
        <c:marker val="1"/>
        <c:smooth val="0"/>
        <c:axId val="22681856"/>
        <c:axId val="22695936"/>
      </c:lineChart>
      <c:catAx>
        <c:axId val="22681856"/>
        <c:scaling>
          <c:orientation val="minMax"/>
        </c:scaling>
        <c:delete val="0"/>
        <c:axPos val="b"/>
        <c:numFmt formatCode="General" sourceLinked="1"/>
        <c:majorTickMark val="out"/>
        <c:minorTickMark val="none"/>
        <c:tickLblPos val="nextTo"/>
        <c:spPr>
          <a:ln w="3175">
            <a:solidFill>
              <a:srgbClr val="C0C0C0"/>
            </a:solidFill>
            <a:prstDash val="solid"/>
          </a:ln>
        </c:spPr>
        <c:txPr>
          <a:bodyPr/>
          <a:lstStyle/>
          <a:p>
            <a:pPr>
              <a:defRPr>
                <a:latin typeface="Segoe UI"/>
                <a:ea typeface="Segoe UI"/>
                <a:cs typeface="Segoe UI"/>
              </a:defRPr>
            </a:pPr>
            <a:endParaRPr lang="es-CO"/>
          </a:p>
        </c:txPr>
        <c:crossAx val="22695936"/>
        <c:crosses val="autoZero"/>
        <c:auto val="1"/>
        <c:lblAlgn val="ctr"/>
        <c:lblOffset val="100"/>
        <c:noMultiLvlLbl val="0"/>
      </c:catAx>
      <c:valAx>
        <c:axId val="22695936"/>
        <c:scaling>
          <c:orientation val="minMax"/>
        </c:scaling>
        <c:delete val="0"/>
        <c:axPos val="l"/>
        <c:title>
          <c:tx>
            <c:rich>
              <a:bodyPr rot="-5400000" vert="horz"/>
              <a:lstStyle/>
              <a:p>
                <a:pPr>
                  <a:defRPr/>
                </a:pPr>
                <a:r>
                  <a:rPr lang="en-US"/>
                  <a:t>Percent of GDP</a:t>
                </a:r>
              </a:p>
            </c:rich>
          </c:tx>
          <c:layout/>
          <c:overlay val="0"/>
        </c:title>
        <c:numFmt formatCode="General" sourceLinked="1"/>
        <c:majorTickMark val="out"/>
        <c:minorTickMark val="none"/>
        <c:tickLblPos val="nextTo"/>
        <c:spPr>
          <a:ln w="3175">
            <a:solidFill>
              <a:srgbClr val="C0C0C0"/>
            </a:solidFill>
            <a:prstDash val="solid"/>
          </a:ln>
        </c:spPr>
        <c:txPr>
          <a:bodyPr/>
          <a:lstStyle/>
          <a:p>
            <a:pPr>
              <a:defRPr>
                <a:latin typeface="Segoe UI"/>
                <a:ea typeface="Segoe UI"/>
                <a:cs typeface="Segoe UI"/>
              </a:defRPr>
            </a:pPr>
            <a:endParaRPr lang="es-CO"/>
          </a:p>
        </c:txPr>
        <c:crossAx val="22681856"/>
        <c:crosses val="autoZero"/>
        <c:crossBetween val="between"/>
      </c:valAx>
      <c:spPr>
        <a:solidFill>
          <a:srgbClr val="FFFFFF"/>
        </a:solidFill>
        <a:ln w="3175">
          <a:solidFill>
            <a:srgbClr val="C0C0C0"/>
          </a:solidFill>
          <a:prstDash val="solid"/>
        </a:ln>
      </c:spPr>
    </c:plotArea>
    <c:plotVisOnly val="1"/>
    <c:dispBlanksAs val="gap"/>
    <c:showDLblsOverMax val="0"/>
  </c:chart>
  <c:spPr>
    <a:ln w="9525">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656672723601858"/>
          <c:y val="5.5476190476190478E-2"/>
          <c:w val="0.75368968302039319"/>
          <c:h val="0.8397941507311586"/>
        </c:manualLayout>
      </c:layout>
      <c:lineChart>
        <c:grouping val="standard"/>
        <c:varyColors val="0"/>
        <c:ser>
          <c:idx val="0"/>
          <c:order val="0"/>
          <c:tx>
            <c:strRef>
              <c:f>DATA!$A$26</c:f>
              <c:strCache>
                <c:ptCount val="1"/>
                <c:pt idx="0">
                  <c:v>Financially Integrated South America</c:v>
                </c:pt>
              </c:strCache>
            </c:strRef>
          </c:tx>
          <c:spPr>
            <a:ln w="25400">
              <a:solidFill>
                <a:schemeClr val="accent6">
                  <a:lumMod val="60000"/>
                  <a:lumOff val="40000"/>
                </a:schemeClr>
              </a:solidFill>
              <a:prstDash val="solid"/>
            </a:ln>
            <a:effectLst/>
          </c:spPr>
          <c:marker>
            <c:symbol val="none"/>
          </c:marker>
          <c:cat>
            <c:numRef>
              <c:f>DATA!$B$25:$H$25</c:f>
              <c:numCache>
                <c:formatCode>General</c:formatCode>
                <c:ptCount val="7"/>
                <c:pt idx="0">
                  <c:v>2007</c:v>
                </c:pt>
                <c:pt idx="1">
                  <c:v>2008</c:v>
                </c:pt>
                <c:pt idx="2">
                  <c:v>2009</c:v>
                </c:pt>
                <c:pt idx="3">
                  <c:v>2010</c:v>
                </c:pt>
                <c:pt idx="4">
                  <c:v>2011</c:v>
                </c:pt>
                <c:pt idx="5">
                  <c:v>2012</c:v>
                </c:pt>
                <c:pt idx="6">
                  <c:v>2013</c:v>
                </c:pt>
              </c:numCache>
            </c:numRef>
          </c:cat>
          <c:val>
            <c:numRef>
              <c:f>DATA!$B$26:$H$26</c:f>
              <c:numCache>
                <c:formatCode>General</c:formatCode>
                <c:ptCount val="7"/>
                <c:pt idx="0">
                  <c:v>4.6765927787589385</c:v>
                </c:pt>
                <c:pt idx="1">
                  <c:v>3.2593258100800306</c:v>
                </c:pt>
                <c:pt idx="2">
                  <c:v>-0.70922248076445848</c:v>
                </c:pt>
                <c:pt idx="3">
                  <c:v>1</c:v>
                </c:pt>
                <c:pt idx="4">
                  <c:v>2.2000000000000002</c:v>
                </c:pt>
                <c:pt idx="5">
                  <c:v>1.9000000000000001</c:v>
                </c:pt>
                <c:pt idx="6">
                  <c:v>1.8</c:v>
                </c:pt>
              </c:numCache>
            </c:numRef>
          </c:val>
          <c:smooth val="0"/>
        </c:ser>
        <c:ser>
          <c:idx val="1"/>
          <c:order val="1"/>
          <c:tx>
            <c:strRef>
              <c:f>DATA!$A$27</c:f>
              <c:strCache>
                <c:ptCount val="1"/>
                <c:pt idx="0">
                  <c:v>Other South America</c:v>
                </c:pt>
              </c:strCache>
            </c:strRef>
          </c:tx>
          <c:spPr>
            <a:ln w="25400">
              <a:solidFill>
                <a:srgbClr val="C00000"/>
              </a:solidFill>
              <a:prstDash val="sysDash"/>
            </a:ln>
            <a:effectLst/>
          </c:spPr>
          <c:marker>
            <c:symbol val="none"/>
          </c:marker>
          <c:cat>
            <c:numRef>
              <c:f>DATA!$B$25:$H$25</c:f>
              <c:numCache>
                <c:formatCode>General</c:formatCode>
                <c:ptCount val="7"/>
                <c:pt idx="0">
                  <c:v>2007</c:v>
                </c:pt>
                <c:pt idx="1">
                  <c:v>2008</c:v>
                </c:pt>
                <c:pt idx="2">
                  <c:v>2009</c:v>
                </c:pt>
                <c:pt idx="3">
                  <c:v>2010</c:v>
                </c:pt>
                <c:pt idx="4">
                  <c:v>2011</c:v>
                </c:pt>
                <c:pt idx="5">
                  <c:v>2012</c:v>
                </c:pt>
                <c:pt idx="6">
                  <c:v>2013</c:v>
                </c:pt>
              </c:numCache>
            </c:numRef>
          </c:cat>
          <c:val>
            <c:numRef>
              <c:f>DATA!$B$27:$H$27</c:f>
              <c:numCache>
                <c:formatCode>General</c:formatCode>
                <c:ptCount val="7"/>
                <c:pt idx="0">
                  <c:v>1.3926835758123561</c:v>
                </c:pt>
                <c:pt idx="1">
                  <c:v>1.4504066154428223</c:v>
                </c:pt>
                <c:pt idx="2">
                  <c:v>-1.0087448035996638</c:v>
                </c:pt>
                <c:pt idx="3">
                  <c:v>0.60000000000000064</c:v>
                </c:pt>
                <c:pt idx="4">
                  <c:v>-0.1</c:v>
                </c:pt>
                <c:pt idx="5">
                  <c:v>-0.8</c:v>
                </c:pt>
                <c:pt idx="6">
                  <c:v>-0.5</c:v>
                </c:pt>
              </c:numCache>
            </c:numRef>
          </c:val>
          <c:smooth val="0"/>
        </c:ser>
        <c:ser>
          <c:idx val="2"/>
          <c:order val="2"/>
          <c:tx>
            <c:strRef>
              <c:f>DATA!$A$28</c:f>
              <c:strCache>
                <c:ptCount val="1"/>
                <c:pt idx="0">
                  <c:v>Mexico</c:v>
                </c:pt>
              </c:strCache>
            </c:strRef>
          </c:tx>
          <c:spPr>
            <a:ln w="25400">
              <a:solidFill>
                <a:srgbClr val="000000"/>
              </a:solidFill>
              <a:prstDash val="solid"/>
            </a:ln>
            <a:effectLst/>
          </c:spPr>
          <c:marker>
            <c:symbol val="none"/>
          </c:marker>
          <c:cat>
            <c:numRef>
              <c:f>DATA!$B$25:$H$25</c:f>
              <c:numCache>
                <c:formatCode>General</c:formatCode>
                <c:ptCount val="7"/>
                <c:pt idx="0">
                  <c:v>2007</c:v>
                </c:pt>
                <c:pt idx="1">
                  <c:v>2008</c:v>
                </c:pt>
                <c:pt idx="2">
                  <c:v>2009</c:v>
                </c:pt>
                <c:pt idx="3">
                  <c:v>2010</c:v>
                </c:pt>
                <c:pt idx="4">
                  <c:v>2011</c:v>
                </c:pt>
                <c:pt idx="5">
                  <c:v>2012</c:v>
                </c:pt>
                <c:pt idx="6">
                  <c:v>2013</c:v>
                </c:pt>
              </c:numCache>
            </c:numRef>
          </c:cat>
          <c:val>
            <c:numRef>
              <c:f>DATA!$B$28:$H$28</c:f>
              <c:numCache>
                <c:formatCode>General</c:formatCode>
                <c:ptCount val="7"/>
                <c:pt idx="0">
                  <c:v>1.5</c:v>
                </c:pt>
                <c:pt idx="1">
                  <c:v>1.4</c:v>
                </c:pt>
                <c:pt idx="2">
                  <c:v>-1.9000000000000001</c:v>
                </c:pt>
                <c:pt idx="3">
                  <c:v>-1.7</c:v>
                </c:pt>
                <c:pt idx="4">
                  <c:v>-1</c:v>
                </c:pt>
                <c:pt idx="5">
                  <c:v>0.2</c:v>
                </c:pt>
                <c:pt idx="6">
                  <c:v>0.5</c:v>
                </c:pt>
              </c:numCache>
            </c:numRef>
          </c:val>
          <c:smooth val="0"/>
        </c:ser>
        <c:ser>
          <c:idx val="3"/>
          <c:order val="3"/>
          <c:tx>
            <c:strRef>
              <c:f>DATA!$A$29</c:f>
              <c:strCache>
                <c:ptCount val="1"/>
                <c:pt idx="0">
                  <c:v>Central America</c:v>
                </c:pt>
              </c:strCache>
            </c:strRef>
          </c:tx>
          <c:spPr>
            <a:ln w="25400">
              <a:solidFill>
                <a:srgbClr val="96BA79"/>
              </a:solidFill>
              <a:prstDash val="lgDash"/>
            </a:ln>
            <a:effectLst/>
          </c:spPr>
          <c:marker>
            <c:symbol val="none"/>
          </c:marker>
          <c:cat>
            <c:numRef>
              <c:f>DATA!$B$25:$H$25</c:f>
              <c:numCache>
                <c:formatCode>General</c:formatCode>
                <c:ptCount val="7"/>
                <c:pt idx="0">
                  <c:v>2007</c:v>
                </c:pt>
                <c:pt idx="1">
                  <c:v>2008</c:v>
                </c:pt>
                <c:pt idx="2">
                  <c:v>2009</c:v>
                </c:pt>
                <c:pt idx="3">
                  <c:v>2010</c:v>
                </c:pt>
                <c:pt idx="4">
                  <c:v>2011</c:v>
                </c:pt>
                <c:pt idx="5">
                  <c:v>2012</c:v>
                </c:pt>
                <c:pt idx="6">
                  <c:v>2013</c:v>
                </c:pt>
              </c:numCache>
            </c:numRef>
          </c:cat>
          <c:val>
            <c:numRef>
              <c:f>DATA!$B$29:$H$29</c:f>
              <c:numCache>
                <c:formatCode>General</c:formatCode>
                <c:ptCount val="7"/>
                <c:pt idx="0">
                  <c:v>2.3838543463826212</c:v>
                </c:pt>
                <c:pt idx="1">
                  <c:v>0.98287267370258413</c:v>
                </c:pt>
                <c:pt idx="2">
                  <c:v>-1.5363257646059001</c:v>
                </c:pt>
                <c:pt idx="3">
                  <c:v>-1.4</c:v>
                </c:pt>
                <c:pt idx="4">
                  <c:v>-0.9</c:v>
                </c:pt>
                <c:pt idx="5">
                  <c:v>-0.5</c:v>
                </c:pt>
                <c:pt idx="6">
                  <c:v>-0.1</c:v>
                </c:pt>
              </c:numCache>
            </c:numRef>
          </c:val>
          <c:smooth val="0"/>
        </c:ser>
        <c:ser>
          <c:idx val="4"/>
          <c:order val="4"/>
          <c:tx>
            <c:strRef>
              <c:f>DATA!$A$30</c:f>
              <c:strCache>
                <c:ptCount val="1"/>
                <c:pt idx="0">
                  <c:v>Caribbean</c:v>
                </c:pt>
              </c:strCache>
            </c:strRef>
          </c:tx>
          <c:spPr>
            <a:ln w="25400">
              <a:solidFill>
                <a:srgbClr val="B3B3B3"/>
              </a:solidFill>
              <a:prstDash val="lgDashDot"/>
            </a:ln>
            <a:effectLst/>
          </c:spPr>
          <c:marker>
            <c:symbol val="none"/>
          </c:marker>
          <c:cat>
            <c:numRef>
              <c:f>DATA!$B$25:$H$25</c:f>
              <c:numCache>
                <c:formatCode>General</c:formatCode>
                <c:ptCount val="7"/>
                <c:pt idx="0">
                  <c:v>2007</c:v>
                </c:pt>
                <c:pt idx="1">
                  <c:v>2008</c:v>
                </c:pt>
                <c:pt idx="2">
                  <c:v>2009</c:v>
                </c:pt>
                <c:pt idx="3">
                  <c:v>2010</c:v>
                </c:pt>
                <c:pt idx="4">
                  <c:v>2011</c:v>
                </c:pt>
                <c:pt idx="5">
                  <c:v>2012</c:v>
                </c:pt>
                <c:pt idx="6">
                  <c:v>2013</c:v>
                </c:pt>
              </c:numCache>
            </c:numRef>
          </c:cat>
          <c:val>
            <c:numRef>
              <c:f>DATA!$B$30:$H$30</c:f>
              <c:numCache>
                <c:formatCode>General</c:formatCode>
                <c:ptCount val="7"/>
                <c:pt idx="0">
                  <c:v>0</c:v>
                </c:pt>
                <c:pt idx="1">
                  <c:v>0</c:v>
                </c:pt>
                <c:pt idx="2">
                  <c:v>0.16</c:v>
                </c:pt>
                <c:pt idx="3">
                  <c:v>-0.4</c:v>
                </c:pt>
                <c:pt idx="4">
                  <c:v>0.4</c:v>
                </c:pt>
                <c:pt idx="5">
                  <c:v>0</c:v>
                </c:pt>
                <c:pt idx="6">
                  <c:v>0.30000000000000032</c:v>
                </c:pt>
              </c:numCache>
            </c:numRef>
          </c:val>
          <c:smooth val="0"/>
        </c:ser>
        <c:ser>
          <c:idx val="5"/>
          <c:order val="5"/>
          <c:tx>
            <c:strRef>
              <c:f>DATA!$A$31</c:f>
              <c:strCache>
                <c:ptCount val="1"/>
                <c:pt idx="0">
                  <c:v>Latin America And Caribbean</c:v>
                </c:pt>
              </c:strCache>
            </c:strRef>
          </c:tx>
          <c:spPr>
            <a:ln w="31750">
              <a:solidFill>
                <a:srgbClr val="FFC000"/>
              </a:solidFill>
              <a:prstDash val="solid"/>
            </a:ln>
            <a:effectLst/>
          </c:spPr>
          <c:marker>
            <c:symbol val="none"/>
          </c:marker>
          <c:cat>
            <c:numRef>
              <c:f>DATA!$B$25:$H$25</c:f>
              <c:numCache>
                <c:formatCode>General</c:formatCode>
                <c:ptCount val="7"/>
                <c:pt idx="0">
                  <c:v>2007</c:v>
                </c:pt>
                <c:pt idx="1">
                  <c:v>2008</c:v>
                </c:pt>
                <c:pt idx="2">
                  <c:v>2009</c:v>
                </c:pt>
                <c:pt idx="3">
                  <c:v>2010</c:v>
                </c:pt>
                <c:pt idx="4">
                  <c:v>2011</c:v>
                </c:pt>
                <c:pt idx="5">
                  <c:v>2012</c:v>
                </c:pt>
                <c:pt idx="6">
                  <c:v>2013</c:v>
                </c:pt>
              </c:numCache>
            </c:numRef>
          </c:cat>
          <c:val>
            <c:numRef>
              <c:f>DATA!$B$31:$H$31</c:f>
              <c:numCache>
                <c:formatCode>General</c:formatCode>
                <c:ptCount val="7"/>
                <c:pt idx="0">
                  <c:v>2.4882826752384783</c:v>
                </c:pt>
                <c:pt idx="1">
                  <c:v>1.77315127480636</c:v>
                </c:pt>
                <c:pt idx="2">
                  <c:v>-1.3</c:v>
                </c:pt>
                <c:pt idx="3">
                  <c:v>-0.60000000000000064</c:v>
                </c:pt>
                <c:pt idx="4">
                  <c:v>-0.30000000000000032</c:v>
                </c:pt>
                <c:pt idx="5">
                  <c:v>-0.30000000000000032</c:v>
                </c:pt>
                <c:pt idx="6">
                  <c:v>-0.1</c:v>
                </c:pt>
              </c:numCache>
            </c:numRef>
          </c:val>
          <c:smooth val="0"/>
        </c:ser>
        <c:dLbls>
          <c:showLegendKey val="0"/>
          <c:showVal val="0"/>
          <c:showCatName val="0"/>
          <c:showSerName val="0"/>
          <c:showPercent val="0"/>
          <c:showBubbleSize val="0"/>
        </c:dLbls>
        <c:marker val="1"/>
        <c:smooth val="0"/>
        <c:axId val="22719872"/>
        <c:axId val="22733952"/>
      </c:lineChart>
      <c:catAx>
        <c:axId val="22719872"/>
        <c:scaling>
          <c:orientation val="minMax"/>
        </c:scaling>
        <c:delete val="0"/>
        <c:axPos val="b"/>
        <c:numFmt formatCode="General" sourceLinked="1"/>
        <c:majorTickMark val="out"/>
        <c:minorTickMark val="none"/>
        <c:tickLblPos val="low"/>
        <c:spPr>
          <a:ln w="3175">
            <a:solidFill>
              <a:srgbClr val="C0C0C0"/>
            </a:solidFill>
            <a:prstDash val="solid"/>
          </a:ln>
        </c:spPr>
        <c:txPr>
          <a:bodyPr/>
          <a:lstStyle/>
          <a:p>
            <a:pPr>
              <a:defRPr>
                <a:latin typeface="Segoe UI"/>
                <a:ea typeface="Segoe UI"/>
                <a:cs typeface="Segoe UI"/>
              </a:defRPr>
            </a:pPr>
            <a:endParaRPr lang="es-CO"/>
          </a:p>
        </c:txPr>
        <c:crossAx val="22733952"/>
        <c:crosses val="autoZero"/>
        <c:auto val="1"/>
        <c:lblAlgn val="ctr"/>
        <c:lblOffset val="100"/>
        <c:noMultiLvlLbl val="0"/>
      </c:catAx>
      <c:valAx>
        <c:axId val="22733952"/>
        <c:scaling>
          <c:orientation val="minMax"/>
        </c:scaling>
        <c:delete val="0"/>
        <c:axPos val="l"/>
        <c:title>
          <c:tx>
            <c:rich>
              <a:bodyPr rot="-5400000" vert="horz"/>
              <a:lstStyle/>
              <a:p>
                <a:pPr>
                  <a:defRPr/>
                </a:pPr>
                <a:r>
                  <a:rPr lang="en-US"/>
                  <a:t>Percent of GDP</a:t>
                </a:r>
              </a:p>
            </c:rich>
          </c:tx>
          <c:layout/>
          <c:overlay val="0"/>
        </c:title>
        <c:numFmt formatCode="General" sourceLinked="1"/>
        <c:majorTickMark val="out"/>
        <c:minorTickMark val="none"/>
        <c:tickLblPos val="nextTo"/>
        <c:spPr>
          <a:ln w="3175">
            <a:solidFill>
              <a:srgbClr val="C0C0C0"/>
            </a:solidFill>
            <a:prstDash val="solid"/>
          </a:ln>
        </c:spPr>
        <c:txPr>
          <a:bodyPr/>
          <a:lstStyle/>
          <a:p>
            <a:pPr>
              <a:defRPr>
                <a:latin typeface="Segoe UI"/>
                <a:ea typeface="Segoe UI"/>
                <a:cs typeface="Segoe UI"/>
              </a:defRPr>
            </a:pPr>
            <a:endParaRPr lang="es-CO"/>
          </a:p>
        </c:txPr>
        <c:crossAx val="22719872"/>
        <c:crosses val="autoZero"/>
        <c:crossBetween val="between"/>
      </c:valAx>
      <c:spPr>
        <a:solidFill>
          <a:srgbClr val="FFFFFF"/>
        </a:solidFill>
        <a:ln w="3175">
          <a:solidFill>
            <a:srgbClr val="C0C0C0"/>
          </a:solidFill>
          <a:prstDash val="solid"/>
        </a:ln>
      </c:spPr>
    </c:plotArea>
    <c:plotVisOnly val="1"/>
    <c:dispBlanksAs val="gap"/>
    <c:showDLblsOverMax val="0"/>
  </c:chart>
  <c:spPr>
    <a:ln w="9525">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458218060580266E-2"/>
          <c:y val="3.9424655251426903E-2"/>
          <c:w val="0.87387127284765165"/>
          <c:h val="0.81942882139732531"/>
        </c:manualLayout>
      </c:layout>
      <c:scatterChart>
        <c:scatterStyle val="lineMarker"/>
        <c:varyColors val="0"/>
        <c:ser>
          <c:idx val="1"/>
          <c:order val="0"/>
          <c:spPr>
            <a:ln w="28575">
              <a:noFill/>
            </a:ln>
          </c:spPr>
          <c:marker>
            <c:symbol val="circle"/>
            <c:size val="7"/>
            <c:spPr>
              <a:solidFill>
                <a:srgbClr val="C00000"/>
              </a:solidFill>
            </c:spPr>
          </c:marker>
          <c:dPt>
            <c:idx val="1"/>
            <c:marker>
              <c:spPr>
                <a:solidFill>
                  <a:srgbClr val="FFC000"/>
                </a:solidFill>
              </c:spPr>
            </c:marker>
            <c:bubble3D val="0"/>
          </c:dPt>
          <c:dPt>
            <c:idx val="6"/>
            <c:marker>
              <c:spPr>
                <a:solidFill>
                  <a:srgbClr val="FFC000"/>
                </a:solidFill>
              </c:spPr>
            </c:marker>
            <c:bubble3D val="0"/>
          </c:dPt>
          <c:dPt>
            <c:idx val="7"/>
            <c:marker>
              <c:spPr>
                <a:solidFill>
                  <a:srgbClr val="FFC000"/>
                </a:solidFill>
              </c:spPr>
            </c:marker>
            <c:bubble3D val="0"/>
          </c:dPt>
          <c:dPt>
            <c:idx val="8"/>
            <c:marker>
              <c:spPr>
                <a:solidFill>
                  <a:srgbClr val="FFC000"/>
                </a:solidFill>
              </c:spPr>
            </c:marker>
            <c:bubble3D val="0"/>
          </c:dPt>
          <c:dPt>
            <c:idx val="20"/>
            <c:marker>
              <c:spPr>
                <a:solidFill>
                  <a:srgbClr val="FFC000"/>
                </a:solidFill>
              </c:spPr>
            </c:marker>
            <c:bubble3D val="0"/>
          </c:dPt>
          <c:dLbls>
            <c:dLbl>
              <c:idx val="0"/>
              <c:layout>
                <c:manualLayout>
                  <c:x val="-1.8018018018018021E-2"/>
                  <c:y val="2.3809523809523812E-2"/>
                </c:manualLayout>
              </c:layout>
              <c:tx>
                <c:strRef>
                  <c:f>Sheet1!$A$3</c:f>
                  <c:strCache>
                    <c:ptCount val="1"/>
                    <c:pt idx="0">
                      <c:v>ATG</c:v>
                    </c:pt>
                  </c:strCache>
                </c:strRef>
              </c:tx>
              <c:dLblPos val="r"/>
              <c:showLegendKey val="0"/>
              <c:showVal val="1"/>
              <c:showCatName val="0"/>
              <c:showSerName val="0"/>
              <c:showPercent val="0"/>
              <c:showBubbleSize val="0"/>
            </c:dLbl>
            <c:dLbl>
              <c:idx val="1"/>
              <c:layout/>
              <c:tx>
                <c:strRef>
                  <c:f>Sheet1!$A$4</c:f>
                  <c:strCache>
                    <c:ptCount val="1"/>
                    <c:pt idx="0">
                      <c:v>ARG</c:v>
                    </c:pt>
                  </c:strCache>
                </c:strRef>
              </c:tx>
              <c:dLblPos val="r"/>
              <c:showLegendKey val="0"/>
              <c:showVal val="1"/>
              <c:showCatName val="0"/>
              <c:showSerName val="0"/>
              <c:showPercent val="0"/>
              <c:showBubbleSize val="0"/>
            </c:dLbl>
            <c:dLbl>
              <c:idx val="2"/>
              <c:layout/>
              <c:tx>
                <c:strRef>
                  <c:f>Sheet1!$A$5</c:f>
                  <c:strCache>
                    <c:ptCount val="1"/>
                    <c:pt idx="0">
                      <c:v>BHS</c:v>
                    </c:pt>
                  </c:strCache>
                </c:strRef>
              </c:tx>
              <c:dLblPos val="r"/>
              <c:showLegendKey val="0"/>
              <c:showVal val="1"/>
              <c:showCatName val="0"/>
              <c:showSerName val="0"/>
              <c:showPercent val="0"/>
              <c:showBubbleSize val="0"/>
            </c:dLbl>
            <c:dLbl>
              <c:idx val="3"/>
              <c:layout/>
              <c:tx>
                <c:strRef>
                  <c:f>Sheet1!$A$6</c:f>
                  <c:strCache>
                    <c:ptCount val="1"/>
                    <c:pt idx="0">
                      <c:v>BRB</c:v>
                    </c:pt>
                  </c:strCache>
                </c:strRef>
              </c:tx>
              <c:dLblPos val="r"/>
              <c:showLegendKey val="0"/>
              <c:showVal val="1"/>
              <c:showCatName val="0"/>
              <c:showSerName val="0"/>
              <c:showPercent val="0"/>
              <c:showBubbleSize val="0"/>
            </c:dLbl>
            <c:dLbl>
              <c:idx val="4"/>
              <c:layout/>
              <c:tx>
                <c:strRef>
                  <c:f>Sheet1!$A$7</c:f>
                  <c:strCache>
                    <c:ptCount val="1"/>
                    <c:pt idx="0">
                      <c:v>BLZ</c:v>
                    </c:pt>
                  </c:strCache>
                </c:strRef>
              </c:tx>
              <c:dLblPos val="r"/>
              <c:showLegendKey val="0"/>
              <c:showVal val="1"/>
              <c:showCatName val="0"/>
              <c:showSerName val="0"/>
              <c:showPercent val="0"/>
              <c:showBubbleSize val="0"/>
            </c:dLbl>
            <c:dLbl>
              <c:idx val="5"/>
              <c:layout/>
              <c:tx>
                <c:strRef>
                  <c:f>Sheet1!$A$8</c:f>
                  <c:strCache>
                    <c:ptCount val="1"/>
                    <c:pt idx="0">
                      <c:v>BOL</c:v>
                    </c:pt>
                  </c:strCache>
                </c:strRef>
              </c:tx>
              <c:dLblPos val="r"/>
              <c:showLegendKey val="0"/>
              <c:showVal val="1"/>
              <c:showCatName val="0"/>
              <c:showSerName val="0"/>
              <c:showPercent val="0"/>
              <c:showBubbleSize val="0"/>
            </c:dLbl>
            <c:dLbl>
              <c:idx val="6"/>
              <c:layout/>
              <c:tx>
                <c:strRef>
                  <c:f>Sheet1!$A$9</c:f>
                  <c:strCache>
                    <c:ptCount val="1"/>
                    <c:pt idx="0">
                      <c:v>BRA</c:v>
                    </c:pt>
                  </c:strCache>
                </c:strRef>
              </c:tx>
              <c:dLblPos val="r"/>
              <c:showLegendKey val="0"/>
              <c:showVal val="1"/>
              <c:showCatName val="0"/>
              <c:showSerName val="0"/>
              <c:showPercent val="0"/>
              <c:showBubbleSize val="0"/>
            </c:dLbl>
            <c:dLbl>
              <c:idx val="7"/>
              <c:layout>
                <c:manualLayout>
                  <c:x val="-4.5045045045045043E-2"/>
                  <c:y val="-2.6455026455026606E-2"/>
                </c:manualLayout>
              </c:layout>
              <c:tx>
                <c:strRef>
                  <c:f>Sheet1!$A$10</c:f>
                  <c:strCache>
                    <c:ptCount val="1"/>
                    <c:pt idx="0">
                      <c:v>CHL</c:v>
                    </c:pt>
                  </c:strCache>
                </c:strRef>
              </c:tx>
              <c:dLblPos val="r"/>
              <c:showLegendKey val="0"/>
              <c:showVal val="1"/>
              <c:showCatName val="0"/>
              <c:showSerName val="0"/>
              <c:showPercent val="0"/>
              <c:showBubbleSize val="0"/>
            </c:dLbl>
            <c:dLbl>
              <c:idx val="8"/>
              <c:layout>
                <c:manualLayout>
                  <c:x val="-6.0060060060060094E-3"/>
                  <c:y val="2.1164021164021166E-2"/>
                </c:manualLayout>
              </c:layout>
              <c:tx>
                <c:strRef>
                  <c:f>Sheet1!$A$11</c:f>
                  <c:strCache>
                    <c:ptCount val="1"/>
                    <c:pt idx="0">
                      <c:v>COL</c:v>
                    </c:pt>
                  </c:strCache>
                </c:strRef>
              </c:tx>
              <c:dLblPos val="r"/>
              <c:showLegendKey val="0"/>
              <c:showVal val="1"/>
              <c:showCatName val="0"/>
              <c:showSerName val="0"/>
              <c:showPercent val="0"/>
              <c:showBubbleSize val="0"/>
            </c:dLbl>
            <c:dLbl>
              <c:idx val="9"/>
              <c:layout>
                <c:manualLayout>
                  <c:x val="-4.5045045045045053E-3"/>
                  <c:y val="-3.1746031746031834E-2"/>
                </c:manualLayout>
              </c:layout>
              <c:tx>
                <c:strRef>
                  <c:f>Sheet1!$A$12</c:f>
                  <c:strCache>
                    <c:ptCount val="1"/>
                    <c:pt idx="0">
                      <c:v>CRI</c:v>
                    </c:pt>
                  </c:strCache>
                </c:strRef>
              </c:tx>
              <c:dLblPos val="r"/>
              <c:showLegendKey val="0"/>
              <c:showVal val="1"/>
              <c:showCatName val="0"/>
              <c:showSerName val="0"/>
              <c:showPercent val="0"/>
              <c:showBubbleSize val="0"/>
            </c:dLbl>
            <c:dLbl>
              <c:idx val="10"/>
              <c:layout>
                <c:manualLayout>
                  <c:x val="-2.4024024024024031E-2"/>
                  <c:y val="-3.1746031746031744E-2"/>
                </c:manualLayout>
              </c:layout>
              <c:tx>
                <c:strRef>
                  <c:f>Sheet1!$A$13</c:f>
                  <c:strCache>
                    <c:ptCount val="1"/>
                    <c:pt idx="0">
                      <c:v>DMA</c:v>
                    </c:pt>
                  </c:strCache>
                </c:strRef>
              </c:tx>
              <c:dLblPos val="r"/>
              <c:showLegendKey val="0"/>
              <c:showVal val="1"/>
              <c:showCatName val="0"/>
              <c:showSerName val="0"/>
              <c:showPercent val="0"/>
              <c:showBubbleSize val="0"/>
            </c:dLbl>
            <c:dLbl>
              <c:idx val="11"/>
              <c:layout>
                <c:manualLayout>
                  <c:x val="-5.7057057057057103E-2"/>
                  <c:y val="2.1164021164021166E-2"/>
                </c:manualLayout>
              </c:layout>
              <c:tx>
                <c:strRef>
                  <c:f>Sheet1!$A$14</c:f>
                  <c:strCache>
                    <c:ptCount val="1"/>
                    <c:pt idx="0">
                      <c:v>DOM</c:v>
                    </c:pt>
                  </c:strCache>
                </c:strRef>
              </c:tx>
              <c:dLblPos val="r"/>
              <c:showLegendKey val="0"/>
              <c:showVal val="1"/>
              <c:showCatName val="0"/>
              <c:showSerName val="0"/>
              <c:showPercent val="0"/>
              <c:showBubbleSize val="0"/>
            </c:dLbl>
            <c:dLbl>
              <c:idx val="12"/>
              <c:layout/>
              <c:tx>
                <c:strRef>
                  <c:f>Sheet1!$A$15</c:f>
                  <c:strCache>
                    <c:ptCount val="1"/>
                    <c:pt idx="0">
                      <c:v>ECU</c:v>
                    </c:pt>
                  </c:strCache>
                </c:strRef>
              </c:tx>
              <c:dLblPos val="r"/>
              <c:showLegendKey val="0"/>
              <c:showVal val="1"/>
              <c:showCatName val="0"/>
              <c:showSerName val="0"/>
              <c:showPercent val="0"/>
              <c:showBubbleSize val="0"/>
            </c:dLbl>
            <c:dLbl>
              <c:idx val="13"/>
              <c:layout/>
              <c:tx>
                <c:strRef>
                  <c:f>Sheet1!$A$16</c:f>
                  <c:strCache>
                    <c:ptCount val="1"/>
                    <c:pt idx="0">
                      <c:v>SLV</c:v>
                    </c:pt>
                  </c:strCache>
                </c:strRef>
              </c:tx>
              <c:dLblPos val="r"/>
              <c:showLegendKey val="0"/>
              <c:showVal val="1"/>
              <c:showCatName val="0"/>
              <c:showSerName val="0"/>
              <c:showPercent val="0"/>
              <c:showBubbleSize val="0"/>
            </c:dLbl>
            <c:dLbl>
              <c:idx val="14"/>
              <c:layout/>
              <c:tx>
                <c:strRef>
                  <c:f>Sheet1!$A$17</c:f>
                  <c:strCache>
                    <c:ptCount val="1"/>
                    <c:pt idx="0">
                      <c:v>GRD</c:v>
                    </c:pt>
                  </c:strCache>
                </c:strRef>
              </c:tx>
              <c:dLblPos val="r"/>
              <c:showLegendKey val="0"/>
              <c:showVal val="1"/>
              <c:showCatName val="0"/>
              <c:showSerName val="0"/>
              <c:showPercent val="0"/>
              <c:showBubbleSize val="0"/>
            </c:dLbl>
            <c:dLbl>
              <c:idx val="15"/>
              <c:layout>
                <c:manualLayout>
                  <c:x val="-6.9069069069069094E-2"/>
                  <c:y val="-1.8518518518518583E-2"/>
                </c:manualLayout>
              </c:layout>
              <c:tx>
                <c:strRef>
                  <c:f>Sheet1!$A$18</c:f>
                  <c:strCache>
                    <c:ptCount val="1"/>
                    <c:pt idx="0">
                      <c:v>GTM</c:v>
                    </c:pt>
                  </c:strCache>
                </c:strRef>
              </c:tx>
              <c:dLblPos val="r"/>
              <c:showLegendKey val="0"/>
              <c:showVal val="1"/>
              <c:showCatName val="0"/>
              <c:showSerName val="0"/>
              <c:showPercent val="0"/>
              <c:showBubbleSize val="0"/>
            </c:dLbl>
            <c:dLbl>
              <c:idx val="16"/>
              <c:layout>
                <c:manualLayout>
                  <c:x val="-2.1021021021021082E-2"/>
                  <c:y val="-3.968253968253968E-2"/>
                </c:manualLayout>
              </c:layout>
              <c:tx>
                <c:strRef>
                  <c:f>Sheet1!$A$19</c:f>
                  <c:strCache>
                    <c:ptCount val="1"/>
                    <c:pt idx="0">
                      <c:v>GUY</c:v>
                    </c:pt>
                  </c:strCache>
                </c:strRef>
              </c:tx>
              <c:dLblPos val="r"/>
              <c:showLegendKey val="0"/>
              <c:showVal val="1"/>
              <c:showCatName val="0"/>
              <c:showSerName val="0"/>
              <c:showPercent val="0"/>
              <c:showBubbleSize val="0"/>
            </c:dLbl>
            <c:dLbl>
              <c:idx val="17"/>
              <c:layout/>
              <c:tx>
                <c:strRef>
                  <c:f>Sheet1!$A$20</c:f>
                  <c:strCache>
                    <c:ptCount val="1"/>
                    <c:pt idx="0">
                      <c:v>HTI</c:v>
                    </c:pt>
                  </c:strCache>
                </c:strRef>
              </c:tx>
              <c:dLblPos val="r"/>
              <c:showLegendKey val="0"/>
              <c:showVal val="1"/>
              <c:showCatName val="0"/>
              <c:showSerName val="0"/>
              <c:showPercent val="0"/>
              <c:showBubbleSize val="0"/>
            </c:dLbl>
            <c:dLbl>
              <c:idx val="18"/>
              <c:layout>
                <c:manualLayout>
                  <c:x val="-3.4534534534534561E-2"/>
                  <c:y val="-4.4973544973544971E-2"/>
                </c:manualLayout>
              </c:layout>
              <c:tx>
                <c:strRef>
                  <c:f>Sheet1!$A$21</c:f>
                  <c:strCache>
                    <c:ptCount val="1"/>
                    <c:pt idx="0">
                      <c:v>HND</c:v>
                    </c:pt>
                  </c:strCache>
                </c:strRef>
              </c:tx>
              <c:dLblPos val="r"/>
              <c:showLegendKey val="0"/>
              <c:showVal val="1"/>
              <c:showCatName val="0"/>
              <c:showSerName val="0"/>
              <c:showPercent val="0"/>
              <c:showBubbleSize val="0"/>
            </c:dLbl>
            <c:dLbl>
              <c:idx val="19"/>
              <c:layout/>
              <c:tx>
                <c:strRef>
                  <c:f>Sheet1!$A$22</c:f>
                  <c:strCache>
                    <c:ptCount val="1"/>
                    <c:pt idx="0">
                      <c:v>JAM</c:v>
                    </c:pt>
                  </c:strCache>
                </c:strRef>
              </c:tx>
              <c:dLblPos val="r"/>
              <c:showLegendKey val="0"/>
              <c:showVal val="1"/>
              <c:showCatName val="0"/>
              <c:showSerName val="0"/>
              <c:showPercent val="0"/>
              <c:showBubbleSize val="0"/>
            </c:dLbl>
            <c:dLbl>
              <c:idx val="20"/>
              <c:layout>
                <c:manualLayout>
                  <c:x val="-6.0060060060060094E-3"/>
                  <c:y val="1.5873015873015879E-2"/>
                </c:manualLayout>
              </c:layout>
              <c:tx>
                <c:strRef>
                  <c:f>Sheet1!$A$23</c:f>
                  <c:strCache>
                    <c:ptCount val="1"/>
                    <c:pt idx="0">
                      <c:v>MEX</c:v>
                    </c:pt>
                  </c:strCache>
                </c:strRef>
              </c:tx>
              <c:dLblPos val="r"/>
              <c:showLegendKey val="0"/>
              <c:showVal val="1"/>
              <c:showCatName val="0"/>
              <c:showSerName val="0"/>
              <c:showPercent val="0"/>
              <c:showBubbleSize val="0"/>
            </c:dLbl>
            <c:dLbl>
              <c:idx val="21"/>
              <c:layout/>
              <c:tx>
                <c:strRef>
                  <c:f>Sheet1!$A$24</c:f>
                  <c:strCache>
                    <c:ptCount val="1"/>
                    <c:pt idx="0">
                      <c:v>NIC</c:v>
                    </c:pt>
                  </c:strCache>
                </c:strRef>
              </c:tx>
              <c:dLblPos val="r"/>
              <c:showLegendKey val="0"/>
              <c:showVal val="1"/>
              <c:showCatName val="0"/>
              <c:showSerName val="0"/>
              <c:showPercent val="0"/>
              <c:showBubbleSize val="0"/>
            </c:dLbl>
            <c:dLbl>
              <c:idx val="22"/>
              <c:layout>
                <c:manualLayout>
                  <c:x val="-1.3513513513513521E-2"/>
                  <c:y val="2.3809523809523812E-2"/>
                </c:manualLayout>
              </c:layout>
              <c:tx>
                <c:strRef>
                  <c:f>Sheet1!$A$25</c:f>
                  <c:strCache>
                    <c:ptCount val="1"/>
                    <c:pt idx="0">
                      <c:v>PAN</c:v>
                    </c:pt>
                  </c:strCache>
                </c:strRef>
              </c:tx>
              <c:dLblPos val="r"/>
              <c:showLegendKey val="0"/>
              <c:showVal val="1"/>
              <c:showCatName val="0"/>
              <c:showSerName val="0"/>
              <c:showPercent val="0"/>
              <c:showBubbleSize val="0"/>
            </c:dLbl>
            <c:dLbl>
              <c:idx val="23"/>
              <c:layout>
                <c:manualLayout>
                  <c:x val="-6.1561561561561555E-2"/>
                  <c:y val="0"/>
                </c:manualLayout>
              </c:layout>
              <c:tx>
                <c:strRef>
                  <c:f>Sheet1!$A$26</c:f>
                  <c:strCache>
                    <c:ptCount val="1"/>
                    <c:pt idx="0">
                      <c:v>PRY</c:v>
                    </c:pt>
                  </c:strCache>
                </c:strRef>
              </c:tx>
              <c:dLblPos val="r"/>
              <c:showLegendKey val="0"/>
              <c:showVal val="1"/>
              <c:showCatName val="0"/>
              <c:showSerName val="0"/>
              <c:showPercent val="0"/>
              <c:showBubbleSize val="0"/>
            </c:dLbl>
            <c:dLbl>
              <c:idx val="24"/>
              <c:tx>
                <c:strRef>
                  <c:f>Sheet1!$A$27</c:f>
                  <c:strCache>
                    <c:ptCount val="1"/>
                    <c:pt idx="0">
                      <c:v>PER</c:v>
                    </c:pt>
                  </c:strCache>
                </c:strRef>
              </c:tx>
              <c:dLblPos val="r"/>
              <c:showLegendKey val="0"/>
              <c:showVal val="1"/>
              <c:showCatName val="0"/>
              <c:showSerName val="0"/>
              <c:showPercent val="0"/>
              <c:showBubbleSize val="0"/>
            </c:dLbl>
            <c:dLbl>
              <c:idx val="25"/>
              <c:layout/>
              <c:tx>
                <c:strRef>
                  <c:f>Sheet1!$A$28</c:f>
                  <c:strCache>
                    <c:ptCount val="1"/>
                    <c:pt idx="0">
                      <c:v>SKN</c:v>
                    </c:pt>
                  </c:strCache>
                </c:strRef>
              </c:tx>
              <c:dLblPos val="r"/>
              <c:showLegendKey val="0"/>
              <c:showVal val="1"/>
              <c:showCatName val="0"/>
              <c:showSerName val="0"/>
              <c:showPercent val="0"/>
              <c:showBubbleSize val="0"/>
            </c:dLbl>
            <c:dLbl>
              <c:idx val="26"/>
              <c:layout/>
              <c:tx>
                <c:strRef>
                  <c:f>Sheet1!$A$29</c:f>
                  <c:strCache>
                    <c:ptCount val="1"/>
                    <c:pt idx="0">
                      <c:v>LCA</c:v>
                    </c:pt>
                  </c:strCache>
                </c:strRef>
              </c:tx>
              <c:dLblPos val="r"/>
              <c:showLegendKey val="0"/>
              <c:showVal val="1"/>
              <c:showCatName val="0"/>
              <c:showSerName val="0"/>
              <c:showPercent val="0"/>
              <c:showBubbleSize val="0"/>
            </c:dLbl>
            <c:dLbl>
              <c:idx val="27"/>
              <c:layout/>
              <c:tx>
                <c:strRef>
                  <c:f>Sheet1!$A$30</c:f>
                  <c:strCache>
                    <c:ptCount val="1"/>
                    <c:pt idx="0">
                      <c:v>VCT</c:v>
                    </c:pt>
                  </c:strCache>
                </c:strRef>
              </c:tx>
              <c:dLblPos val="r"/>
              <c:showLegendKey val="0"/>
              <c:showVal val="1"/>
              <c:showCatName val="0"/>
              <c:showSerName val="0"/>
              <c:showPercent val="0"/>
              <c:showBubbleSize val="0"/>
            </c:dLbl>
            <c:dLbl>
              <c:idx val="28"/>
              <c:layout/>
              <c:tx>
                <c:strRef>
                  <c:f>Sheet1!$A$31</c:f>
                  <c:strCache>
                    <c:ptCount val="1"/>
                    <c:pt idx="0">
                      <c:v>SUR</c:v>
                    </c:pt>
                  </c:strCache>
                </c:strRef>
              </c:tx>
              <c:dLblPos val="r"/>
              <c:showLegendKey val="0"/>
              <c:showVal val="1"/>
              <c:showCatName val="0"/>
              <c:showSerName val="0"/>
              <c:showPercent val="0"/>
              <c:showBubbleSize val="0"/>
            </c:dLbl>
            <c:dLbl>
              <c:idx val="29"/>
              <c:layout/>
              <c:tx>
                <c:strRef>
                  <c:f>Sheet1!$A$32</c:f>
                  <c:strCache>
                    <c:ptCount val="1"/>
                    <c:pt idx="0">
                      <c:v>TTO</c:v>
                    </c:pt>
                  </c:strCache>
                </c:strRef>
              </c:tx>
              <c:dLblPos val="r"/>
              <c:showLegendKey val="0"/>
              <c:showVal val="1"/>
              <c:showCatName val="0"/>
              <c:showSerName val="0"/>
              <c:showPercent val="0"/>
              <c:showBubbleSize val="0"/>
            </c:dLbl>
            <c:dLbl>
              <c:idx val="30"/>
              <c:layout>
                <c:manualLayout>
                  <c:x val="-2.8528528528528531E-2"/>
                  <c:y val="2.3809523809523812E-2"/>
                </c:manualLayout>
              </c:layout>
              <c:tx>
                <c:strRef>
                  <c:f>Sheet1!$A$33</c:f>
                  <c:strCache>
                    <c:ptCount val="1"/>
                    <c:pt idx="0">
                      <c:v>URY</c:v>
                    </c:pt>
                  </c:strCache>
                </c:strRef>
              </c:tx>
              <c:dLblPos val="r"/>
              <c:showLegendKey val="0"/>
              <c:showVal val="1"/>
              <c:showCatName val="0"/>
              <c:showSerName val="0"/>
              <c:showPercent val="0"/>
              <c:showBubbleSize val="0"/>
            </c:dLbl>
            <c:dLbl>
              <c:idx val="31"/>
              <c:layout/>
              <c:tx>
                <c:strRef>
                  <c:f>Sheet1!$A$34</c:f>
                  <c:strCache>
                    <c:ptCount val="1"/>
                    <c:pt idx="0">
                      <c:v>VEN</c:v>
                    </c:pt>
                  </c:strCache>
                </c:strRef>
              </c:tx>
              <c:dLblPos val="r"/>
              <c:showLegendKey val="0"/>
              <c:showVal val="1"/>
              <c:showCatName val="0"/>
              <c:showSerName val="0"/>
              <c:showPercent val="0"/>
              <c:showBubbleSize val="0"/>
            </c:dLbl>
            <c:showLegendKey val="0"/>
            <c:showVal val="0"/>
            <c:showCatName val="0"/>
            <c:showSerName val="0"/>
            <c:showPercent val="0"/>
            <c:showBubbleSize val="0"/>
          </c:dLbls>
          <c:xVal>
            <c:numRef>
              <c:f>Sheet1!$D$3:$D$34</c:f>
              <c:numCache>
                <c:formatCode>0.0</c:formatCode>
                <c:ptCount val="32"/>
                <c:pt idx="0">
                  <c:v>82.351540490982202</c:v>
                </c:pt>
                <c:pt idx="1">
                  <c:v>43.401463144764094</c:v>
                </c:pt>
                <c:pt idx="2">
                  <c:v>48.533029300840091</c:v>
                </c:pt>
                <c:pt idx="3">
                  <c:v>119.34846757207218</c:v>
                </c:pt>
                <c:pt idx="4">
                  <c:v>79.031246409046688</c:v>
                </c:pt>
                <c:pt idx="5">
                  <c:v>31.499384592895929</c:v>
                </c:pt>
                <c:pt idx="6">
                  <c:v>64.178657568945184</c:v>
                </c:pt>
                <c:pt idx="7">
                  <c:v>11.903854996308425</c:v>
                </c:pt>
                <c:pt idx="8">
                  <c:v>32.943496997783946</c:v>
                </c:pt>
                <c:pt idx="9">
                  <c:v>32.389869511089323</c:v>
                </c:pt>
                <c:pt idx="10">
                  <c:v>71.986679452837294</c:v>
                </c:pt>
                <c:pt idx="11">
                  <c:v>29.890434502690887</c:v>
                </c:pt>
                <c:pt idx="12">
                  <c:v>18.299058715463868</c:v>
                </c:pt>
                <c:pt idx="13">
                  <c:v>50.039970981939533</c:v>
                </c:pt>
                <c:pt idx="14">
                  <c:v>88.450121987480742</c:v>
                </c:pt>
                <c:pt idx="15">
                  <c:v>24.83069445417059</c:v>
                </c:pt>
                <c:pt idx="16">
                  <c:v>63.370328463297938</c:v>
                </c:pt>
                <c:pt idx="17">
                  <c:v>16.270507819118929</c:v>
                </c:pt>
                <c:pt idx="18">
                  <c:v>31.166839959944632</c:v>
                </c:pt>
                <c:pt idx="19">
                  <c:v>148.66686521656837</c:v>
                </c:pt>
                <c:pt idx="20">
                  <c:v>42.719826268039036</c:v>
                </c:pt>
                <c:pt idx="21">
                  <c:v>68.717106420359627</c:v>
                </c:pt>
                <c:pt idx="22">
                  <c:v>35.988589905351994</c:v>
                </c:pt>
                <c:pt idx="23">
                  <c:v>13.523614226468586</c:v>
                </c:pt>
                <c:pt idx="24">
                  <c:v>20.742941769536028</c:v>
                </c:pt>
                <c:pt idx="25">
                  <c:v>151.18858180787248</c:v>
                </c:pt>
                <c:pt idx="26">
                  <c:v>77.287262446727993</c:v>
                </c:pt>
                <c:pt idx="27">
                  <c:v>70.425717728518478</c:v>
                </c:pt>
                <c:pt idx="28">
                  <c:v>19.77330830581997</c:v>
                </c:pt>
                <c:pt idx="29">
                  <c:v>36.590144644263674</c:v>
                </c:pt>
                <c:pt idx="30">
                  <c:v>53.235664382954162</c:v>
                </c:pt>
                <c:pt idx="31">
                  <c:v>53.274885077802175</c:v>
                </c:pt>
              </c:numCache>
            </c:numRef>
          </c:xVal>
          <c:yVal>
            <c:numRef>
              <c:f>Sheet1!$C$3:$C$34</c:f>
              <c:numCache>
                <c:formatCode>0.0</c:formatCode>
                <c:ptCount val="32"/>
                <c:pt idx="0">
                  <c:v>5.3440898581586298</c:v>
                </c:pt>
                <c:pt idx="1">
                  <c:v>4.0675315438145745</c:v>
                </c:pt>
                <c:pt idx="2">
                  <c:v>4.8339919908206932</c:v>
                </c:pt>
                <c:pt idx="3">
                  <c:v>3.2912568264316739</c:v>
                </c:pt>
                <c:pt idx="4">
                  <c:v>2.5385397086351693</c:v>
                </c:pt>
                <c:pt idx="5">
                  <c:v>-0.82681515080128587</c:v>
                </c:pt>
                <c:pt idx="6">
                  <c:v>1.8691249685241298</c:v>
                </c:pt>
                <c:pt idx="7">
                  <c:v>0.8088571010080241</c:v>
                </c:pt>
                <c:pt idx="8">
                  <c:v>1.8699122597797504</c:v>
                </c:pt>
                <c:pt idx="9">
                  <c:v>4.3300420103084925</c:v>
                </c:pt>
                <c:pt idx="10">
                  <c:v>2.6196045643061048</c:v>
                </c:pt>
                <c:pt idx="11">
                  <c:v>2.2917219640845112</c:v>
                </c:pt>
                <c:pt idx="12">
                  <c:v>0.99858613667278706</c:v>
                </c:pt>
                <c:pt idx="13">
                  <c:v>2.6337830962001112</c:v>
                </c:pt>
                <c:pt idx="14">
                  <c:v>5.6057285239770387</c:v>
                </c:pt>
                <c:pt idx="15">
                  <c:v>2.3778793138948124</c:v>
                </c:pt>
                <c:pt idx="16">
                  <c:v>2.0938388944887523</c:v>
                </c:pt>
                <c:pt idx="17">
                  <c:v>7.7472445739279046</c:v>
                </c:pt>
                <c:pt idx="18">
                  <c:v>2.4406486314647236</c:v>
                </c:pt>
                <c:pt idx="19">
                  <c:v>8.4340655994502445</c:v>
                </c:pt>
                <c:pt idx="20">
                  <c:v>2.4462636110207177</c:v>
                </c:pt>
                <c:pt idx="21">
                  <c:v>0.855557095245848</c:v>
                </c:pt>
                <c:pt idx="22">
                  <c:v>2.3094559342263525</c:v>
                </c:pt>
                <c:pt idx="23">
                  <c:v>1.9830132674778889</c:v>
                </c:pt>
                <c:pt idx="24">
                  <c:v>-1.1144532235233526</c:v>
                </c:pt>
                <c:pt idx="25">
                  <c:v>2.9961064825077468</c:v>
                </c:pt>
                <c:pt idx="26">
                  <c:v>7.4508378025946334</c:v>
                </c:pt>
                <c:pt idx="27">
                  <c:v>2.2019803908000992</c:v>
                </c:pt>
                <c:pt idx="28">
                  <c:v>0.61027729144323761</c:v>
                </c:pt>
                <c:pt idx="29">
                  <c:v>2.8483576014999752</c:v>
                </c:pt>
                <c:pt idx="30">
                  <c:v>1.7257661013054559</c:v>
                </c:pt>
                <c:pt idx="31">
                  <c:v>6.4656408925931803</c:v>
                </c:pt>
              </c:numCache>
            </c:numRef>
          </c:yVal>
          <c:smooth val="0"/>
        </c:ser>
        <c:dLbls>
          <c:showLegendKey val="0"/>
          <c:showVal val="0"/>
          <c:showCatName val="0"/>
          <c:showSerName val="0"/>
          <c:showPercent val="0"/>
          <c:showBubbleSize val="0"/>
        </c:dLbls>
        <c:axId val="22792832"/>
        <c:axId val="67355392"/>
      </c:scatterChart>
      <c:valAx>
        <c:axId val="22792832"/>
        <c:scaling>
          <c:orientation val="minMax"/>
          <c:max val="190"/>
          <c:min val="0"/>
        </c:scaling>
        <c:delete val="0"/>
        <c:axPos val="b"/>
        <c:title>
          <c:tx>
            <c:rich>
              <a:bodyPr/>
              <a:lstStyle/>
              <a:p>
                <a:pPr>
                  <a:defRPr b="0"/>
                </a:pPr>
                <a:r>
                  <a:rPr lang="en-US" b="0" dirty="0" err="1" smtClean="0"/>
                  <a:t>Deuda</a:t>
                </a:r>
                <a:r>
                  <a:rPr lang="en-US" b="0" dirty="0" smtClean="0"/>
                  <a:t>/PIB</a:t>
                </a:r>
                <a:endParaRPr lang="en-US" b="0" dirty="0"/>
              </a:p>
            </c:rich>
          </c:tx>
          <c:layout>
            <c:manualLayout>
              <c:xMode val="edge"/>
              <c:yMode val="edge"/>
              <c:x val="0.50847721737485563"/>
              <c:y val="0.89998666833312502"/>
            </c:manualLayout>
          </c:layout>
          <c:overlay val="0"/>
        </c:title>
        <c:numFmt formatCode="0" sourceLinked="0"/>
        <c:majorTickMark val="in"/>
        <c:minorTickMark val="none"/>
        <c:tickLblPos val="low"/>
        <c:crossAx val="67355392"/>
        <c:crosses val="autoZero"/>
        <c:crossBetween val="midCat"/>
        <c:majorUnit val="20"/>
      </c:valAx>
      <c:valAx>
        <c:axId val="67355392"/>
        <c:scaling>
          <c:orientation val="minMax"/>
          <c:max val="10"/>
          <c:min val="-1"/>
        </c:scaling>
        <c:delete val="0"/>
        <c:axPos val="l"/>
        <c:title>
          <c:tx>
            <c:rich>
              <a:bodyPr rot="-5400000" vert="horz"/>
              <a:lstStyle/>
              <a:p>
                <a:pPr>
                  <a:defRPr b="0"/>
                </a:pPr>
                <a:r>
                  <a:rPr lang="en-US" b="0" dirty="0" err="1" smtClean="0"/>
                  <a:t>Déficit</a:t>
                </a:r>
                <a:r>
                  <a:rPr lang="en-US" b="0" dirty="0" smtClean="0"/>
                  <a:t>/PIB</a:t>
                </a:r>
                <a:endParaRPr lang="en-US" b="0" dirty="0"/>
              </a:p>
            </c:rich>
          </c:tx>
          <c:layout>
            <c:manualLayout>
              <c:xMode val="edge"/>
              <c:yMode val="edge"/>
              <c:x val="1.6516516516516522E-2"/>
              <c:y val="0.29215493896596406"/>
            </c:manualLayout>
          </c:layout>
          <c:overlay val="0"/>
        </c:title>
        <c:numFmt formatCode="0.0" sourceLinked="1"/>
        <c:majorTickMark val="in"/>
        <c:minorTickMark val="none"/>
        <c:tickLblPos val="nextTo"/>
        <c:crossAx val="22792832"/>
        <c:crosses val="autoZero"/>
        <c:crossBetween val="midCat"/>
        <c:majorUnit val="1"/>
      </c:valAx>
      <c:spPr>
        <a:ln>
          <a:solidFill>
            <a:sysClr val="window" lastClr="FFFFFF">
              <a:lumMod val="50000"/>
            </a:sysClr>
          </a:solidFill>
        </a:ln>
      </c:spPr>
    </c:plotArea>
    <c:plotVisOnly val="1"/>
    <c:dispBlanksAs val="gap"/>
    <c:showDLblsOverMax val="0"/>
  </c:chart>
  <c:spPr>
    <a:ln>
      <a:noFill/>
    </a:ln>
  </c:spPr>
  <c:txPr>
    <a:bodyPr/>
    <a:lstStyle/>
    <a:p>
      <a:pPr>
        <a:defRPr sz="1200">
          <a:latin typeface="Arial" pitchFamily="34" charset="0"/>
          <a:cs typeface="Arial" pitchFamily="34" charset="0"/>
        </a:defRPr>
      </a:pPr>
      <a:endParaRPr lang="es-C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2012</a:t>
            </a:r>
            <a:endParaRPr lang="en-US" dirty="0"/>
          </a:p>
        </c:rich>
      </c:tx>
      <c:layout/>
      <c:overlay val="0"/>
    </c:title>
    <c:autoTitleDeleted val="0"/>
    <c:plotArea>
      <c:layout>
        <c:manualLayout>
          <c:layoutTarget val="inner"/>
          <c:xMode val="edge"/>
          <c:yMode val="edge"/>
          <c:x val="8.0356435279267946E-2"/>
          <c:y val="6.9973383608739073E-2"/>
          <c:w val="0.87270037190293159"/>
          <c:h val="0.8202139315918846"/>
        </c:manualLayout>
      </c:layout>
      <c:bubbleChart>
        <c:varyColors val="0"/>
        <c:ser>
          <c:idx val="0"/>
          <c:order val="0"/>
          <c:spPr>
            <a:solidFill>
              <a:srgbClr val="0070C0"/>
            </a:solidFill>
          </c:spPr>
          <c:invertIfNegative val="0"/>
          <c:dLbls>
            <c:dLbl>
              <c:idx val="0"/>
              <c:layout/>
              <c:tx>
                <c:strRef>
                  <c:f>'2012'!$A$4</c:f>
                  <c:strCache>
                    <c:ptCount val="1"/>
                    <c:pt idx="0">
                      <c:v>Austria</c:v>
                    </c:pt>
                  </c:strCache>
                </c:strRef>
              </c:tx>
              <c:dLblPos val="r"/>
              <c:showLegendKey val="0"/>
              <c:showVal val="1"/>
              <c:showCatName val="0"/>
              <c:showSerName val="0"/>
              <c:showPercent val="0"/>
              <c:showBubbleSize val="0"/>
            </c:dLbl>
            <c:dLbl>
              <c:idx val="1"/>
              <c:layout/>
              <c:tx>
                <c:rich>
                  <a:bodyPr/>
                  <a:lstStyle/>
                  <a:p>
                    <a:r>
                      <a:rPr lang="en-US" dirty="0" err="1" smtClean="0"/>
                      <a:t>Bélgica</a:t>
                    </a:r>
                    <a:endParaRPr lang="en-US" dirty="0"/>
                  </a:p>
                </c:rich>
              </c:tx>
              <c:dLblPos val="r"/>
              <c:showLegendKey val="0"/>
              <c:showVal val="1"/>
              <c:showCatName val="0"/>
              <c:showSerName val="0"/>
              <c:showPercent val="0"/>
              <c:showBubbleSize val="0"/>
            </c:dLbl>
            <c:dLbl>
              <c:idx val="2"/>
              <c:layout/>
              <c:tx>
                <c:rich>
                  <a:bodyPr/>
                  <a:lstStyle/>
                  <a:p>
                    <a:r>
                      <a:rPr lang="en-US" dirty="0" err="1" smtClean="0"/>
                      <a:t>Chipre</a:t>
                    </a:r>
                    <a:endParaRPr lang="en-US" dirty="0"/>
                  </a:p>
                </c:rich>
              </c:tx>
              <c:dLblPos val="r"/>
              <c:showLegendKey val="0"/>
              <c:showVal val="1"/>
              <c:showCatName val="0"/>
              <c:showSerName val="0"/>
              <c:showPercent val="0"/>
              <c:showBubbleSize val="0"/>
            </c:dLbl>
            <c:dLbl>
              <c:idx val="3"/>
              <c:layout/>
              <c:tx>
                <c:strRef>
                  <c:f>'2012'!$A$7</c:f>
                  <c:strCache>
                    <c:ptCount val="1"/>
                    <c:pt idx="0">
                      <c:v>Estonia</c:v>
                    </c:pt>
                  </c:strCache>
                </c:strRef>
              </c:tx>
              <c:dLblPos val="r"/>
              <c:showLegendKey val="0"/>
              <c:showVal val="1"/>
              <c:showCatName val="0"/>
              <c:showSerName val="0"/>
              <c:showPercent val="0"/>
              <c:showBubbleSize val="0"/>
            </c:dLbl>
            <c:dLbl>
              <c:idx val="4"/>
              <c:layout/>
              <c:tx>
                <c:rich>
                  <a:bodyPr/>
                  <a:lstStyle/>
                  <a:p>
                    <a:r>
                      <a:rPr lang="en-US" dirty="0" err="1" smtClean="0"/>
                      <a:t>Finlandia</a:t>
                    </a:r>
                    <a:endParaRPr lang="en-US" dirty="0"/>
                  </a:p>
                </c:rich>
              </c:tx>
              <c:dLblPos val="r"/>
              <c:showLegendKey val="0"/>
              <c:showVal val="1"/>
              <c:showCatName val="0"/>
              <c:showSerName val="0"/>
              <c:showPercent val="0"/>
              <c:showBubbleSize val="0"/>
            </c:dLbl>
            <c:dLbl>
              <c:idx val="5"/>
              <c:layout>
                <c:manualLayout>
                  <c:x val="-2.3963304067912382E-2"/>
                  <c:y val="-3.0516431924882577E-2"/>
                </c:manualLayout>
              </c:layout>
              <c:tx>
                <c:rich>
                  <a:bodyPr/>
                  <a:lstStyle/>
                  <a:p>
                    <a:r>
                      <a:rPr lang="en-US" dirty="0" err="1" smtClean="0"/>
                      <a:t>Francia</a:t>
                    </a:r>
                    <a:endParaRPr lang="en-US" dirty="0"/>
                  </a:p>
                </c:rich>
              </c:tx>
              <c:dLblPos val="r"/>
              <c:showLegendKey val="0"/>
              <c:showVal val="1"/>
              <c:showCatName val="0"/>
              <c:showSerName val="0"/>
              <c:showPercent val="0"/>
              <c:showBubbleSize val="0"/>
            </c:dLbl>
            <c:dLbl>
              <c:idx val="6"/>
              <c:layout/>
              <c:tx>
                <c:rich>
                  <a:bodyPr/>
                  <a:lstStyle/>
                  <a:p>
                    <a:r>
                      <a:rPr lang="en-US" dirty="0" err="1" smtClean="0"/>
                      <a:t>Grecia</a:t>
                    </a:r>
                    <a:endParaRPr lang="en-US" dirty="0"/>
                  </a:p>
                </c:rich>
              </c:tx>
              <c:dLblPos val="r"/>
              <c:showLegendKey val="0"/>
              <c:showVal val="1"/>
              <c:showCatName val="0"/>
              <c:showSerName val="0"/>
              <c:showPercent val="0"/>
              <c:showBubbleSize val="0"/>
            </c:dLbl>
            <c:dLbl>
              <c:idx val="7"/>
              <c:layout/>
              <c:tx>
                <c:rich>
                  <a:bodyPr/>
                  <a:lstStyle/>
                  <a:p>
                    <a:r>
                      <a:rPr lang="en-US" dirty="0" err="1" smtClean="0"/>
                      <a:t>Irlanda</a:t>
                    </a:r>
                    <a:endParaRPr lang="en-US" dirty="0"/>
                  </a:p>
                </c:rich>
              </c:tx>
              <c:dLblPos val="r"/>
              <c:showLegendKey val="0"/>
              <c:showVal val="1"/>
              <c:showCatName val="0"/>
              <c:showSerName val="0"/>
              <c:showPercent val="0"/>
              <c:showBubbleSize val="0"/>
            </c:dLbl>
            <c:dLbl>
              <c:idx val="8"/>
              <c:layout/>
              <c:tx>
                <c:rich>
                  <a:bodyPr/>
                  <a:lstStyle/>
                  <a:p>
                    <a:r>
                      <a:rPr lang="en-US" dirty="0" smtClean="0"/>
                      <a:t>Italia</a:t>
                    </a:r>
                    <a:endParaRPr lang="en-US" dirty="0"/>
                  </a:p>
                </c:rich>
              </c:tx>
              <c:dLblPos val="r"/>
              <c:showLegendKey val="0"/>
              <c:showVal val="1"/>
              <c:showCatName val="0"/>
              <c:showSerName val="0"/>
              <c:showPercent val="0"/>
              <c:showBubbleSize val="0"/>
            </c:dLbl>
            <c:dLbl>
              <c:idx val="9"/>
              <c:layout/>
              <c:tx>
                <c:rich>
                  <a:bodyPr/>
                  <a:lstStyle/>
                  <a:p>
                    <a:r>
                      <a:rPr lang="en-US" dirty="0" err="1" smtClean="0"/>
                      <a:t>Luxemburgo</a:t>
                    </a:r>
                    <a:endParaRPr lang="en-US" dirty="0"/>
                  </a:p>
                </c:rich>
              </c:tx>
              <c:dLblPos val="r"/>
              <c:showLegendKey val="0"/>
              <c:showVal val="1"/>
              <c:showCatName val="0"/>
              <c:showSerName val="0"/>
              <c:showPercent val="0"/>
              <c:showBubbleSize val="0"/>
            </c:dLbl>
            <c:dLbl>
              <c:idx val="10"/>
              <c:layout/>
              <c:tx>
                <c:strRef>
                  <c:f>'2012'!$A$14</c:f>
                  <c:strCache>
                    <c:ptCount val="1"/>
                    <c:pt idx="0">
                      <c:v>Malta</c:v>
                    </c:pt>
                  </c:strCache>
                </c:strRef>
              </c:tx>
              <c:dLblPos val="r"/>
              <c:showLegendKey val="0"/>
              <c:showVal val="1"/>
              <c:showCatName val="0"/>
              <c:showSerName val="0"/>
              <c:showPercent val="0"/>
              <c:showBubbleSize val="0"/>
            </c:dLbl>
            <c:dLbl>
              <c:idx val="11"/>
              <c:layout>
                <c:manualLayout>
                  <c:x val="-6.2546982453790909E-2"/>
                  <c:y val="-3.1604938271605272E-2"/>
                </c:manualLayout>
              </c:layout>
              <c:tx>
                <c:rich>
                  <a:bodyPr/>
                  <a:lstStyle/>
                  <a:p>
                    <a:r>
                      <a:rPr lang="en-US" dirty="0" err="1" smtClean="0"/>
                      <a:t>Países</a:t>
                    </a:r>
                    <a:r>
                      <a:rPr lang="en-US" dirty="0" smtClean="0"/>
                      <a:t> </a:t>
                    </a:r>
                    <a:r>
                      <a:rPr lang="en-US" dirty="0" err="1" smtClean="0"/>
                      <a:t>Bajos</a:t>
                    </a:r>
                    <a:endParaRPr lang="en-US" dirty="0"/>
                  </a:p>
                </c:rich>
              </c:tx>
              <c:dLblPos val="r"/>
              <c:showLegendKey val="0"/>
              <c:showVal val="1"/>
              <c:showCatName val="0"/>
              <c:showSerName val="0"/>
              <c:showPercent val="0"/>
              <c:showBubbleSize val="0"/>
            </c:dLbl>
            <c:dLbl>
              <c:idx val="12"/>
              <c:layout/>
              <c:tx>
                <c:strRef>
                  <c:f>'2012'!$A$16</c:f>
                  <c:strCache>
                    <c:ptCount val="1"/>
                    <c:pt idx="0">
                      <c:v>Portugal</c:v>
                    </c:pt>
                  </c:strCache>
                </c:strRef>
              </c:tx>
              <c:dLblPos val="r"/>
              <c:showLegendKey val="0"/>
              <c:showVal val="1"/>
              <c:showCatName val="0"/>
              <c:showSerName val="0"/>
              <c:showPercent val="0"/>
              <c:showBubbleSize val="0"/>
            </c:dLbl>
            <c:dLbl>
              <c:idx val="13"/>
              <c:layout>
                <c:manualLayout>
                  <c:x val="-0.20761823174880953"/>
                  <c:y val="-1.067891513560805E-2"/>
                </c:manualLayout>
              </c:layout>
              <c:tx>
                <c:rich>
                  <a:bodyPr/>
                  <a:lstStyle/>
                  <a:p>
                    <a:r>
                      <a:rPr lang="en-US" dirty="0" err="1" smtClean="0"/>
                      <a:t>República</a:t>
                    </a:r>
                    <a:r>
                      <a:rPr lang="en-US" dirty="0" smtClean="0"/>
                      <a:t> </a:t>
                    </a:r>
                    <a:r>
                      <a:rPr lang="en-US" dirty="0" err="1" smtClean="0"/>
                      <a:t>Eslovaca</a:t>
                    </a:r>
                    <a:endParaRPr lang="en-US" dirty="0"/>
                  </a:p>
                </c:rich>
              </c:tx>
              <c:dLblPos val="r"/>
              <c:showLegendKey val="0"/>
              <c:showVal val="1"/>
              <c:showCatName val="0"/>
              <c:showSerName val="0"/>
              <c:showPercent val="0"/>
              <c:showBubbleSize val="0"/>
            </c:dLbl>
            <c:dLbl>
              <c:idx val="14"/>
              <c:tx>
                <c:strRef>
                  <c:f>'2012'!$A$18</c:f>
                  <c:strCache>
                    <c:ptCount val="1"/>
                    <c:pt idx="0">
                      <c:v>Slovenia</c:v>
                    </c:pt>
                  </c:strCache>
                </c:strRef>
              </c:tx>
              <c:dLblPos val="r"/>
              <c:showLegendKey val="0"/>
              <c:showVal val="1"/>
              <c:showCatName val="0"/>
              <c:showSerName val="0"/>
              <c:showPercent val="0"/>
              <c:showBubbleSize val="0"/>
            </c:dLbl>
            <c:dLbl>
              <c:idx val="15"/>
              <c:layout/>
              <c:tx>
                <c:rich>
                  <a:bodyPr/>
                  <a:lstStyle/>
                  <a:p>
                    <a:r>
                      <a:rPr lang="en-US" dirty="0" err="1" smtClean="0"/>
                      <a:t>España</a:t>
                    </a:r>
                    <a:endParaRPr lang="en-US" dirty="0"/>
                  </a:p>
                </c:rich>
              </c:tx>
              <c:dLblPos val="r"/>
              <c:showLegendKey val="0"/>
              <c:showVal val="1"/>
              <c:showCatName val="0"/>
              <c:showSerName val="0"/>
              <c:showPercent val="0"/>
              <c:showBubbleSize val="0"/>
            </c:dLbl>
            <c:dLbl>
              <c:idx val="16"/>
              <c:layout/>
              <c:tx>
                <c:rich>
                  <a:bodyPr/>
                  <a:lstStyle/>
                  <a:p>
                    <a:r>
                      <a:rPr lang="en-US" dirty="0" err="1" smtClean="0"/>
                      <a:t>Alemania</a:t>
                    </a:r>
                    <a:endParaRPr lang="en-US" dirty="0"/>
                  </a:p>
                </c:rich>
              </c:tx>
              <c:dLblPos val="r"/>
              <c:showLegendKey val="0"/>
              <c:showVal val="1"/>
              <c:showCatName val="0"/>
              <c:showSerName val="0"/>
              <c:showPercent val="0"/>
              <c:showBubbleSize val="0"/>
            </c:dLbl>
            <c:showLegendKey val="0"/>
            <c:showVal val="0"/>
            <c:showCatName val="0"/>
            <c:showSerName val="0"/>
            <c:showPercent val="0"/>
            <c:showBubbleSize val="0"/>
          </c:dLbls>
          <c:xVal>
            <c:numRef>
              <c:f>'2012'!$B$4:$B$20</c:f>
              <c:numCache>
                <c:formatCode>0.0</c:formatCode>
                <c:ptCount val="17"/>
                <c:pt idx="0">
                  <c:v>73.902030360550455</c:v>
                </c:pt>
                <c:pt idx="1">
                  <c:v>99.11623156588081</c:v>
                </c:pt>
                <c:pt idx="2">
                  <c:v>74.330497233617081</c:v>
                </c:pt>
                <c:pt idx="3">
                  <c:v>5.6940777410572645</c:v>
                </c:pt>
                <c:pt idx="4">
                  <c:v>51.568001799612944</c:v>
                </c:pt>
                <c:pt idx="5">
                  <c:v>89.023339345186258</c:v>
                </c:pt>
                <c:pt idx="6">
                  <c:v>153.23611168415312</c:v>
                </c:pt>
                <c:pt idx="7">
                  <c:v>113.1288211076179</c:v>
                </c:pt>
                <c:pt idx="8">
                  <c:v>123.35721097215938</c:v>
                </c:pt>
                <c:pt idx="9">
                  <c:v>23.814634476509276</c:v>
                </c:pt>
                <c:pt idx="10">
                  <c:v>71.439759006181689</c:v>
                </c:pt>
                <c:pt idx="11">
                  <c:v>70.126686059752799</c:v>
                </c:pt>
                <c:pt idx="12">
                  <c:v>112.39560904894932</c:v>
                </c:pt>
                <c:pt idx="13">
                  <c:v>47.079635259214044</c:v>
                </c:pt>
                <c:pt idx="14">
                  <c:v>52.46570437065737</c:v>
                </c:pt>
                <c:pt idx="15">
                  <c:v>79.040929177324557</c:v>
                </c:pt>
                <c:pt idx="16">
                  <c:v>78.867609082803497</c:v>
                </c:pt>
              </c:numCache>
            </c:numRef>
          </c:xVal>
          <c:yVal>
            <c:numRef>
              <c:f>'2012'!$C$4:$C$20</c:f>
              <c:numCache>
                <c:formatCode>0.0</c:formatCode>
                <c:ptCount val="17"/>
                <c:pt idx="0">
                  <c:v>3.0584878898651131</c:v>
                </c:pt>
                <c:pt idx="1">
                  <c:v>2.8788107378718277</c:v>
                </c:pt>
                <c:pt idx="2">
                  <c:v>3.7097000280855412</c:v>
                </c:pt>
                <c:pt idx="3">
                  <c:v>2.0873645156890412</c:v>
                </c:pt>
                <c:pt idx="4">
                  <c:v>1.4439773285422288</c:v>
                </c:pt>
                <c:pt idx="5">
                  <c:v>4.5626481505509968</c:v>
                </c:pt>
                <c:pt idx="6">
                  <c:v>7.1981440802353855</c:v>
                </c:pt>
                <c:pt idx="7">
                  <c:v>8.4722891268721696</c:v>
                </c:pt>
                <c:pt idx="8">
                  <c:v>2.3777274336233929</c:v>
                </c:pt>
                <c:pt idx="9">
                  <c:v>1.5891692824923112</c:v>
                </c:pt>
                <c:pt idx="10">
                  <c:v>2.6637045024184078</c:v>
                </c:pt>
                <c:pt idx="11">
                  <c:v>4.5215133801222294</c:v>
                </c:pt>
                <c:pt idx="12">
                  <c:v>4.5279764702725656</c:v>
                </c:pt>
                <c:pt idx="13">
                  <c:v>4.2076192037233531</c:v>
                </c:pt>
                <c:pt idx="14">
                  <c:v>4.6496476648623632</c:v>
                </c:pt>
                <c:pt idx="15">
                  <c:v>6.0212067426313034</c:v>
                </c:pt>
                <c:pt idx="16">
                  <c:v>0.80622048773474841</c:v>
                </c:pt>
              </c:numCache>
            </c:numRef>
          </c:yVal>
          <c:bubbleSize>
            <c:numRef>
              <c:f>'2012'!$D$4:$D$20</c:f>
              <c:numCache>
                <c:formatCode>General</c:formatCode>
                <c:ptCount val="17"/>
                <c:pt idx="0">
                  <c:v>0.94154166666666761</c:v>
                </c:pt>
                <c:pt idx="1">
                  <c:v>1.7386666666666659</c:v>
                </c:pt>
                <c:pt idx="2">
                  <c:v>6.0139583333333331</c:v>
                </c:pt>
                <c:pt idx="3">
                  <c:v>0.5</c:v>
                </c:pt>
                <c:pt idx="4">
                  <c:v>0.31537500000000301</c:v>
                </c:pt>
                <c:pt idx="5">
                  <c:v>1.247874999999989</c:v>
                </c:pt>
                <c:pt idx="6">
                  <c:v>28.075458333333152</c:v>
                </c:pt>
                <c:pt idx="7">
                  <c:v>5.9976250000000002</c:v>
                </c:pt>
                <c:pt idx="8">
                  <c:v>4.4408333333333534</c:v>
                </c:pt>
                <c:pt idx="9">
                  <c:v>0.5</c:v>
                </c:pt>
                <c:pt idx="10">
                  <c:v>0.5</c:v>
                </c:pt>
                <c:pt idx="11">
                  <c:v>0.4670416666666663</c:v>
                </c:pt>
                <c:pt idx="12">
                  <c:v>10.334583333333336</c:v>
                </c:pt>
                <c:pt idx="13">
                  <c:v>2.251001811594203</c:v>
                </c:pt>
                <c:pt idx="14">
                  <c:v>#N/A</c:v>
                </c:pt>
                <c:pt idx="15">
                  <c:v>5.0224166666665928</c:v>
                </c:pt>
                <c:pt idx="16">
                  <c:v>0.12400000000000012</c:v>
                </c:pt>
              </c:numCache>
            </c:numRef>
          </c:bubbleSize>
          <c:bubble3D val="0"/>
        </c:ser>
        <c:dLbls>
          <c:showLegendKey val="0"/>
          <c:showVal val="0"/>
          <c:showCatName val="0"/>
          <c:showSerName val="0"/>
          <c:showPercent val="0"/>
          <c:showBubbleSize val="0"/>
        </c:dLbls>
        <c:bubbleScale val="80"/>
        <c:showNegBubbles val="1"/>
        <c:axId val="70959872"/>
        <c:axId val="70961792"/>
      </c:bubbleChart>
      <c:valAx>
        <c:axId val="70959872"/>
        <c:scaling>
          <c:orientation val="minMax"/>
          <c:max val="190"/>
          <c:min val="0"/>
        </c:scaling>
        <c:delete val="0"/>
        <c:axPos val="b"/>
        <c:title>
          <c:tx>
            <c:rich>
              <a:bodyPr/>
              <a:lstStyle/>
              <a:p>
                <a:pPr>
                  <a:defRPr/>
                </a:pPr>
                <a:r>
                  <a:rPr lang="en-US" dirty="0" err="1" smtClean="0"/>
                  <a:t>Deuda</a:t>
                </a:r>
                <a:r>
                  <a:rPr lang="en-US" dirty="0" smtClean="0"/>
                  <a:t>/PIB</a:t>
                </a:r>
                <a:endParaRPr lang="en-US" dirty="0"/>
              </a:p>
            </c:rich>
          </c:tx>
          <c:layout>
            <c:manualLayout>
              <c:xMode val="edge"/>
              <c:yMode val="edge"/>
              <c:x val="0.49337659936186368"/>
              <c:y val="0.93702370537016211"/>
            </c:manualLayout>
          </c:layout>
          <c:overlay val="0"/>
        </c:title>
        <c:numFmt formatCode="0" sourceLinked="0"/>
        <c:majorTickMark val="in"/>
        <c:minorTickMark val="none"/>
        <c:tickLblPos val="low"/>
        <c:crossAx val="70961792"/>
        <c:crosses val="autoZero"/>
        <c:crossBetween val="midCat"/>
      </c:valAx>
      <c:valAx>
        <c:axId val="70961792"/>
        <c:scaling>
          <c:orientation val="minMax"/>
        </c:scaling>
        <c:delete val="0"/>
        <c:axPos val="l"/>
        <c:title>
          <c:tx>
            <c:rich>
              <a:bodyPr rot="-5400000" vert="horz"/>
              <a:lstStyle/>
              <a:p>
                <a:pPr>
                  <a:defRPr/>
                </a:pPr>
                <a:r>
                  <a:rPr lang="en-US" dirty="0" err="1" smtClean="0"/>
                  <a:t>Déficit</a:t>
                </a:r>
                <a:r>
                  <a:rPr lang="en-US" dirty="0" smtClean="0"/>
                  <a:t>/PIB</a:t>
                </a:r>
                <a:endParaRPr lang="en-US" dirty="0"/>
              </a:p>
            </c:rich>
          </c:tx>
          <c:layout>
            <c:manualLayout>
              <c:xMode val="edge"/>
              <c:yMode val="edge"/>
              <c:x val="2.8047400616068412E-3"/>
              <c:y val="0.33503382499722972"/>
            </c:manualLayout>
          </c:layout>
          <c:overlay val="0"/>
        </c:title>
        <c:numFmt formatCode="0.0" sourceLinked="1"/>
        <c:majorTickMark val="in"/>
        <c:minorTickMark val="none"/>
        <c:tickLblPos val="low"/>
        <c:crossAx val="70959872"/>
        <c:crosses val="autoZero"/>
        <c:crossBetween val="midCat"/>
      </c:valAx>
      <c:spPr>
        <a:noFill/>
        <a:ln>
          <a:solidFill>
            <a:schemeClr val="bg1">
              <a:lumMod val="50000"/>
            </a:schemeClr>
          </a:solidFill>
        </a:ln>
      </c:spPr>
    </c:plotArea>
    <c:plotVisOnly val="1"/>
    <c:dispBlanksAs val="gap"/>
    <c:showDLblsOverMax val="0"/>
  </c:chart>
  <c:spPr>
    <a:noFill/>
    <a:ln>
      <a:noFill/>
    </a:ln>
  </c:spPr>
  <c:txPr>
    <a:bodyPr/>
    <a:lstStyle/>
    <a:p>
      <a:pPr>
        <a:defRPr sz="1200" b="0">
          <a:latin typeface="Arial" pitchFamily="34" charset="0"/>
          <a:cs typeface="Arial" pitchFamily="34" charset="0"/>
        </a:defRPr>
      </a:pPr>
      <a:endParaRPr lang="es-CO"/>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50"/>
            </a:pPr>
            <a:r>
              <a:rPr lang="en-US" sz="1050" dirty="0" smtClean="0"/>
              <a:t>Balance global</a:t>
            </a:r>
            <a:r>
              <a:rPr lang="en-US" sz="1050" baseline="0" dirty="0" smtClean="0"/>
              <a:t> </a:t>
            </a:r>
            <a:r>
              <a:rPr lang="en-US" sz="1050" baseline="0" dirty="0" err="1" smtClean="0"/>
              <a:t>promedio</a:t>
            </a:r>
            <a:r>
              <a:rPr lang="en-US" sz="1050" baseline="0" dirty="0" smtClean="0"/>
              <a:t> </a:t>
            </a:r>
          </a:p>
          <a:p>
            <a:pPr>
              <a:defRPr sz="1050"/>
            </a:pPr>
            <a:r>
              <a:rPr lang="en-US" sz="1050" baseline="0" dirty="0" smtClean="0"/>
              <a:t>del </a:t>
            </a:r>
            <a:r>
              <a:rPr lang="en-US" sz="1050" baseline="0" dirty="0" err="1" smtClean="0"/>
              <a:t>gobierno</a:t>
            </a:r>
            <a:r>
              <a:rPr lang="en-US" sz="1050" baseline="0" dirty="0" smtClean="0"/>
              <a:t> general</a:t>
            </a:r>
            <a:endParaRPr lang="en-US" sz="1050" baseline="0" dirty="0"/>
          </a:p>
          <a:p>
            <a:pPr>
              <a:defRPr sz="1050"/>
            </a:pPr>
            <a:r>
              <a:rPr lang="en-US" sz="1050" i="1" baseline="0" dirty="0"/>
              <a:t>(</a:t>
            </a:r>
            <a:r>
              <a:rPr lang="en-US" sz="1050" i="1" baseline="0" dirty="0" err="1" smtClean="0"/>
              <a:t>Porcentaje</a:t>
            </a:r>
            <a:r>
              <a:rPr lang="en-US" sz="1050" i="1" baseline="0" dirty="0" smtClean="0"/>
              <a:t> del PIB)</a:t>
            </a:r>
            <a:endParaRPr lang="en-US" sz="1050" i="1" dirty="0"/>
          </a:p>
        </c:rich>
      </c:tx>
      <c:layout>
        <c:manualLayout>
          <c:xMode val="edge"/>
          <c:yMode val="edge"/>
          <c:x val="0.20099062869816031"/>
          <c:y val="5.0833316872985423E-2"/>
        </c:manualLayout>
      </c:layout>
      <c:overlay val="1"/>
    </c:title>
    <c:autoTitleDeleted val="0"/>
    <c:plotArea>
      <c:layout>
        <c:manualLayout>
          <c:xMode val="edge"/>
          <c:yMode val="edge"/>
          <c:x val="1.7049714685778462E-2"/>
          <c:y val="2.1265284423179456E-2"/>
          <c:w val="0.97868785664278546"/>
          <c:h val="0.97341839447102596"/>
        </c:manualLayout>
      </c:layout>
      <c:lineChart>
        <c:grouping val="standard"/>
        <c:varyColors val="0"/>
        <c:ser>
          <c:idx val="0"/>
          <c:order val="0"/>
          <c:tx>
            <c:strRef>
              <c:f>'Charts and final data'!$B$28</c:f>
              <c:strCache>
                <c:ptCount val="1"/>
                <c:pt idx="0">
                  <c:v>Overall Balance</c:v>
                </c:pt>
              </c:strCache>
            </c:strRef>
          </c:tx>
          <c:spPr>
            <a:ln w="19050">
              <a:solidFill>
                <a:srgbClr val="0070C0"/>
              </a:solidFill>
            </a:ln>
          </c:spPr>
          <c:marker>
            <c:symbol val="none"/>
          </c:marker>
          <c:cat>
            <c:numRef>
              <c:f>'Charts and final data'!$C$26:$AH$26</c:f>
              <c:numCache>
                <c:formatCode>General</c:formatCode>
                <c:ptCount val="32"/>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numCache>
            </c:numRef>
          </c:cat>
          <c:val>
            <c:numRef>
              <c:f>'Charts and final data'!$C$28:$AH$28</c:f>
              <c:numCache>
                <c:formatCode>General</c:formatCode>
                <c:ptCount val="32"/>
                <c:pt idx="0">
                  <c:v>-3.8024576657111187</c:v>
                </c:pt>
                <c:pt idx="1">
                  <c:v>-6.4524929968700704</c:v>
                </c:pt>
                <c:pt idx="2">
                  <c:v>-7.7917345304804764</c:v>
                </c:pt>
                <c:pt idx="3">
                  <c:v>-6.0017148198754446</c:v>
                </c:pt>
                <c:pt idx="4">
                  <c:v>-4.3293822199868846</c:v>
                </c:pt>
                <c:pt idx="5">
                  <c:v>-5.7724416232377402</c:v>
                </c:pt>
                <c:pt idx="6">
                  <c:v>-7.6146039749708052</c:v>
                </c:pt>
                <c:pt idx="7">
                  <c:v>-9.1468244646750456</c:v>
                </c:pt>
                <c:pt idx="8">
                  <c:v>-6.2733629718509514</c:v>
                </c:pt>
                <c:pt idx="9">
                  <c:v>-3.359379169017537</c:v>
                </c:pt>
                <c:pt idx="10">
                  <c:v>-0.752179255191195</c:v>
                </c:pt>
                <c:pt idx="11">
                  <c:v>0.12119717387026928</c:v>
                </c:pt>
                <c:pt idx="12">
                  <c:v>-1.1144094107388627</c:v>
                </c:pt>
                <c:pt idx="13">
                  <c:v>-9.9094772321165717E-2</c:v>
                </c:pt>
                <c:pt idx="14">
                  <c:v>-1.9579598268405252</c:v>
                </c:pt>
                <c:pt idx="15">
                  <c:v>-4.5371514598892455</c:v>
                </c:pt>
                <c:pt idx="16">
                  <c:v>-4.2300920577947734</c:v>
                </c:pt>
                <c:pt idx="17">
                  <c:v>-4.4266011434275194</c:v>
                </c:pt>
                <c:pt idx="18">
                  <c:v>-5.2700730252202082</c:v>
                </c:pt>
                <c:pt idx="19">
                  <c:v>-4.9649812465724255</c:v>
                </c:pt>
                <c:pt idx="20">
                  <c:v>-3.1196860306024248</c:v>
                </c:pt>
                <c:pt idx="21">
                  <c:v>-3.1361121238102032</c:v>
                </c:pt>
                <c:pt idx="22">
                  <c:v>-5.1279676194677197</c:v>
                </c:pt>
                <c:pt idx="23">
                  <c:v>-3.5910327435853402</c:v>
                </c:pt>
                <c:pt idx="24">
                  <c:v>-2.0803963753424499</c:v>
                </c:pt>
                <c:pt idx="25">
                  <c:v>-1.857645017428077</c:v>
                </c:pt>
                <c:pt idx="26">
                  <c:v>-1.4310917702287078</c:v>
                </c:pt>
                <c:pt idx="27">
                  <c:v>-1.2509818432720912</c:v>
                </c:pt>
                <c:pt idx="28">
                  <c:v>-0.75989468827723361</c:v>
                </c:pt>
                <c:pt idx="29">
                  <c:v>-3.5236888928921006</c:v>
                </c:pt>
                <c:pt idx="30">
                  <c:v>-2.8656395407735396</c:v>
                </c:pt>
                <c:pt idx="31">
                  <c:v>-2.4691431833363313</c:v>
                </c:pt>
              </c:numCache>
            </c:numRef>
          </c:val>
          <c:smooth val="0"/>
        </c:ser>
        <c:dLbls>
          <c:showLegendKey val="0"/>
          <c:showVal val="0"/>
          <c:showCatName val="0"/>
          <c:showSerName val="0"/>
          <c:showPercent val="0"/>
          <c:showBubbleSize val="0"/>
        </c:dLbls>
        <c:marker val="1"/>
        <c:smooth val="0"/>
        <c:axId val="73057024"/>
        <c:axId val="73058560"/>
      </c:lineChart>
      <c:lineChart>
        <c:grouping val="standard"/>
        <c:varyColors val="0"/>
        <c:ser>
          <c:idx val="1"/>
          <c:order val="1"/>
          <c:tx>
            <c:v>Dummy</c:v>
          </c:tx>
          <c:spPr>
            <a:ln w="12700">
              <a:solidFill>
                <a:srgbClr val="C00000"/>
              </a:solidFill>
              <a:prstDash val="dash"/>
            </a:ln>
          </c:spPr>
          <c:marker>
            <c:symbol val="none"/>
          </c:marker>
          <c:cat>
            <c:strLit>
              <c:ptCount val="2"/>
              <c:pt idx="0">
                <c:v>1980</c:v>
              </c:pt>
              <c:pt idx="1">
                <c:v>2011</c:v>
              </c:pt>
            </c:strLit>
          </c:cat>
          <c:val>
            <c:numLit>
              <c:formatCode>General</c:formatCode>
              <c:ptCount val="2"/>
              <c:pt idx="0">
                <c:v>-3.7</c:v>
              </c:pt>
              <c:pt idx="1">
                <c:v>-3.7</c:v>
              </c:pt>
            </c:numLit>
          </c:val>
          <c:smooth val="0"/>
        </c:ser>
        <c:dLbls>
          <c:showLegendKey val="0"/>
          <c:showVal val="0"/>
          <c:showCatName val="0"/>
          <c:showSerName val="0"/>
          <c:showPercent val="0"/>
          <c:showBubbleSize val="0"/>
        </c:dLbls>
        <c:marker val="1"/>
        <c:smooth val="0"/>
        <c:axId val="73061888"/>
        <c:axId val="73060352"/>
      </c:lineChart>
      <c:catAx>
        <c:axId val="73057024"/>
        <c:scaling>
          <c:orientation val="minMax"/>
        </c:scaling>
        <c:delete val="0"/>
        <c:axPos val="b"/>
        <c:numFmt formatCode="General" sourceLinked="1"/>
        <c:majorTickMark val="none"/>
        <c:minorTickMark val="none"/>
        <c:tickLblPos val="low"/>
        <c:txPr>
          <a:bodyPr/>
          <a:lstStyle/>
          <a:p>
            <a:pPr>
              <a:defRPr sz="700"/>
            </a:pPr>
            <a:endParaRPr lang="es-CO"/>
          </a:p>
        </c:txPr>
        <c:crossAx val="73058560"/>
        <c:crosses val="autoZero"/>
        <c:auto val="1"/>
        <c:lblAlgn val="ctr"/>
        <c:lblOffset val="100"/>
        <c:tickLblSkip val="5"/>
        <c:noMultiLvlLbl val="0"/>
      </c:catAx>
      <c:valAx>
        <c:axId val="73058560"/>
        <c:scaling>
          <c:orientation val="minMax"/>
        </c:scaling>
        <c:delete val="0"/>
        <c:axPos val="l"/>
        <c:numFmt formatCode="General" sourceLinked="1"/>
        <c:majorTickMark val="in"/>
        <c:minorTickMark val="none"/>
        <c:tickLblPos val="nextTo"/>
        <c:txPr>
          <a:bodyPr/>
          <a:lstStyle/>
          <a:p>
            <a:pPr>
              <a:defRPr sz="700"/>
            </a:pPr>
            <a:endParaRPr lang="es-CO"/>
          </a:p>
        </c:txPr>
        <c:crossAx val="73057024"/>
        <c:crosses val="autoZero"/>
        <c:crossBetween val="between"/>
      </c:valAx>
      <c:valAx>
        <c:axId val="73060352"/>
        <c:scaling>
          <c:orientation val="minMax"/>
          <c:max val="2"/>
          <c:min val="-10"/>
        </c:scaling>
        <c:delete val="1"/>
        <c:axPos val="r"/>
        <c:numFmt formatCode="General" sourceLinked="1"/>
        <c:majorTickMark val="in"/>
        <c:minorTickMark val="none"/>
        <c:tickLblPos val="none"/>
        <c:crossAx val="73061888"/>
        <c:crosses val="max"/>
        <c:crossBetween val="midCat"/>
      </c:valAx>
      <c:catAx>
        <c:axId val="73061888"/>
        <c:scaling>
          <c:orientation val="minMax"/>
        </c:scaling>
        <c:delete val="0"/>
        <c:axPos val="t"/>
        <c:majorTickMark val="in"/>
        <c:minorTickMark val="none"/>
        <c:tickLblPos val="none"/>
        <c:spPr>
          <a:ln>
            <a:solidFill>
              <a:srgbClr val="868686"/>
            </a:solidFill>
            <a:prstDash val="solid"/>
          </a:ln>
        </c:spPr>
        <c:txPr>
          <a:bodyPr/>
          <a:lstStyle/>
          <a:p>
            <a:pPr>
              <a:defRPr sz="800" b="0" i="0">
                <a:latin typeface="Arial"/>
                <a:ea typeface="Arial"/>
                <a:cs typeface="Arial"/>
              </a:defRPr>
            </a:pPr>
            <a:endParaRPr lang="es-CO"/>
          </a:p>
        </c:txPr>
        <c:crossAx val="73060352"/>
        <c:crosses val="max"/>
        <c:auto val="1"/>
        <c:lblAlgn val="ctr"/>
        <c:lblOffset val="100"/>
        <c:tickLblSkip val="1"/>
        <c:tickMarkSkip val="1"/>
        <c:noMultiLvlLbl val="0"/>
      </c:catAx>
      <c:spPr>
        <a:ln>
          <a:solidFill>
            <a:schemeClr val="bg1">
              <a:lumMod val="50000"/>
            </a:schemeClr>
          </a:solidFill>
        </a:ln>
      </c:spPr>
    </c:plotArea>
    <c:plotVisOnly val="1"/>
    <c:dispBlanksAs val="gap"/>
    <c:showDLblsOverMax val="0"/>
  </c:chart>
  <c:spPr>
    <a:ln>
      <a:noFill/>
    </a:ln>
  </c:spPr>
  <c:txPr>
    <a:bodyPr/>
    <a:lstStyle/>
    <a:p>
      <a:pPr>
        <a:defRPr>
          <a:latin typeface="Arial" pitchFamily="34" charset="0"/>
          <a:cs typeface="Arial" pitchFamily="34" charset="0"/>
        </a:defRPr>
      </a:pPr>
      <a:endParaRPr lang="es-CO"/>
    </a:p>
  </c:txPr>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50"/>
            </a:pPr>
            <a:r>
              <a:rPr lang="en-US" sz="1050" dirty="0" err="1" smtClean="0"/>
              <a:t>Deuda</a:t>
            </a:r>
            <a:r>
              <a:rPr lang="en-US" sz="1050" dirty="0" smtClean="0"/>
              <a:t> </a:t>
            </a:r>
            <a:r>
              <a:rPr lang="en-US" sz="1050" dirty="0" err="1" smtClean="0"/>
              <a:t>bruta</a:t>
            </a:r>
            <a:r>
              <a:rPr lang="en-US" sz="1050" baseline="0" dirty="0" smtClean="0"/>
              <a:t> </a:t>
            </a:r>
            <a:r>
              <a:rPr lang="en-US" sz="1050" baseline="0" dirty="0" err="1" smtClean="0"/>
              <a:t>promedio</a:t>
            </a:r>
            <a:r>
              <a:rPr lang="en-US" sz="1050" baseline="0" dirty="0" smtClean="0"/>
              <a:t> del </a:t>
            </a:r>
            <a:r>
              <a:rPr lang="en-US" sz="1050" baseline="0" dirty="0" err="1" smtClean="0"/>
              <a:t>gobierno</a:t>
            </a:r>
            <a:r>
              <a:rPr lang="en-US" sz="1050" baseline="0" dirty="0" smtClean="0"/>
              <a:t> general</a:t>
            </a:r>
            <a:endParaRPr lang="en-US" sz="1050" baseline="0" dirty="0"/>
          </a:p>
          <a:p>
            <a:pPr>
              <a:defRPr sz="1050"/>
            </a:pPr>
            <a:r>
              <a:rPr lang="en-US" sz="1050" i="1" baseline="0" dirty="0"/>
              <a:t>(</a:t>
            </a:r>
            <a:r>
              <a:rPr lang="en-US" sz="1050" i="1" baseline="0" dirty="0" err="1" smtClean="0"/>
              <a:t>Porcentaje</a:t>
            </a:r>
            <a:r>
              <a:rPr lang="en-US" sz="1050" i="1" baseline="0" dirty="0" smtClean="0"/>
              <a:t> del PIB)</a:t>
            </a:r>
            <a:endParaRPr lang="en-US" sz="1050" i="1" dirty="0"/>
          </a:p>
        </c:rich>
      </c:tx>
      <c:layout>
        <c:manualLayout>
          <c:xMode val="edge"/>
          <c:yMode val="edge"/>
          <c:x val="0.12426691261215726"/>
          <c:y val="5.3163264149767422E-2"/>
        </c:manualLayout>
      </c:layout>
      <c:overlay val="1"/>
    </c:title>
    <c:autoTitleDeleted val="0"/>
    <c:plotArea>
      <c:layout>
        <c:manualLayout>
          <c:xMode val="edge"/>
          <c:yMode val="edge"/>
          <c:x val="1.7049714685778455E-2"/>
          <c:y val="2.1265284423179456E-2"/>
          <c:w val="0.97868785664278557"/>
          <c:h val="0.97341839447102607"/>
        </c:manualLayout>
      </c:layout>
      <c:lineChart>
        <c:grouping val="standard"/>
        <c:varyColors val="0"/>
        <c:ser>
          <c:idx val="3"/>
          <c:order val="0"/>
          <c:tx>
            <c:strRef>
              <c:f>'Charts and final data'!$B$31</c:f>
              <c:strCache>
                <c:ptCount val="1"/>
                <c:pt idx="0">
                  <c:v>Gross Debt</c:v>
                </c:pt>
              </c:strCache>
            </c:strRef>
          </c:tx>
          <c:spPr>
            <a:ln w="19050">
              <a:solidFill>
                <a:srgbClr val="006600"/>
              </a:solidFill>
            </a:ln>
          </c:spPr>
          <c:marker>
            <c:symbol val="none"/>
          </c:marker>
          <c:cat>
            <c:numRef>
              <c:f>'Charts and final data'!$C$26:$AH$26</c:f>
              <c:numCache>
                <c:formatCode>General</c:formatCode>
                <c:ptCount val="32"/>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numCache>
            </c:numRef>
          </c:cat>
          <c:val>
            <c:numRef>
              <c:f>'Charts and final data'!$C$31:$AH$31</c:f>
              <c:numCache>
                <c:formatCode>General</c:formatCode>
                <c:ptCount val="32"/>
                <c:pt idx="0">
                  <c:v>28.484566417153584</c:v>
                </c:pt>
                <c:pt idx="1">
                  <c:v>20.231209171885229</c:v>
                </c:pt>
                <c:pt idx="2">
                  <c:v>37.854146206235974</c:v>
                </c:pt>
                <c:pt idx="3">
                  <c:v>49.974311876857627</c:v>
                </c:pt>
                <c:pt idx="4">
                  <c:v>53.134578533049286</c:v>
                </c:pt>
                <c:pt idx="5">
                  <c:v>51.632510368893612</c:v>
                </c:pt>
                <c:pt idx="6">
                  <c:v>60.797404813811184</c:v>
                </c:pt>
                <c:pt idx="7">
                  <c:v>63.208526531540457</c:v>
                </c:pt>
                <c:pt idx="8">
                  <c:v>73.670280259015101</c:v>
                </c:pt>
                <c:pt idx="9">
                  <c:v>67.928355604365493</c:v>
                </c:pt>
                <c:pt idx="10">
                  <c:v>58.495903254055662</c:v>
                </c:pt>
                <c:pt idx="11">
                  <c:v>53.465507371952</c:v>
                </c:pt>
                <c:pt idx="12">
                  <c:v>56.196706782922107</c:v>
                </c:pt>
                <c:pt idx="13">
                  <c:v>53.31358546643542</c:v>
                </c:pt>
                <c:pt idx="14">
                  <c:v>34.780614563119045</c:v>
                </c:pt>
                <c:pt idx="15">
                  <c:v>41.309631092358849</c:v>
                </c:pt>
                <c:pt idx="16">
                  <c:v>42.217879146756545</c:v>
                </c:pt>
                <c:pt idx="17">
                  <c:v>42.138994263327476</c:v>
                </c:pt>
                <c:pt idx="18">
                  <c:v>48.393097608720275</c:v>
                </c:pt>
                <c:pt idx="19">
                  <c:v>55.100933723086712</c:v>
                </c:pt>
                <c:pt idx="20">
                  <c:v>52.228536034016059</c:v>
                </c:pt>
                <c:pt idx="21">
                  <c:v>54.119145600470013</c:v>
                </c:pt>
                <c:pt idx="22">
                  <c:v>72.037870016479445</c:v>
                </c:pt>
                <c:pt idx="23">
                  <c:v>66.566043361894856</c:v>
                </c:pt>
                <c:pt idx="24">
                  <c:v>61.637045331522017</c:v>
                </c:pt>
                <c:pt idx="25">
                  <c:v>53.510855944001385</c:v>
                </c:pt>
                <c:pt idx="26">
                  <c:v>50.786931968981513</c:v>
                </c:pt>
                <c:pt idx="27">
                  <c:v>49.654914941359586</c:v>
                </c:pt>
                <c:pt idx="28">
                  <c:v>50.517713182904863</c:v>
                </c:pt>
                <c:pt idx="29">
                  <c:v>53.492996797437641</c:v>
                </c:pt>
                <c:pt idx="30">
                  <c:v>51.879856935907931</c:v>
                </c:pt>
                <c:pt idx="31">
                  <c:v>52.205169486810938</c:v>
                </c:pt>
              </c:numCache>
            </c:numRef>
          </c:val>
          <c:smooth val="0"/>
        </c:ser>
        <c:dLbls>
          <c:showLegendKey val="0"/>
          <c:showVal val="0"/>
          <c:showCatName val="0"/>
          <c:showSerName val="0"/>
          <c:showPercent val="0"/>
          <c:showBubbleSize val="0"/>
        </c:dLbls>
        <c:marker val="1"/>
        <c:smooth val="0"/>
        <c:axId val="72987008"/>
        <c:axId val="72988544"/>
      </c:lineChart>
      <c:lineChart>
        <c:grouping val="standard"/>
        <c:varyColors val="0"/>
        <c:ser>
          <c:idx val="0"/>
          <c:order val="1"/>
          <c:tx>
            <c:v>Dummy</c:v>
          </c:tx>
          <c:spPr>
            <a:ln w="12700">
              <a:solidFill>
                <a:srgbClr val="000000"/>
              </a:solidFill>
              <a:prstDash val="solid"/>
            </a:ln>
          </c:spPr>
          <c:marker>
            <c:symbol val="none"/>
          </c:marker>
          <c:dPt>
            <c:idx val="1"/>
            <c:bubble3D val="0"/>
            <c:spPr>
              <a:ln w="12700">
                <a:solidFill>
                  <a:srgbClr val="C00000"/>
                </a:solidFill>
                <a:prstDash val="dash"/>
              </a:ln>
            </c:spPr>
          </c:dPt>
          <c:cat>
            <c:strLit>
              <c:ptCount val="2"/>
              <c:pt idx="0">
                <c:v>1980</c:v>
              </c:pt>
              <c:pt idx="1">
                <c:v>2011</c:v>
              </c:pt>
            </c:strLit>
          </c:cat>
          <c:val>
            <c:numLit>
              <c:formatCode>General</c:formatCode>
              <c:ptCount val="2"/>
              <c:pt idx="0">
                <c:v>52</c:v>
              </c:pt>
              <c:pt idx="1">
                <c:v>52</c:v>
              </c:pt>
            </c:numLit>
          </c:val>
          <c:smooth val="0"/>
        </c:ser>
        <c:dLbls>
          <c:showLegendKey val="0"/>
          <c:showVal val="0"/>
          <c:showCatName val="0"/>
          <c:showSerName val="0"/>
          <c:showPercent val="0"/>
          <c:showBubbleSize val="0"/>
        </c:dLbls>
        <c:marker val="1"/>
        <c:smooth val="0"/>
        <c:axId val="73000064"/>
        <c:axId val="72990080"/>
      </c:lineChart>
      <c:catAx>
        <c:axId val="72987008"/>
        <c:scaling>
          <c:orientation val="minMax"/>
        </c:scaling>
        <c:delete val="0"/>
        <c:axPos val="b"/>
        <c:numFmt formatCode="General" sourceLinked="1"/>
        <c:majorTickMark val="none"/>
        <c:minorTickMark val="none"/>
        <c:tickLblPos val="low"/>
        <c:txPr>
          <a:bodyPr/>
          <a:lstStyle/>
          <a:p>
            <a:pPr>
              <a:defRPr sz="700"/>
            </a:pPr>
            <a:endParaRPr lang="es-CO"/>
          </a:p>
        </c:txPr>
        <c:crossAx val="72988544"/>
        <c:crosses val="autoZero"/>
        <c:auto val="1"/>
        <c:lblAlgn val="ctr"/>
        <c:lblOffset val="100"/>
        <c:tickLblSkip val="5"/>
        <c:noMultiLvlLbl val="0"/>
      </c:catAx>
      <c:valAx>
        <c:axId val="72988544"/>
        <c:scaling>
          <c:orientation val="minMax"/>
          <c:max val="90"/>
        </c:scaling>
        <c:delete val="0"/>
        <c:axPos val="l"/>
        <c:numFmt formatCode="General" sourceLinked="1"/>
        <c:majorTickMark val="in"/>
        <c:minorTickMark val="none"/>
        <c:tickLblPos val="nextTo"/>
        <c:txPr>
          <a:bodyPr/>
          <a:lstStyle/>
          <a:p>
            <a:pPr>
              <a:defRPr sz="700"/>
            </a:pPr>
            <a:endParaRPr lang="es-CO"/>
          </a:p>
        </c:txPr>
        <c:crossAx val="72987008"/>
        <c:crosses val="autoZero"/>
        <c:crossBetween val="between"/>
      </c:valAx>
      <c:valAx>
        <c:axId val="72990080"/>
        <c:scaling>
          <c:orientation val="minMax"/>
          <c:max val="80"/>
          <c:min val="0"/>
        </c:scaling>
        <c:delete val="1"/>
        <c:axPos val="r"/>
        <c:numFmt formatCode="General" sourceLinked="1"/>
        <c:majorTickMark val="in"/>
        <c:minorTickMark val="none"/>
        <c:tickLblPos val="none"/>
        <c:crossAx val="73000064"/>
        <c:crosses val="max"/>
        <c:crossBetween val="midCat"/>
      </c:valAx>
      <c:catAx>
        <c:axId val="73000064"/>
        <c:scaling>
          <c:orientation val="minMax"/>
        </c:scaling>
        <c:delete val="0"/>
        <c:axPos val="t"/>
        <c:majorTickMark val="in"/>
        <c:minorTickMark val="none"/>
        <c:tickLblPos val="none"/>
        <c:spPr>
          <a:ln>
            <a:solidFill>
              <a:srgbClr val="868686"/>
            </a:solidFill>
            <a:prstDash val="solid"/>
          </a:ln>
        </c:spPr>
        <c:txPr>
          <a:bodyPr/>
          <a:lstStyle/>
          <a:p>
            <a:pPr>
              <a:defRPr sz="800" b="0" i="0">
                <a:latin typeface="Arial"/>
                <a:ea typeface="Arial"/>
                <a:cs typeface="Arial"/>
              </a:defRPr>
            </a:pPr>
            <a:endParaRPr lang="es-CO"/>
          </a:p>
        </c:txPr>
        <c:crossAx val="72990080"/>
        <c:crosses val="max"/>
        <c:auto val="1"/>
        <c:lblAlgn val="ctr"/>
        <c:lblOffset val="100"/>
        <c:tickLblSkip val="1"/>
        <c:tickMarkSkip val="1"/>
        <c:noMultiLvlLbl val="0"/>
      </c:catAx>
      <c:spPr>
        <a:ln>
          <a:solidFill>
            <a:schemeClr val="bg1">
              <a:lumMod val="50000"/>
            </a:schemeClr>
          </a:solidFill>
        </a:ln>
      </c:spPr>
    </c:plotArea>
    <c:plotVisOnly val="1"/>
    <c:dispBlanksAs val="gap"/>
    <c:showDLblsOverMax val="0"/>
  </c:chart>
  <c:spPr>
    <a:ln>
      <a:noFill/>
    </a:ln>
  </c:spPr>
  <c:txPr>
    <a:bodyPr/>
    <a:lstStyle/>
    <a:p>
      <a:pPr>
        <a:defRPr>
          <a:latin typeface="Arial" pitchFamily="34" charset="0"/>
          <a:cs typeface="Arial" pitchFamily="34" charset="0"/>
        </a:defRPr>
      </a:pPr>
      <a:endParaRPr lang="es-CO"/>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50"/>
            </a:pPr>
            <a:r>
              <a:rPr lang="en-US" sz="1050" dirty="0" err="1" smtClean="0"/>
              <a:t>Saldo</a:t>
            </a:r>
            <a:r>
              <a:rPr lang="en-US" sz="1050" dirty="0" smtClean="0"/>
              <a:t> global y </a:t>
            </a:r>
            <a:r>
              <a:rPr lang="en-US" sz="1050" dirty="0" err="1" smtClean="0"/>
              <a:t>deuda</a:t>
            </a:r>
            <a:r>
              <a:rPr lang="en-US" sz="1050" baseline="0" dirty="0" smtClean="0"/>
              <a:t> </a:t>
            </a:r>
            <a:r>
              <a:rPr lang="en-US" sz="1050" baseline="0" dirty="0" err="1" smtClean="0"/>
              <a:t>bruta</a:t>
            </a:r>
            <a:r>
              <a:rPr lang="en-US" sz="1050" dirty="0" smtClean="0"/>
              <a:t>, </a:t>
            </a:r>
            <a:r>
              <a:rPr lang="en-US" sz="1050" dirty="0"/>
              <a:t>2010</a:t>
            </a:r>
            <a:endParaRPr lang="en-US" sz="1050" baseline="0" dirty="0"/>
          </a:p>
          <a:p>
            <a:pPr>
              <a:defRPr sz="1050"/>
            </a:pPr>
            <a:r>
              <a:rPr lang="en-US" sz="1050" i="1" baseline="0" dirty="0"/>
              <a:t>(</a:t>
            </a:r>
            <a:r>
              <a:rPr lang="en-US" sz="1050" i="1" baseline="0" dirty="0" err="1" smtClean="0"/>
              <a:t>Porcentaje</a:t>
            </a:r>
            <a:r>
              <a:rPr lang="en-US" sz="1050" i="1" baseline="0" dirty="0" smtClean="0"/>
              <a:t> del PIB)</a:t>
            </a:r>
            <a:endParaRPr lang="en-US" sz="1050" i="1" dirty="0"/>
          </a:p>
        </c:rich>
      </c:tx>
      <c:layout>
        <c:manualLayout>
          <c:xMode val="edge"/>
          <c:yMode val="edge"/>
          <c:x val="0.21059630091731468"/>
          <c:y val="4.7846939456959003E-2"/>
        </c:manualLayout>
      </c:layout>
      <c:overlay val="1"/>
    </c:title>
    <c:autoTitleDeleted val="0"/>
    <c:plotArea>
      <c:layout>
        <c:manualLayout>
          <c:xMode val="edge"/>
          <c:yMode val="edge"/>
          <c:x val="1.7049714685778455E-2"/>
          <c:y val="2.1265284423179466E-2"/>
          <c:w val="0.97868785664278612"/>
          <c:h val="0.97341839447102607"/>
        </c:manualLayout>
      </c:layout>
      <c:barChart>
        <c:barDir val="col"/>
        <c:grouping val="clustered"/>
        <c:varyColors val="0"/>
        <c:ser>
          <c:idx val="3"/>
          <c:order val="0"/>
          <c:tx>
            <c:strRef>
              <c:f>'Charts and final data'!$C$80</c:f>
              <c:strCache>
                <c:ptCount val="1"/>
                <c:pt idx="0">
                  <c:v>Overall Balance</c:v>
                </c:pt>
              </c:strCache>
            </c:strRef>
          </c:tx>
          <c:spPr>
            <a:solidFill>
              <a:schemeClr val="accent5">
                <a:lumMod val="75000"/>
              </a:schemeClr>
            </a:solidFill>
            <a:ln w="19050">
              <a:noFill/>
            </a:ln>
          </c:spPr>
          <c:invertIfNegative val="0"/>
          <c:cat>
            <c:strRef>
              <c:f>'Charts and final data'!$F$79:$H$79</c:f>
              <c:strCache>
                <c:ptCount val="3"/>
                <c:pt idx="0">
                  <c:v>Latin America</c:v>
                </c:pt>
                <c:pt idx="1">
                  <c:v>Emerging Asia</c:v>
                </c:pt>
                <c:pt idx="2">
                  <c:v>Emerging Europe</c:v>
                </c:pt>
              </c:strCache>
            </c:strRef>
          </c:cat>
          <c:val>
            <c:numRef>
              <c:f>Sheet1!$E$46:$G$46</c:f>
              <c:numCache>
                <c:formatCode>General</c:formatCode>
                <c:ptCount val="3"/>
                <c:pt idx="0">
                  <c:v>-2.8656395407735396</c:v>
                </c:pt>
                <c:pt idx="1">
                  <c:v>-3.457487154869423</c:v>
                </c:pt>
                <c:pt idx="2">
                  <c:v>-4.2813160772957648</c:v>
                </c:pt>
              </c:numCache>
            </c:numRef>
          </c:val>
        </c:ser>
        <c:ser>
          <c:idx val="2"/>
          <c:order val="1"/>
          <c:tx>
            <c:strRef>
              <c:f>'Charts and final data'!$C$81</c:f>
              <c:strCache>
                <c:ptCount val="1"/>
                <c:pt idx="0">
                  <c:v>Gross Debt</c:v>
                </c:pt>
              </c:strCache>
            </c:strRef>
          </c:tx>
          <c:spPr>
            <a:solidFill>
              <a:srgbClr val="006600"/>
            </a:solidFill>
          </c:spPr>
          <c:invertIfNegative val="0"/>
          <c:cat>
            <c:strRef>
              <c:f>'Charts and final data'!$F$79:$H$79</c:f>
              <c:strCache>
                <c:ptCount val="3"/>
                <c:pt idx="0">
                  <c:v>Latin America</c:v>
                </c:pt>
                <c:pt idx="1">
                  <c:v>Emerging Asia</c:v>
                </c:pt>
                <c:pt idx="2">
                  <c:v>Emerging Europe</c:v>
                </c:pt>
              </c:strCache>
            </c:strRef>
          </c:cat>
          <c:val>
            <c:numRef>
              <c:f>Sheet1!$E$47:$G$47</c:f>
              <c:numCache>
                <c:formatCode>General</c:formatCode>
                <c:ptCount val="3"/>
                <c:pt idx="0">
                  <c:v>51.879856935907931</c:v>
                </c:pt>
                <c:pt idx="1">
                  <c:v>40.860421486492733</c:v>
                </c:pt>
                <c:pt idx="2">
                  <c:v>30.322811523740388</c:v>
                </c:pt>
              </c:numCache>
            </c:numRef>
          </c:val>
        </c:ser>
        <c:dLbls>
          <c:showLegendKey val="0"/>
          <c:showVal val="0"/>
          <c:showCatName val="0"/>
          <c:showSerName val="0"/>
          <c:showPercent val="0"/>
          <c:showBubbleSize val="0"/>
        </c:dLbls>
        <c:gapWidth val="150"/>
        <c:axId val="73357568"/>
        <c:axId val="73379840"/>
      </c:barChart>
      <c:catAx>
        <c:axId val="73357568"/>
        <c:scaling>
          <c:orientation val="minMax"/>
        </c:scaling>
        <c:delete val="0"/>
        <c:axPos val="b"/>
        <c:numFmt formatCode="General" sourceLinked="1"/>
        <c:majorTickMark val="in"/>
        <c:minorTickMark val="none"/>
        <c:tickLblPos val="low"/>
        <c:txPr>
          <a:bodyPr/>
          <a:lstStyle/>
          <a:p>
            <a:pPr>
              <a:defRPr sz="700"/>
            </a:pPr>
            <a:endParaRPr lang="es-CO"/>
          </a:p>
        </c:txPr>
        <c:crossAx val="73379840"/>
        <c:crosses val="autoZero"/>
        <c:auto val="1"/>
        <c:lblAlgn val="ctr"/>
        <c:lblOffset val="100"/>
        <c:noMultiLvlLbl val="0"/>
      </c:catAx>
      <c:valAx>
        <c:axId val="73379840"/>
        <c:scaling>
          <c:orientation val="minMax"/>
        </c:scaling>
        <c:delete val="0"/>
        <c:axPos val="l"/>
        <c:numFmt formatCode="General" sourceLinked="1"/>
        <c:majorTickMark val="in"/>
        <c:minorTickMark val="none"/>
        <c:tickLblPos val="nextTo"/>
        <c:txPr>
          <a:bodyPr/>
          <a:lstStyle/>
          <a:p>
            <a:pPr>
              <a:defRPr sz="700"/>
            </a:pPr>
            <a:endParaRPr lang="es-CO"/>
          </a:p>
        </c:txPr>
        <c:crossAx val="73357568"/>
        <c:crosses val="autoZero"/>
        <c:crossBetween val="between"/>
      </c:valAx>
      <c:spPr>
        <a:ln>
          <a:solidFill>
            <a:srgbClr val="FFFFFF">
              <a:lumMod val="50000"/>
            </a:srgbClr>
          </a:solidFill>
        </a:ln>
      </c:spPr>
    </c:plotArea>
    <c:legend>
      <c:legendPos val="r"/>
      <c:layout>
        <c:manualLayout>
          <c:xMode val="edge"/>
          <c:yMode val="edge"/>
          <c:x val="0.60183497528811691"/>
          <c:y val="0.19098118723316601"/>
          <c:w val="0.39816502471188586"/>
          <c:h val="0.15020155973326321"/>
        </c:manualLayout>
      </c:layout>
      <c:overlay val="0"/>
      <c:txPr>
        <a:bodyPr/>
        <a:lstStyle/>
        <a:p>
          <a:pPr>
            <a:defRPr sz="900"/>
          </a:pPr>
          <a:endParaRPr lang="es-CO"/>
        </a:p>
      </c:txPr>
    </c:legend>
    <c:plotVisOnly val="1"/>
    <c:dispBlanksAs val="gap"/>
    <c:showDLblsOverMax val="0"/>
  </c:chart>
  <c:spPr>
    <a:ln>
      <a:noFill/>
    </a:ln>
  </c:spPr>
  <c:txPr>
    <a:bodyPr/>
    <a:lstStyle/>
    <a:p>
      <a:pPr>
        <a:defRPr>
          <a:latin typeface="Arial" pitchFamily="34" charset="0"/>
          <a:cs typeface="Arial" pitchFamily="34" charset="0"/>
        </a:defRPr>
      </a:pPr>
      <a:endParaRPr lang="es-CO"/>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drawing1.xml><?xml version="1.0" encoding="utf-8"?>
<c:userShapes xmlns:c="http://schemas.openxmlformats.org/drawingml/2006/chart">
  <cdr:relSizeAnchor xmlns:cdr="http://schemas.openxmlformats.org/drawingml/2006/chartDrawing">
    <cdr:from>
      <cdr:x>0.7037</cdr:x>
      <cdr:y>0.29545</cdr:y>
    </cdr:from>
    <cdr:to>
      <cdr:x>0.97084</cdr:x>
      <cdr:y>0.72727</cdr:y>
    </cdr:to>
    <cdr:sp macro="" textlink="">
      <cdr:nvSpPr>
        <cdr:cNvPr id="2" name="TextBox 1"/>
        <cdr:cNvSpPr txBox="1"/>
      </cdr:nvSpPr>
      <cdr:spPr>
        <a:xfrm xmlns:a="http://schemas.openxmlformats.org/drawingml/2006/main">
          <a:off x="4343400" y="990600"/>
          <a:ext cx="1648819" cy="1447800"/>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en-US" sz="1400" dirty="0" smtClean="0">
              <a:solidFill>
                <a:sysClr val="windowText" lastClr="000000"/>
              </a:solidFill>
              <a:latin typeface="Arial" pitchFamily="34" charset="0"/>
              <a:cs typeface="Arial" pitchFamily="34" charset="0"/>
            </a:rPr>
            <a:t>El </a:t>
          </a:r>
          <a:r>
            <a:rPr lang="en-US" sz="1400" dirty="0" err="1" smtClean="0">
              <a:solidFill>
                <a:sysClr val="windowText" lastClr="000000"/>
              </a:solidFill>
              <a:latin typeface="Arial" pitchFamily="34" charset="0"/>
              <a:cs typeface="Arial" pitchFamily="34" charset="0"/>
            </a:rPr>
            <a:t>coeficiente</a:t>
          </a:r>
          <a:r>
            <a:rPr lang="en-US" sz="1400" dirty="0" smtClean="0">
              <a:solidFill>
                <a:sysClr val="windowText" lastClr="000000"/>
              </a:solidFill>
              <a:latin typeface="Arial" pitchFamily="34" charset="0"/>
              <a:cs typeface="Arial" pitchFamily="34" charset="0"/>
            </a:rPr>
            <a:t> de </a:t>
          </a:r>
          <a:r>
            <a:rPr lang="en-US" sz="1400" dirty="0" err="1" smtClean="0">
              <a:solidFill>
                <a:sysClr val="windowText" lastClr="000000"/>
              </a:solidFill>
              <a:latin typeface="Arial" pitchFamily="34" charset="0"/>
              <a:cs typeface="Arial" pitchFamily="34" charset="0"/>
            </a:rPr>
            <a:t>endeudamiento</a:t>
          </a:r>
          <a:r>
            <a:rPr lang="en-US" sz="1400" dirty="0" smtClean="0">
              <a:solidFill>
                <a:sysClr val="windowText" lastClr="000000"/>
              </a:solidFill>
              <a:latin typeface="Arial" pitchFamily="34" charset="0"/>
              <a:cs typeface="Arial" pitchFamily="34" charset="0"/>
            </a:rPr>
            <a:t> no se </a:t>
          </a:r>
          <a:r>
            <a:rPr lang="en-US" sz="1400" dirty="0" err="1" smtClean="0">
              <a:solidFill>
                <a:sysClr val="windowText" lastClr="000000"/>
              </a:solidFill>
              <a:latin typeface="Arial" pitchFamily="34" charset="0"/>
              <a:cs typeface="Arial" pitchFamily="34" charset="0"/>
            </a:rPr>
            <a:t>estabilizará</a:t>
          </a:r>
          <a:r>
            <a:rPr lang="en-US" sz="1400" dirty="0" smtClean="0">
              <a:solidFill>
                <a:sysClr val="windowText" lastClr="000000"/>
              </a:solidFill>
              <a:latin typeface="Arial" pitchFamily="34" charset="0"/>
              <a:cs typeface="Arial" pitchFamily="34" charset="0"/>
            </a:rPr>
            <a:t> en el </a:t>
          </a:r>
          <a:r>
            <a:rPr lang="en-US" sz="1400" dirty="0" err="1" smtClean="0">
              <a:solidFill>
                <a:sysClr val="windowText" lastClr="000000"/>
              </a:solidFill>
              <a:latin typeface="Arial" pitchFamily="34" charset="0"/>
              <a:cs typeface="Arial" pitchFamily="34" charset="0"/>
            </a:rPr>
            <a:t>período</a:t>
          </a:r>
          <a:r>
            <a:rPr lang="en-US" sz="1400" dirty="0" smtClean="0">
              <a:solidFill>
                <a:sysClr val="windowText" lastClr="000000"/>
              </a:solidFill>
              <a:latin typeface="Arial" pitchFamily="34" charset="0"/>
              <a:cs typeface="Arial" pitchFamily="34" charset="0"/>
            </a:rPr>
            <a:t> </a:t>
          </a:r>
          <a:r>
            <a:rPr lang="en-US" sz="1400" dirty="0" err="1" smtClean="0">
              <a:solidFill>
                <a:sysClr val="windowText" lastClr="000000"/>
              </a:solidFill>
              <a:latin typeface="Arial" pitchFamily="34" charset="0"/>
              <a:cs typeface="Arial" pitchFamily="34" charset="0"/>
            </a:rPr>
            <a:t>cubierto</a:t>
          </a:r>
          <a:r>
            <a:rPr lang="en-US" sz="1400" dirty="0" smtClean="0">
              <a:solidFill>
                <a:sysClr val="windowText" lastClr="000000"/>
              </a:solidFill>
              <a:latin typeface="Arial" pitchFamily="34" charset="0"/>
              <a:cs typeface="Arial" pitchFamily="34" charset="0"/>
            </a:rPr>
            <a:t> </a:t>
          </a:r>
          <a:r>
            <a:rPr lang="en-US" sz="1400" dirty="0" err="1" smtClean="0">
              <a:solidFill>
                <a:sysClr val="windowText" lastClr="000000"/>
              </a:solidFill>
              <a:latin typeface="Arial" pitchFamily="34" charset="0"/>
              <a:cs typeface="Arial" pitchFamily="34" charset="0"/>
            </a:rPr>
            <a:t>por</a:t>
          </a:r>
          <a:r>
            <a:rPr lang="en-US" sz="1400" dirty="0" smtClean="0">
              <a:solidFill>
                <a:sysClr val="windowText" lastClr="000000"/>
              </a:solidFill>
              <a:latin typeface="Arial" pitchFamily="34" charset="0"/>
              <a:cs typeface="Arial" pitchFamily="34" charset="0"/>
            </a:rPr>
            <a:t> </a:t>
          </a:r>
          <a:r>
            <a:rPr lang="en-US" sz="1400" dirty="0" err="1" smtClean="0">
              <a:solidFill>
                <a:sysClr val="windowText" lastClr="000000"/>
              </a:solidFill>
              <a:latin typeface="Arial" pitchFamily="34" charset="0"/>
              <a:cs typeface="Arial" pitchFamily="34" charset="0"/>
            </a:rPr>
            <a:t>las</a:t>
          </a:r>
          <a:r>
            <a:rPr lang="en-US" sz="1400" dirty="0" smtClean="0">
              <a:solidFill>
                <a:sysClr val="windowText" lastClr="000000"/>
              </a:solidFill>
              <a:latin typeface="Arial" pitchFamily="34" charset="0"/>
              <a:cs typeface="Arial" pitchFamily="34" charset="0"/>
            </a:rPr>
            <a:t> </a:t>
          </a:r>
          <a:r>
            <a:rPr lang="en-US" sz="1400" dirty="0" err="1" smtClean="0">
              <a:solidFill>
                <a:sysClr val="windowText" lastClr="000000"/>
              </a:solidFill>
              <a:latin typeface="Arial" pitchFamily="34" charset="0"/>
              <a:cs typeface="Arial" pitchFamily="34" charset="0"/>
            </a:rPr>
            <a:t>proyecciones</a:t>
          </a:r>
          <a:endParaRPr lang="en-US" sz="1400" dirty="0">
            <a:solidFill>
              <a:sysClr val="windowText" lastClr="000000"/>
            </a:solidFill>
            <a:latin typeface="Arial" pitchFamily="34" charset="0"/>
            <a:cs typeface="Arial" pitchFamily="34" charset="0"/>
          </a:endParaRPr>
        </a:p>
      </cdr:txBody>
    </cdr:sp>
  </cdr:relSizeAnchor>
  <cdr:relSizeAnchor xmlns:cdr="http://schemas.openxmlformats.org/drawingml/2006/chartDrawing">
    <cdr:from>
      <cdr:x>0.9</cdr:x>
      <cdr:y>0.04762</cdr:y>
    </cdr:from>
    <cdr:to>
      <cdr:x>0.94474</cdr:x>
      <cdr:y>0.31099</cdr:y>
    </cdr:to>
    <cdr:sp macro="" textlink="">
      <cdr:nvSpPr>
        <cdr:cNvPr id="4" name="Straight Connector 3"/>
        <cdr:cNvSpPr/>
      </cdr:nvSpPr>
      <cdr:spPr>
        <a:xfrm xmlns:a="http://schemas.openxmlformats.org/drawingml/2006/main" flipH="1">
          <a:off x="5486400" y="152400"/>
          <a:ext cx="272735" cy="842889"/>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0.8625</cdr:x>
      <cdr:y>0.11905</cdr:y>
    </cdr:from>
    <cdr:to>
      <cdr:x>0.8625</cdr:x>
      <cdr:y>0.31858</cdr:y>
    </cdr:to>
    <cdr:sp macro="" textlink="">
      <cdr:nvSpPr>
        <cdr:cNvPr id="5" name="Straight Connector 4"/>
        <cdr:cNvSpPr/>
      </cdr:nvSpPr>
      <cdr:spPr>
        <a:xfrm xmlns:a="http://schemas.openxmlformats.org/drawingml/2006/main" flipH="1">
          <a:off x="5257800" y="381000"/>
          <a:ext cx="0" cy="638576"/>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0.75</cdr:x>
      <cdr:y>0.14286</cdr:y>
    </cdr:from>
    <cdr:to>
      <cdr:x>0.90023</cdr:x>
      <cdr:y>0.20271</cdr:y>
    </cdr:to>
    <cdr:sp macro="" textlink="">
      <cdr:nvSpPr>
        <cdr:cNvPr id="6" name="TextBox 6"/>
        <cdr:cNvSpPr txBox="1"/>
      </cdr:nvSpPr>
      <cdr:spPr>
        <a:xfrm xmlns:a="http://schemas.openxmlformats.org/drawingml/2006/main">
          <a:off x="4572000" y="457200"/>
          <a:ext cx="915802" cy="19154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no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200" dirty="0" smtClean="0">
              <a:solidFill>
                <a:sysClr val="windowText" lastClr="000000"/>
              </a:solidFill>
              <a:latin typeface="Arial" pitchFamily="34" charset="0"/>
              <a:cs typeface="Arial" pitchFamily="34" charset="0"/>
            </a:rPr>
            <a:t>113,0</a:t>
          </a:r>
          <a:endParaRPr lang="en-US" sz="1200" dirty="0">
            <a:solidFill>
              <a:sysClr val="windowText" lastClr="000000"/>
            </a:solidFill>
            <a:latin typeface="Arial" pitchFamily="34" charset="0"/>
            <a:cs typeface="Arial" pitchFamily="34" charset="0"/>
          </a:endParaRPr>
        </a:p>
      </cdr:txBody>
    </cdr:sp>
  </cdr:relSizeAnchor>
  <cdr:relSizeAnchor xmlns:cdr="http://schemas.openxmlformats.org/drawingml/2006/chartDrawing">
    <cdr:from>
      <cdr:x>0.75</cdr:x>
      <cdr:y>0.21429</cdr:y>
    </cdr:from>
    <cdr:to>
      <cdr:x>0.90023</cdr:x>
      <cdr:y>0.27415</cdr:y>
    </cdr:to>
    <cdr:sp macro="" textlink="">
      <cdr:nvSpPr>
        <cdr:cNvPr id="7" name="TextBox 6"/>
        <cdr:cNvSpPr txBox="1"/>
      </cdr:nvSpPr>
      <cdr:spPr>
        <a:xfrm xmlns:a="http://schemas.openxmlformats.org/drawingml/2006/main">
          <a:off x="4572000" y="685800"/>
          <a:ext cx="915802" cy="191576"/>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no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200" dirty="0" smtClean="0">
              <a:solidFill>
                <a:sysClr val="windowText" lastClr="000000"/>
              </a:solidFill>
              <a:latin typeface="Arial" pitchFamily="34" charset="0"/>
              <a:cs typeface="Arial" pitchFamily="34" charset="0"/>
            </a:rPr>
            <a:t>95,9</a:t>
          </a:r>
          <a:endParaRPr lang="en-US" sz="1200" dirty="0">
            <a:solidFill>
              <a:sysClr val="windowText" lastClr="000000"/>
            </a:solidFill>
            <a:latin typeface="Arial" pitchFamily="34" charset="0"/>
            <a:cs typeface="Arial" pitchFamily="34" charset="0"/>
          </a:endParaRPr>
        </a:p>
      </cdr:txBody>
    </cdr:sp>
  </cdr:relSizeAnchor>
  <cdr:relSizeAnchor xmlns:cdr="http://schemas.openxmlformats.org/drawingml/2006/chartDrawing">
    <cdr:from>
      <cdr:x>0.6125</cdr:x>
      <cdr:y>0.30952</cdr:y>
    </cdr:from>
    <cdr:to>
      <cdr:x>0.76273</cdr:x>
      <cdr:y>0.36938</cdr:y>
    </cdr:to>
    <cdr:sp macro="" textlink="">
      <cdr:nvSpPr>
        <cdr:cNvPr id="8" name="TextBox 1"/>
        <cdr:cNvSpPr txBox="1"/>
      </cdr:nvSpPr>
      <cdr:spPr>
        <a:xfrm xmlns:a="http://schemas.openxmlformats.org/drawingml/2006/main">
          <a:off x="3733800" y="990600"/>
          <a:ext cx="915803" cy="191576"/>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no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200" dirty="0" smtClean="0">
              <a:solidFill>
                <a:sysClr val="windowText" lastClr="000000"/>
              </a:solidFill>
              <a:latin typeface="Arial" pitchFamily="34" charset="0"/>
              <a:cs typeface="Arial" pitchFamily="34" charset="0"/>
            </a:rPr>
            <a:t>90,8</a:t>
          </a:r>
          <a:endParaRPr lang="en-US" sz="1200" dirty="0">
            <a:solidFill>
              <a:sysClr val="windowText" lastClr="000000"/>
            </a:solidFill>
            <a:latin typeface="Arial" pitchFamily="34" charset="0"/>
            <a:cs typeface="Arial" pitchFamily="34" charset="0"/>
          </a:endParaRPr>
        </a:p>
      </cdr:txBody>
    </cdr:sp>
  </cdr:relSizeAnchor>
  <cdr:relSizeAnchor xmlns:cdr="http://schemas.openxmlformats.org/drawingml/2006/chartDrawing">
    <cdr:from>
      <cdr:x>0.59658</cdr:x>
      <cdr:y>0.38162</cdr:y>
    </cdr:from>
    <cdr:to>
      <cdr:x>0.74681</cdr:x>
      <cdr:y>0.44148</cdr:y>
    </cdr:to>
    <cdr:sp macro="" textlink="">
      <cdr:nvSpPr>
        <cdr:cNvPr id="9" name="TextBox 1"/>
        <cdr:cNvSpPr txBox="1"/>
      </cdr:nvSpPr>
      <cdr:spPr>
        <a:xfrm xmlns:a="http://schemas.openxmlformats.org/drawingml/2006/main">
          <a:off x="3636752" y="1221352"/>
          <a:ext cx="915802" cy="191576"/>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no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200" dirty="0" smtClean="0">
              <a:solidFill>
                <a:sysClr val="windowText" lastClr="000000"/>
              </a:solidFill>
              <a:latin typeface="Arial" pitchFamily="34" charset="0"/>
              <a:cs typeface="Arial" pitchFamily="34" charset="0"/>
            </a:rPr>
            <a:t>171,2</a:t>
          </a:r>
          <a:endParaRPr lang="en-US" sz="1200" dirty="0">
            <a:solidFill>
              <a:sysClr val="windowText" lastClr="000000"/>
            </a:solidFill>
            <a:latin typeface="Arial" pitchFamily="34" charset="0"/>
            <a:cs typeface="Arial" pitchFamily="34" charset="0"/>
          </a:endParaRPr>
        </a:p>
      </cdr:txBody>
    </cdr:sp>
  </cdr:relSizeAnchor>
  <cdr:relSizeAnchor xmlns:cdr="http://schemas.openxmlformats.org/drawingml/2006/chartDrawing">
    <cdr:from>
      <cdr:x>0.47831</cdr:x>
      <cdr:y>0.44148</cdr:y>
    </cdr:from>
    <cdr:to>
      <cdr:x>0.62854</cdr:x>
      <cdr:y>0.50134</cdr:y>
    </cdr:to>
    <cdr:sp macro="" textlink="">
      <cdr:nvSpPr>
        <cdr:cNvPr id="10" name="TextBox 1"/>
        <cdr:cNvSpPr txBox="1"/>
      </cdr:nvSpPr>
      <cdr:spPr>
        <a:xfrm xmlns:a="http://schemas.openxmlformats.org/drawingml/2006/main">
          <a:off x="2915778" y="1412928"/>
          <a:ext cx="915802" cy="191576"/>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no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200" dirty="0" smtClean="0">
              <a:solidFill>
                <a:sysClr val="windowText" lastClr="000000"/>
              </a:solidFill>
              <a:latin typeface="Arial" pitchFamily="34" charset="0"/>
              <a:cs typeface="Arial" pitchFamily="34" charset="0"/>
            </a:rPr>
            <a:t>92,4</a:t>
          </a:r>
          <a:endParaRPr lang="en-US" sz="1200" dirty="0">
            <a:solidFill>
              <a:sysClr val="windowText" lastClr="000000"/>
            </a:solidFill>
            <a:latin typeface="Arial" pitchFamily="34" charset="0"/>
            <a:cs typeface="Arial" pitchFamily="34" charset="0"/>
          </a:endParaRPr>
        </a:p>
      </cdr:txBody>
    </cdr:sp>
  </cdr:relSizeAnchor>
  <cdr:relSizeAnchor xmlns:cdr="http://schemas.openxmlformats.org/drawingml/2006/chartDrawing">
    <cdr:from>
      <cdr:x>0.4625</cdr:x>
      <cdr:y>0.52381</cdr:y>
    </cdr:from>
    <cdr:to>
      <cdr:x>0.61273</cdr:x>
      <cdr:y>0.58367</cdr:y>
    </cdr:to>
    <cdr:sp macro="" textlink="">
      <cdr:nvSpPr>
        <cdr:cNvPr id="11" name="TextBox 1"/>
        <cdr:cNvSpPr txBox="1"/>
      </cdr:nvSpPr>
      <cdr:spPr>
        <a:xfrm xmlns:a="http://schemas.openxmlformats.org/drawingml/2006/main">
          <a:off x="2819400" y="1676400"/>
          <a:ext cx="915802" cy="191576"/>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no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200" dirty="0" smtClean="0">
              <a:solidFill>
                <a:sysClr val="windowText" lastClr="000000"/>
              </a:solidFill>
              <a:latin typeface="Arial" pitchFamily="34" charset="0"/>
              <a:cs typeface="Arial" pitchFamily="34" charset="0"/>
            </a:rPr>
            <a:t>118,6</a:t>
          </a:r>
          <a:endParaRPr lang="en-US" sz="1200" dirty="0">
            <a:solidFill>
              <a:sysClr val="windowText" lastClr="000000"/>
            </a:solidFill>
            <a:latin typeface="Arial" pitchFamily="34" charset="0"/>
            <a:cs typeface="Arial" pitchFamily="34" charset="0"/>
          </a:endParaRPr>
        </a:p>
      </cdr:txBody>
    </cdr:sp>
  </cdr:relSizeAnchor>
  <cdr:relSizeAnchor xmlns:cdr="http://schemas.openxmlformats.org/drawingml/2006/chartDrawing">
    <cdr:from>
      <cdr:x>0.4625</cdr:x>
      <cdr:y>0.59524</cdr:y>
    </cdr:from>
    <cdr:to>
      <cdr:x>0.61273</cdr:x>
      <cdr:y>0.6551</cdr:y>
    </cdr:to>
    <cdr:sp macro="" textlink="">
      <cdr:nvSpPr>
        <cdr:cNvPr id="12" name="TextBox 1"/>
        <cdr:cNvSpPr txBox="1"/>
      </cdr:nvSpPr>
      <cdr:spPr>
        <a:xfrm xmlns:a="http://schemas.openxmlformats.org/drawingml/2006/main">
          <a:off x="2819400" y="1905000"/>
          <a:ext cx="915802" cy="191576"/>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no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200" dirty="0" smtClean="0">
              <a:solidFill>
                <a:sysClr val="windowText" lastClr="000000"/>
              </a:solidFill>
              <a:latin typeface="Arial" pitchFamily="34" charset="0"/>
              <a:cs typeface="Arial" pitchFamily="34" charset="0"/>
            </a:rPr>
            <a:t>121,2</a:t>
          </a:r>
          <a:endParaRPr lang="en-US" sz="1200" dirty="0">
            <a:solidFill>
              <a:sysClr val="windowText" lastClr="000000"/>
            </a:solidFill>
            <a:latin typeface="Arial" pitchFamily="34" charset="0"/>
            <a:cs typeface="Arial" pitchFamily="34" charset="0"/>
          </a:endParaRPr>
        </a:p>
      </cdr:txBody>
    </cdr:sp>
  </cdr:relSizeAnchor>
  <cdr:relSizeAnchor xmlns:cdr="http://schemas.openxmlformats.org/drawingml/2006/chartDrawing">
    <cdr:from>
      <cdr:x>0.4625</cdr:x>
      <cdr:y>0.66667</cdr:y>
    </cdr:from>
    <cdr:to>
      <cdr:x>0.61273</cdr:x>
      <cdr:y>0.72653</cdr:y>
    </cdr:to>
    <cdr:sp macro="" textlink="">
      <cdr:nvSpPr>
        <cdr:cNvPr id="13" name="TextBox 1"/>
        <cdr:cNvSpPr txBox="1"/>
      </cdr:nvSpPr>
      <cdr:spPr>
        <a:xfrm xmlns:a="http://schemas.openxmlformats.org/drawingml/2006/main">
          <a:off x="2819400" y="2133600"/>
          <a:ext cx="915802" cy="191576"/>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no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200" dirty="0" smtClean="0">
              <a:solidFill>
                <a:sysClr val="windowText" lastClr="000000"/>
              </a:solidFill>
              <a:latin typeface="Arial" pitchFamily="34" charset="0"/>
              <a:cs typeface="Arial" pitchFamily="34" charset="0"/>
            </a:rPr>
            <a:t>126,4</a:t>
          </a:r>
          <a:endParaRPr lang="en-US" sz="1200" dirty="0">
            <a:solidFill>
              <a:sysClr val="windowText" lastClr="000000"/>
            </a:solidFill>
            <a:latin typeface="Arial" pitchFamily="34" charset="0"/>
            <a:cs typeface="Arial" pitchFamily="34" charset="0"/>
          </a:endParaRPr>
        </a:p>
      </cdr:txBody>
    </cdr:sp>
  </cdr:relSizeAnchor>
  <cdr:relSizeAnchor xmlns:cdr="http://schemas.openxmlformats.org/drawingml/2006/chartDrawing">
    <cdr:from>
      <cdr:x>0.15</cdr:x>
      <cdr:y>0.7619</cdr:y>
    </cdr:from>
    <cdr:to>
      <cdr:x>0.30023</cdr:x>
      <cdr:y>0.82175</cdr:y>
    </cdr:to>
    <cdr:sp macro="" textlink="">
      <cdr:nvSpPr>
        <cdr:cNvPr id="14" name="TextBox 1"/>
        <cdr:cNvSpPr txBox="1"/>
      </cdr:nvSpPr>
      <cdr:spPr>
        <a:xfrm xmlns:a="http://schemas.openxmlformats.org/drawingml/2006/main">
          <a:off x="914400" y="2438400"/>
          <a:ext cx="915802" cy="19154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no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200" dirty="0" smtClean="0">
              <a:solidFill>
                <a:sysClr val="windowText" lastClr="000000"/>
              </a:solidFill>
              <a:latin typeface="Arial" pitchFamily="34" charset="0"/>
              <a:cs typeface="Arial" pitchFamily="34" charset="0"/>
            </a:rPr>
            <a:t>83,5</a:t>
          </a:r>
          <a:endParaRPr lang="en-US" sz="1200" dirty="0">
            <a:solidFill>
              <a:sysClr val="windowText" lastClr="000000"/>
            </a:solidFill>
            <a:latin typeface="Arial" pitchFamily="34" charset="0"/>
            <a:cs typeface="Arial" pitchFamily="34" charset="0"/>
          </a:endParaRPr>
        </a:p>
      </cdr:txBody>
    </cdr:sp>
  </cdr:relSizeAnchor>
  <cdr:relSizeAnchor xmlns:cdr="http://schemas.openxmlformats.org/drawingml/2006/chartDrawing">
    <cdr:from>
      <cdr:x>0.15</cdr:x>
      <cdr:y>0.83333</cdr:y>
    </cdr:from>
    <cdr:to>
      <cdr:x>0.30023</cdr:x>
      <cdr:y>0.89319</cdr:y>
    </cdr:to>
    <cdr:sp macro="" textlink="">
      <cdr:nvSpPr>
        <cdr:cNvPr id="15" name="TextBox 1"/>
        <cdr:cNvSpPr txBox="1"/>
      </cdr:nvSpPr>
      <cdr:spPr>
        <a:xfrm xmlns:a="http://schemas.openxmlformats.org/drawingml/2006/main">
          <a:off x="914400" y="2667000"/>
          <a:ext cx="915802" cy="191576"/>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no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200" dirty="0" smtClean="0">
              <a:solidFill>
                <a:sysClr val="windowText" lastClr="000000"/>
              </a:solidFill>
              <a:latin typeface="Arial" pitchFamily="34" charset="0"/>
              <a:cs typeface="Arial" pitchFamily="34" charset="0"/>
            </a:rPr>
            <a:t>85,1</a:t>
          </a:r>
          <a:endParaRPr lang="en-US" sz="1200" dirty="0">
            <a:solidFill>
              <a:sysClr val="windowText" lastClr="000000"/>
            </a:solidFill>
            <a:latin typeface="Arial" pitchFamily="34" charset="0"/>
            <a:cs typeface="Arial"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0.32928</cdr:x>
      <cdr:y>0.5933</cdr:y>
    </cdr:from>
    <cdr:to>
      <cdr:x>0.78962</cdr:x>
      <cdr:y>0.7177</cdr:y>
    </cdr:to>
    <cdr:sp macro="" textlink="">
      <cdr:nvSpPr>
        <cdr:cNvPr id="2" name="TextBox 1"/>
        <cdr:cNvSpPr txBox="1"/>
      </cdr:nvSpPr>
      <cdr:spPr>
        <a:xfrm xmlns:a="http://schemas.openxmlformats.org/drawingml/2006/main">
          <a:off x="981087" y="1417314"/>
          <a:ext cx="1371593" cy="29717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00" dirty="0" err="1" smtClean="0">
              <a:solidFill>
                <a:srgbClr val="C00000"/>
              </a:solidFill>
              <a:latin typeface="Arial" pitchFamily="34" charset="0"/>
              <a:cs typeface="Arial" pitchFamily="34" charset="0"/>
            </a:rPr>
            <a:t>Promedio</a:t>
          </a:r>
          <a:r>
            <a:rPr lang="en-US" sz="1000" dirty="0" smtClean="0">
              <a:solidFill>
                <a:srgbClr val="C00000"/>
              </a:solidFill>
              <a:latin typeface="Arial" pitchFamily="34" charset="0"/>
              <a:cs typeface="Arial" pitchFamily="34" charset="0"/>
            </a:rPr>
            <a:t> </a:t>
          </a:r>
          <a:r>
            <a:rPr lang="en-US" sz="1000" dirty="0">
              <a:solidFill>
                <a:srgbClr val="C00000"/>
              </a:solidFill>
              <a:latin typeface="Arial" pitchFamily="34" charset="0"/>
              <a:cs typeface="Arial" pitchFamily="34" charset="0"/>
            </a:rPr>
            <a:t>1980-2011</a:t>
          </a:r>
        </a:p>
      </cdr:txBody>
    </cdr:sp>
  </cdr:relSizeAnchor>
  <cdr:relSizeAnchor xmlns:cdr="http://schemas.openxmlformats.org/drawingml/2006/chartDrawing">
    <cdr:from>
      <cdr:x>0.39321</cdr:x>
      <cdr:y>0.45853</cdr:y>
    </cdr:from>
    <cdr:to>
      <cdr:x>0.45395</cdr:x>
      <cdr:y>0.61005</cdr:y>
    </cdr:to>
    <cdr:sp macro="" textlink="">
      <cdr:nvSpPr>
        <cdr:cNvPr id="4" name="Straight Connector 3"/>
        <cdr:cNvSpPr/>
      </cdr:nvSpPr>
      <cdr:spPr>
        <a:xfrm xmlns:a="http://schemas.openxmlformats.org/drawingml/2006/main" flipH="1" flipV="1">
          <a:off x="1171574" y="1095375"/>
          <a:ext cx="180975" cy="361950"/>
        </a:xfrm>
        <a:prstGeom xmlns:a="http://schemas.openxmlformats.org/drawingml/2006/main" prst="line">
          <a:avLst/>
        </a:prstGeom>
        <a:ln xmlns:a="http://schemas.openxmlformats.org/drawingml/2006/main">
          <a:solidFill>
            <a:sysClr val="windowText" lastClr="00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3.xml><?xml version="1.0" encoding="utf-8"?>
<c:userShapes xmlns:c="http://schemas.openxmlformats.org/drawingml/2006/chart">
  <cdr:relSizeAnchor xmlns:cdr="http://schemas.openxmlformats.org/drawingml/2006/chartDrawing">
    <cdr:from>
      <cdr:x>0.26853</cdr:x>
      <cdr:y>0.57416</cdr:y>
    </cdr:from>
    <cdr:to>
      <cdr:x>0.72888</cdr:x>
      <cdr:y>0.69856</cdr:y>
    </cdr:to>
    <cdr:sp macro="" textlink="">
      <cdr:nvSpPr>
        <cdr:cNvPr id="2" name="TextBox 1"/>
        <cdr:cNvSpPr txBox="1"/>
      </cdr:nvSpPr>
      <cdr:spPr>
        <a:xfrm xmlns:a="http://schemas.openxmlformats.org/drawingml/2006/main">
          <a:off x="800100" y="1371600"/>
          <a:ext cx="1371600" cy="29718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1000" dirty="0" err="1" smtClean="0">
              <a:solidFill>
                <a:srgbClr val="C00000"/>
              </a:solidFill>
              <a:latin typeface="Arial" pitchFamily="34" charset="0"/>
              <a:cs typeface="Arial" pitchFamily="34" charset="0"/>
            </a:rPr>
            <a:t>Promedio</a:t>
          </a:r>
          <a:r>
            <a:rPr lang="en-US" sz="1000" dirty="0" smtClean="0">
              <a:solidFill>
                <a:srgbClr val="C00000"/>
              </a:solidFill>
              <a:latin typeface="Arial" pitchFamily="34" charset="0"/>
              <a:cs typeface="Arial" pitchFamily="34" charset="0"/>
            </a:rPr>
            <a:t> </a:t>
          </a:r>
          <a:r>
            <a:rPr lang="en-US" sz="1000" dirty="0">
              <a:solidFill>
                <a:srgbClr val="C00000"/>
              </a:solidFill>
              <a:latin typeface="Arial" pitchFamily="34" charset="0"/>
              <a:cs typeface="Arial" pitchFamily="34" charset="0"/>
            </a:rPr>
            <a:t>1980-2011</a:t>
          </a:r>
        </a:p>
      </cdr:txBody>
    </cdr:sp>
  </cdr:relSizeAnchor>
  <cdr:relSizeAnchor xmlns:cdr="http://schemas.openxmlformats.org/drawingml/2006/chartDrawing">
    <cdr:from>
      <cdr:x>0.28772</cdr:x>
      <cdr:y>0.41069</cdr:y>
    </cdr:from>
    <cdr:to>
      <cdr:x>0.36444</cdr:x>
      <cdr:y>0.58612</cdr:y>
    </cdr:to>
    <cdr:sp macro="" textlink="">
      <cdr:nvSpPr>
        <cdr:cNvPr id="3" name="Straight Connector 2"/>
        <cdr:cNvSpPr/>
      </cdr:nvSpPr>
      <cdr:spPr>
        <a:xfrm xmlns:a="http://schemas.openxmlformats.org/drawingml/2006/main" flipH="1" flipV="1">
          <a:off x="857260" y="981085"/>
          <a:ext cx="228589" cy="419079"/>
        </a:xfrm>
        <a:prstGeom xmlns:a="http://schemas.openxmlformats.org/drawingml/2006/main" prst="line">
          <a:avLst/>
        </a:prstGeom>
        <a:noFill xmlns:a="http://schemas.openxmlformats.org/drawingml/2006/main"/>
        <a:ln xmlns:a="http://schemas.openxmlformats.org/drawingml/2006/main" w="9525" cap="flat" cmpd="sng" algn="ctr">
          <a:solidFill>
            <a:sysClr val="windowText" lastClr="000000"/>
          </a:solidFill>
          <a:prstDash val="solid"/>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35459" cy="35095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274713" y="0"/>
            <a:ext cx="4035459" cy="350955"/>
          </a:xfrm>
          <a:prstGeom prst="rect">
            <a:avLst/>
          </a:prstGeom>
        </p:spPr>
        <p:txBody>
          <a:bodyPr vert="horz" lIns="91440" tIns="45720" rIns="91440" bIns="45720" rtlCol="0"/>
          <a:lstStyle>
            <a:lvl1pPr algn="r">
              <a:defRPr sz="1200"/>
            </a:lvl1pPr>
          </a:lstStyle>
          <a:p>
            <a:fld id="{C7307A99-B95A-4C1A-86C6-E2A13F5C28D5}" type="datetimeFigureOut">
              <a:rPr lang="en-US" smtClean="0"/>
              <a:pPr/>
              <a:t>8/21/2012</a:t>
            </a:fld>
            <a:endParaRPr lang="en-US" dirty="0"/>
          </a:p>
        </p:txBody>
      </p:sp>
      <p:sp>
        <p:nvSpPr>
          <p:cNvPr id="4" name="Footer Placeholder 3"/>
          <p:cNvSpPr>
            <a:spLocks noGrp="1"/>
          </p:cNvSpPr>
          <p:nvPr>
            <p:ph type="ftr" sz="quarter" idx="2"/>
          </p:nvPr>
        </p:nvSpPr>
        <p:spPr>
          <a:xfrm>
            <a:off x="1" y="6674123"/>
            <a:ext cx="4035459" cy="35095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74713" y="6674123"/>
            <a:ext cx="4035459" cy="350955"/>
          </a:xfrm>
          <a:prstGeom prst="rect">
            <a:avLst/>
          </a:prstGeom>
        </p:spPr>
        <p:txBody>
          <a:bodyPr vert="horz" lIns="91440" tIns="45720" rIns="91440" bIns="45720" rtlCol="0" anchor="b"/>
          <a:lstStyle>
            <a:lvl1pPr algn="r">
              <a:defRPr sz="1200"/>
            </a:lvl1pPr>
          </a:lstStyle>
          <a:p>
            <a:fld id="{118945F4-81C4-409D-B37D-6EAB57E07457}" type="slidenum">
              <a:rPr lang="en-US" smtClean="0"/>
              <a:pPr/>
              <a:t>‹Nº›</a:t>
            </a:fld>
            <a:endParaRPr lang="en-US" dirty="0"/>
          </a:p>
        </p:txBody>
      </p:sp>
    </p:spTree>
    <p:extLst>
      <p:ext uri="{BB962C8B-B14F-4D97-AF65-F5344CB8AC3E}">
        <p14:creationId xmlns:p14="http://schemas.microsoft.com/office/powerpoint/2010/main" val="18561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1" y="0"/>
            <a:ext cx="4035597" cy="351314"/>
          </a:xfrm>
          <a:prstGeom prst="rect">
            <a:avLst/>
          </a:prstGeom>
          <a:noFill/>
          <a:ln w="9525">
            <a:noFill/>
            <a:miter lim="800000"/>
            <a:headEnd/>
            <a:tailEnd/>
          </a:ln>
          <a:effectLst/>
        </p:spPr>
        <p:txBody>
          <a:bodyPr vert="horz" wrap="square" lIns="93344" tIns="46672" rIns="93344" bIns="46672" numCol="1" anchor="t" anchorCtr="0" compatLnSpc="1">
            <a:prstTxWarp prst="textNoShape">
              <a:avLst/>
            </a:prstTxWarp>
          </a:bodyPr>
          <a:lstStyle>
            <a:lvl1pPr algn="l" defTabSz="932257">
              <a:defRPr sz="1200">
                <a:latin typeface="Arial" pitchFamily="34" charset="0"/>
              </a:defRPr>
            </a:lvl1pPr>
          </a:lstStyle>
          <a:p>
            <a:endParaRPr lang="en-US" dirty="0"/>
          </a:p>
        </p:txBody>
      </p:sp>
      <p:sp>
        <p:nvSpPr>
          <p:cNvPr id="6147" name="Rectangle 3"/>
          <p:cNvSpPr>
            <a:spLocks noGrp="1" noChangeArrowheads="1"/>
          </p:cNvSpPr>
          <p:nvPr>
            <p:ph type="dt" idx="1"/>
          </p:nvPr>
        </p:nvSpPr>
        <p:spPr bwMode="auto">
          <a:xfrm>
            <a:off x="5274598" y="0"/>
            <a:ext cx="4035597" cy="351314"/>
          </a:xfrm>
          <a:prstGeom prst="rect">
            <a:avLst/>
          </a:prstGeom>
          <a:noFill/>
          <a:ln w="9525">
            <a:noFill/>
            <a:miter lim="800000"/>
            <a:headEnd/>
            <a:tailEnd/>
          </a:ln>
          <a:effectLst/>
        </p:spPr>
        <p:txBody>
          <a:bodyPr vert="horz" wrap="square" lIns="93344" tIns="46672" rIns="93344" bIns="46672" numCol="1" anchor="t" anchorCtr="0" compatLnSpc="1">
            <a:prstTxWarp prst="textNoShape">
              <a:avLst/>
            </a:prstTxWarp>
          </a:bodyPr>
          <a:lstStyle>
            <a:lvl1pPr algn="r" defTabSz="932257">
              <a:defRPr sz="1200">
                <a:latin typeface="Arial" pitchFamily="34" charset="0"/>
              </a:defRPr>
            </a:lvl1pPr>
          </a:lstStyle>
          <a:p>
            <a:endParaRPr lang="en-US" dirty="0"/>
          </a:p>
        </p:txBody>
      </p:sp>
      <p:sp>
        <p:nvSpPr>
          <p:cNvPr id="38916" name="Rectangle 4"/>
          <p:cNvSpPr>
            <a:spLocks noGrp="1" noRot="1" noChangeAspect="1" noChangeArrowheads="1" noTextEdit="1"/>
          </p:cNvSpPr>
          <p:nvPr>
            <p:ph type="sldImg" idx="2"/>
          </p:nvPr>
        </p:nvSpPr>
        <p:spPr bwMode="auto">
          <a:xfrm>
            <a:off x="2898775" y="527050"/>
            <a:ext cx="3514725" cy="26352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32894" y="3337481"/>
            <a:ext cx="7446488" cy="3161824"/>
          </a:xfrm>
          <a:prstGeom prst="rect">
            <a:avLst/>
          </a:prstGeom>
          <a:noFill/>
          <a:ln w="9525">
            <a:noFill/>
            <a:miter lim="800000"/>
            <a:headEnd/>
            <a:tailEnd/>
          </a:ln>
          <a:effectLst/>
        </p:spPr>
        <p:txBody>
          <a:bodyPr vert="horz" wrap="square" lIns="93344" tIns="46672" rIns="93344" bIns="4667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1" y="6673775"/>
            <a:ext cx="4035597" cy="351314"/>
          </a:xfrm>
          <a:prstGeom prst="rect">
            <a:avLst/>
          </a:prstGeom>
          <a:noFill/>
          <a:ln w="9525">
            <a:noFill/>
            <a:miter lim="800000"/>
            <a:headEnd/>
            <a:tailEnd/>
          </a:ln>
          <a:effectLst/>
        </p:spPr>
        <p:txBody>
          <a:bodyPr vert="horz" wrap="square" lIns="93344" tIns="46672" rIns="93344" bIns="46672" numCol="1" anchor="b" anchorCtr="0" compatLnSpc="1">
            <a:prstTxWarp prst="textNoShape">
              <a:avLst/>
            </a:prstTxWarp>
          </a:bodyPr>
          <a:lstStyle>
            <a:lvl1pPr algn="l" defTabSz="932257">
              <a:defRPr sz="1200">
                <a:latin typeface="Arial" pitchFamily="34" charset="0"/>
              </a:defRPr>
            </a:lvl1pPr>
          </a:lstStyle>
          <a:p>
            <a:endParaRPr lang="en-US" dirty="0"/>
          </a:p>
        </p:txBody>
      </p:sp>
      <p:sp>
        <p:nvSpPr>
          <p:cNvPr id="6151" name="Rectangle 7"/>
          <p:cNvSpPr>
            <a:spLocks noGrp="1" noChangeArrowheads="1"/>
          </p:cNvSpPr>
          <p:nvPr>
            <p:ph type="sldNum" sz="quarter" idx="5"/>
          </p:nvPr>
        </p:nvSpPr>
        <p:spPr bwMode="auto">
          <a:xfrm>
            <a:off x="5274598" y="6673775"/>
            <a:ext cx="4035597" cy="351314"/>
          </a:xfrm>
          <a:prstGeom prst="rect">
            <a:avLst/>
          </a:prstGeom>
          <a:noFill/>
          <a:ln w="9525">
            <a:noFill/>
            <a:miter lim="800000"/>
            <a:headEnd/>
            <a:tailEnd/>
          </a:ln>
          <a:effectLst/>
        </p:spPr>
        <p:txBody>
          <a:bodyPr vert="horz" wrap="square" lIns="93344" tIns="46672" rIns="93344" bIns="46672" numCol="1" anchor="b" anchorCtr="0" compatLnSpc="1">
            <a:prstTxWarp prst="textNoShape">
              <a:avLst/>
            </a:prstTxWarp>
          </a:bodyPr>
          <a:lstStyle>
            <a:lvl1pPr algn="r" defTabSz="932257">
              <a:defRPr sz="1200">
                <a:latin typeface="Arial" pitchFamily="34" charset="0"/>
              </a:defRPr>
            </a:lvl1pPr>
          </a:lstStyle>
          <a:p>
            <a:fld id="{B36AD4A4-215D-42FB-93BE-57AEA3C25758}" type="slidenum">
              <a:rPr lang="en-US"/>
              <a:pPr/>
              <a:t>‹Nº›</a:t>
            </a:fld>
            <a:endParaRPr lang="en-US" dirty="0"/>
          </a:p>
        </p:txBody>
      </p:sp>
    </p:spTree>
    <p:extLst>
      <p:ext uri="{BB962C8B-B14F-4D97-AF65-F5344CB8AC3E}">
        <p14:creationId xmlns:p14="http://schemas.microsoft.com/office/powerpoint/2010/main" val="4142991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6AD4A4-215D-42FB-93BE-57AEA3C25758}"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36AD4A4-215D-42FB-93BE-57AEA3C25758}"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36AD4A4-215D-42FB-93BE-57AEA3C25758}"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36AD4A4-215D-42FB-93BE-57AEA3C25758}"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6AD4A4-215D-42FB-93BE-57AEA3C25758}"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Arial" charset="0"/>
                <a:ea typeface="+mn-ea"/>
                <a:cs typeface="Arial" charset="0"/>
              </a:rPr>
              <a:t>Although</a:t>
            </a:r>
            <a:r>
              <a:rPr lang="en-US" sz="1200" kern="1200" baseline="0" dirty="0" smtClean="0">
                <a:solidFill>
                  <a:schemeClr val="tx1"/>
                </a:solidFill>
                <a:latin typeface="Arial" charset="0"/>
                <a:ea typeface="+mn-ea"/>
                <a:cs typeface="Arial" charset="0"/>
              </a:rPr>
              <a:t> d</a:t>
            </a:r>
            <a:r>
              <a:rPr lang="en-US" sz="1200" kern="1200" dirty="0" smtClean="0">
                <a:solidFill>
                  <a:schemeClr val="tx1"/>
                </a:solidFill>
                <a:latin typeface="Arial" charset="0"/>
                <a:ea typeface="+mn-ea"/>
                <a:cs typeface="Arial" charset="0"/>
              </a:rPr>
              <a:t>eficits are declining, rollover needs continue</a:t>
            </a:r>
            <a:r>
              <a:rPr lang="en-US" sz="1200" kern="1200" baseline="0" dirty="0" smtClean="0">
                <a:solidFill>
                  <a:schemeClr val="tx1"/>
                </a:solidFill>
                <a:latin typeface="Arial" charset="0"/>
                <a:ea typeface="+mn-ea"/>
                <a:cs typeface="Arial" charset="0"/>
              </a:rPr>
              <a:t> </a:t>
            </a:r>
            <a:r>
              <a:rPr lang="en-US" sz="1200" kern="1200" dirty="0" smtClean="0">
                <a:solidFill>
                  <a:schemeClr val="tx1"/>
                </a:solidFill>
                <a:latin typeface="Arial" charset="0"/>
                <a:ea typeface="+mn-ea"/>
                <a:cs typeface="Arial" charset="0"/>
              </a:rPr>
              <a:t>to rise, reflecting past deficits. As a result, gross financing needs continue to be elevated.</a:t>
            </a:r>
            <a:endParaRPr lang="en-US" sz="1200" kern="1200" baseline="0" dirty="0" smtClean="0">
              <a:solidFill>
                <a:schemeClr val="tx1"/>
              </a:solidFill>
              <a:latin typeface="Arial" charset="0"/>
              <a:ea typeface="+mn-ea"/>
              <a:cs typeface="Arial" charset="0"/>
            </a:endParaRPr>
          </a:p>
          <a:p>
            <a:endParaRPr lang="en-US" sz="1200" kern="1200" baseline="0" dirty="0" smtClean="0">
              <a:solidFill>
                <a:schemeClr val="tx1"/>
              </a:solidFill>
              <a:latin typeface="Arial" charset="0"/>
              <a:ea typeface="+mn-ea"/>
              <a:cs typeface="Arial" charset="0"/>
            </a:endParaRPr>
          </a:p>
          <a:p>
            <a:r>
              <a:rPr lang="en-US" sz="1200" kern="1200" baseline="0" dirty="0" smtClean="0">
                <a:solidFill>
                  <a:schemeClr val="tx1"/>
                </a:solidFill>
                <a:latin typeface="Arial" charset="0"/>
                <a:ea typeface="+mn-ea"/>
                <a:cs typeface="Arial" charset="0"/>
              </a:rPr>
              <a:t>In advanced economies, gross financing needs are above 25 percent of GDP.</a:t>
            </a:r>
          </a:p>
          <a:p>
            <a:endParaRPr lang="en-US" sz="1200" kern="1200" baseline="0" dirty="0" smtClean="0">
              <a:solidFill>
                <a:schemeClr val="tx1"/>
              </a:solidFill>
              <a:latin typeface="Arial" charset="0"/>
              <a:ea typeface="+mn-ea"/>
              <a:cs typeface="Arial" charset="0"/>
            </a:endParaRPr>
          </a:p>
          <a:p>
            <a:r>
              <a:rPr lang="en-US" sz="1200" kern="1200" baseline="0" dirty="0" smtClean="0">
                <a:solidFill>
                  <a:schemeClr val="tx1"/>
                </a:solidFill>
                <a:latin typeface="Arial" charset="0"/>
                <a:ea typeface="+mn-ea"/>
                <a:cs typeface="Arial" charset="0"/>
              </a:rPr>
              <a:t>In emerging economies, gross financing needs have declined somewhat, though remain well above pre-crisis levels. </a:t>
            </a:r>
            <a:endParaRPr lang="en-US" dirty="0"/>
          </a:p>
        </p:txBody>
      </p:sp>
      <p:sp>
        <p:nvSpPr>
          <p:cNvPr id="4" name="Slide Number Placeholder 3"/>
          <p:cNvSpPr>
            <a:spLocks noGrp="1"/>
          </p:cNvSpPr>
          <p:nvPr>
            <p:ph type="sldNum" sz="quarter" idx="10"/>
          </p:nvPr>
        </p:nvSpPr>
        <p:spPr/>
        <p:txBody>
          <a:bodyPr/>
          <a:lstStyle/>
          <a:p>
            <a:fld id="{B36AD4A4-215D-42FB-93BE-57AEA3C25758}"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6AD4A4-215D-42FB-93BE-57AEA3C25758}"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6AD4A4-215D-42FB-93BE-57AEA3C25758}"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36AD4A4-215D-42FB-93BE-57AEA3C25758}"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6AD4A4-215D-42FB-93BE-57AEA3C25758}" type="slidenum">
              <a:rPr lang="en-US" smtClean="0"/>
              <a:pPr/>
              <a:t>11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1"/>
          </p:nvPr>
        </p:nvSpPr>
        <p:spPr/>
        <p:txBody>
          <a:bodyPr/>
          <a:lstStyle/>
          <a:p>
            <a:fld id="{BB3F2FEB-4EF7-4B84-A746-67C062150325}" type="slidenum">
              <a:rPr lang="en-US" smtClean="0"/>
              <a:pPr/>
              <a:t>‹Nº›</a:t>
            </a:fld>
            <a:endParaRPr lang="en-US" dirty="0"/>
          </a:p>
        </p:txBody>
      </p:sp>
      <p:sp>
        <p:nvSpPr>
          <p:cNvPr id="8" name="Footer Placeholder 7"/>
          <p:cNvSpPr>
            <a:spLocks noGrp="1"/>
          </p:cNvSpPr>
          <p:nvPr>
            <p:ph type="ftr" sz="quarter" idx="12"/>
          </p:nvPr>
        </p:nvSpPr>
        <p:spPr/>
        <p:txBody>
          <a:bodyPr/>
          <a:lstStyle/>
          <a:p>
            <a:endParaRPr lang="en-US" dirty="0"/>
          </a:p>
        </p:txBody>
      </p:sp>
      <p:sp>
        <p:nvSpPr>
          <p:cNvPr id="10" name="Content Placeholder 9"/>
          <p:cNvSpPr>
            <a:spLocks noGrp="1"/>
          </p:cNvSpPr>
          <p:nvPr>
            <p:ph sz="quarter" idx="13"/>
          </p:nvPr>
        </p:nvSpPr>
        <p:spPr>
          <a:xfrm>
            <a:off x="609600" y="1295400"/>
            <a:ext cx="81534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Rectangle 10"/>
          <p:cNvSpPr/>
          <p:nvPr userDrawn="1"/>
        </p:nvSpPr>
        <p:spPr>
          <a:xfrm>
            <a:off x="228600" y="185058"/>
            <a:ext cx="8686800" cy="685800"/>
          </a:xfrm>
          <a:prstGeom prst="rect">
            <a:avLst/>
          </a:prstGeom>
          <a:solidFill>
            <a:srgbClr val="B80000"/>
          </a:solidFill>
          <a:ln w="25400" cap="flat" cmpd="sng" algn="ctr">
            <a:noFill/>
            <a:prstDash val="solid"/>
          </a:ln>
          <a:effectLst/>
        </p:spPr>
        <p:txBody>
          <a:bodyPr rtlCol="0" anchor="ctr"/>
          <a:lstStyle/>
          <a:p>
            <a:pPr fontAlgn="auto">
              <a:spcBef>
                <a:spcPts val="0"/>
              </a:spcBef>
              <a:spcAft>
                <a:spcPts val="0"/>
              </a:spcAft>
              <a:defRPr/>
            </a:pPr>
            <a:endParaRPr lang="en-US" sz="1800" kern="0" dirty="0">
              <a:solidFill>
                <a:srgbClr val="FFFFFF"/>
              </a:solidFill>
              <a:latin typeface="Arial"/>
              <a:cs typeface="Arial"/>
            </a:endParaRPr>
          </a:p>
        </p:txBody>
      </p:sp>
      <p:sp>
        <p:nvSpPr>
          <p:cNvPr id="2" name="Title 1"/>
          <p:cNvSpPr>
            <a:spLocks noGrp="1"/>
          </p:cNvSpPr>
          <p:nvPr>
            <p:ph type="title"/>
          </p:nvPr>
        </p:nvSpPr>
        <p:spPr>
          <a:xfrm>
            <a:off x="228600" y="-47625"/>
            <a:ext cx="8686800" cy="1143000"/>
          </a:xfrm>
        </p:spPr>
        <p:txBody>
          <a:bodyPr/>
          <a:lstStyle>
            <a:lvl1pPr>
              <a:defRPr sz="2800" b="0">
                <a:solidFill>
                  <a:schemeClr val="bg1"/>
                </a:solidFill>
              </a:defRPr>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lgn="ct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AAE606DD-D066-4020-99B8-4F9D94E94EA0}" type="slidenum">
              <a:rPr lang="en-US"/>
              <a:pPr/>
              <a:t>‹Nº›</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lgn="ct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3EC5D4BE-2933-4CE8-8E29-AECF8666D4B3}" type="slidenum">
              <a:rPr lang="en-US"/>
              <a:pPr/>
              <a:t>‹Nº›</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lgn="ct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43C5875-91E3-41CE-AE6F-33116157EAB8}" type="slidenum">
              <a:rPr lang="en-US"/>
              <a:pPr/>
              <a:t>‹Nº›</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lgn="ct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A47B5453-BFAC-4E54-B0B9-C6047A30AF95}" type="slidenum">
              <a:rPr lang="en-US"/>
              <a:pPr/>
              <a:t>‹Nº›</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lgn="ct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7CF537AB-6DD5-47B3-B0EF-A3A6059CEE71}" type="slidenum">
              <a:rPr lang="en-US"/>
              <a:pPr/>
              <a:t>‹Nº›</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lgn="ct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403BEBE1-7BD2-4AFA-85AF-7487A2E15DE6}" type="slidenum">
              <a:rPr lang="en-US"/>
              <a:pPr/>
              <a:t>‹Nº›</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dirty="0"/>
          </a:p>
        </p:txBody>
      </p:sp>
      <p:sp>
        <p:nvSpPr>
          <p:cNvPr id="3" name="Rectangle 5"/>
          <p:cNvSpPr>
            <a:spLocks noGrp="1" noChangeArrowheads="1"/>
          </p:cNvSpPr>
          <p:nvPr>
            <p:ph type="ftr" sz="quarter" idx="11"/>
          </p:nvPr>
        </p:nvSpPr>
        <p:spPr>
          <a:ln/>
        </p:spPr>
        <p:txBody>
          <a:bodyPr/>
          <a:lstStyle>
            <a:lvl1pPr>
              <a:defRPr/>
            </a:lvl1pPr>
          </a:lstStyle>
          <a:p>
            <a:endParaRPr lang="en-US" dirty="0"/>
          </a:p>
        </p:txBody>
      </p:sp>
      <p:sp>
        <p:nvSpPr>
          <p:cNvPr id="4" name="Rectangle 6"/>
          <p:cNvSpPr>
            <a:spLocks noGrp="1" noChangeArrowheads="1"/>
          </p:cNvSpPr>
          <p:nvPr>
            <p:ph type="sldNum" sz="quarter" idx="12"/>
          </p:nvPr>
        </p:nvSpPr>
        <p:spPr>
          <a:ln/>
        </p:spPr>
        <p:txBody>
          <a:bodyPr/>
          <a:lstStyle>
            <a:lvl1pPr>
              <a:defRPr/>
            </a:lvl1pPr>
          </a:lstStyle>
          <a:p>
            <a:fld id="{7244C5B9-4005-4BE6-8555-D9E02B5C16B4}" type="slidenum">
              <a:rPr lang="en-US"/>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dirty="0"/>
          </a:p>
        </p:txBody>
      </p:sp>
      <p:sp>
        <p:nvSpPr>
          <p:cNvPr id="5" name="Rectangle 5"/>
          <p:cNvSpPr>
            <a:spLocks noGrp="1" noChangeArrowheads="1"/>
          </p:cNvSpPr>
          <p:nvPr>
            <p:ph type="ftr" sz="quarter" idx="11"/>
          </p:nvPr>
        </p:nvSpPr>
        <p:spPr>
          <a:ln/>
        </p:spPr>
        <p:txBody>
          <a:bodyPr/>
          <a:lstStyle>
            <a:lvl1pPr>
              <a:defRPr/>
            </a:lvl1pPr>
          </a:lstStyle>
          <a:p>
            <a:endParaRPr lang="en-US" dirty="0"/>
          </a:p>
        </p:txBody>
      </p:sp>
      <p:sp>
        <p:nvSpPr>
          <p:cNvPr id="6" name="Rectangle 6"/>
          <p:cNvSpPr>
            <a:spLocks noGrp="1" noChangeArrowheads="1"/>
          </p:cNvSpPr>
          <p:nvPr>
            <p:ph type="sldNum" sz="quarter" idx="12"/>
          </p:nvPr>
        </p:nvSpPr>
        <p:spPr>
          <a:ln/>
        </p:spPr>
        <p:txBody>
          <a:bodyPr/>
          <a:lstStyle>
            <a:lvl1pPr>
              <a:defRPr/>
            </a:lvl1pPr>
          </a:lstStyle>
          <a:p>
            <a:fld id="{F9454EDE-4260-453E-9D56-AF2237FF8259}" type="slidenum">
              <a:rPr lang="en-US"/>
              <a:pPr/>
              <a:t>‹Nº›</a:t>
            </a:fld>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2426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rgbClr val="000000"/>
                </a:solidFill>
                <a:latin typeface="Arial" pitchFamily="34" charset="0"/>
              </a:defRPr>
            </a:lvl1pPr>
          </a:lstStyle>
          <a:p>
            <a:endParaRPr lang="en-US" dirty="0"/>
          </a:p>
        </p:txBody>
      </p:sp>
      <p:sp>
        <p:nvSpPr>
          <p:cNvPr id="2242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pitchFamily="34" charset="0"/>
              </a:defRPr>
            </a:lvl1pPr>
          </a:lstStyle>
          <a:p>
            <a:endParaRPr lang="en-US" dirty="0"/>
          </a:p>
        </p:txBody>
      </p:sp>
      <p:sp>
        <p:nvSpPr>
          <p:cNvPr id="224262" name="Rectangle 6"/>
          <p:cNvSpPr>
            <a:spLocks noGrp="1" noChangeArrowheads="1"/>
          </p:cNvSpPr>
          <p:nvPr>
            <p:ph type="sldNum" sz="quarter" idx="4"/>
          </p:nvPr>
        </p:nvSpPr>
        <p:spPr bwMode="auto">
          <a:xfrm>
            <a:off x="70104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pitchFamily="34" charset="0"/>
              </a:defRPr>
            </a:lvl1pPr>
          </a:lstStyle>
          <a:p>
            <a:fld id="{BB3F2FEB-4EF7-4B84-A746-67C062150325}" type="slidenum">
              <a:rPr lang="en-US"/>
              <a:pPr/>
              <a:t>‹Nº›</a:t>
            </a:fld>
            <a:endParaRPr lang="en-US" dirty="0"/>
          </a:p>
        </p:txBody>
      </p:sp>
      <p:sp>
        <p:nvSpPr>
          <p:cNvPr id="9" name="Content Placeholder 2"/>
          <p:cNvSpPr txBox="1">
            <a:spLocks/>
          </p:cNvSpPr>
          <p:nvPr userDrawn="1"/>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indent="-342900" algn="l" eaLnBrk="0" hangingPunct="0">
              <a:spcBef>
                <a:spcPct val="20000"/>
              </a:spcBef>
              <a:buClr>
                <a:srgbClr val="FFCC00"/>
              </a:buClr>
              <a:buSzPct val="70000"/>
              <a:buFont typeface="Wingdings" pitchFamily="2" charset="2"/>
              <a:buNone/>
              <a:defRPr/>
            </a:pPr>
            <a:endParaRPr lang="en-US" sz="1800" kern="0" dirty="0">
              <a:solidFill>
                <a:srgbClr val="000000"/>
              </a:solidFill>
              <a:latin typeface="Arial" pitchFamily="34" charset="0"/>
            </a:endParaRPr>
          </a:p>
        </p:txBody>
      </p:sp>
      <p:sp>
        <p:nvSpPr>
          <p:cNvPr id="11" name="Text Placeholder 10"/>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4917" r:id="rId1"/>
    <p:sldLayoutId id="2147484918" r:id="rId2"/>
    <p:sldLayoutId id="2147484919" r:id="rId3"/>
    <p:sldLayoutId id="2147484920" r:id="rId4"/>
    <p:sldLayoutId id="2147484921" r:id="rId5"/>
    <p:sldLayoutId id="2147484922" r:id="rId6"/>
    <p:sldLayoutId id="2147484923" r:id="rId7"/>
    <p:sldLayoutId id="2147484924" r:id="rId8"/>
    <p:sldLayoutId id="2147484925" r:id="rId9"/>
  </p:sldLayoutIdLst>
  <p:timing>
    <p:tnLst>
      <p:par>
        <p:cTn id="1" dur="indefinite" restart="never" nodeType="tmRoot"/>
      </p:par>
    </p:tnLst>
  </p:timing>
  <p:hf hdr="0" ftr="0" dt="0"/>
  <p:txStyles>
    <p:titleStyle>
      <a:lvl1pPr algn="l" rtl="0" eaLnBrk="0" fontAlgn="base" hangingPunct="0">
        <a:spcBef>
          <a:spcPct val="0"/>
        </a:spcBef>
        <a:spcAft>
          <a:spcPct val="0"/>
        </a:spcAft>
        <a:defRPr sz="3200" b="1">
          <a:solidFill>
            <a:schemeClr val="tx1"/>
          </a:solidFill>
          <a:latin typeface="Franklin Gothic Medium" pitchFamily="34" charset="0"/>
          <a:ea typeface="+mj-ea"/>
          <a:cs typeface="+mj-cs"/>
        </a:defRPr>
      </a:lvl1pPr>
      <a:lvl2pPr algn="ctr" rtl="0" eaLnBrk="0" fontAlgn="base" hangingPunct="0">
        <a:spcBef>
          <a:spcPct val="0"/>
        </a:spcBef>
        <a:spcAft>
          <a:spcPct val="0"/>
        </a:spcAft>
        <a:defRPr sz="4400" b="1">
          <a:solidFill>
            <a:schemeClr val="bg2"/>
          </a:solidFill>
          <a:latin typeface="Garamond" pitchFamily="18" charset="0"/>
          <a:cs typeface="Arial" pitchFamily="34" charset="0"/>
        </a:defRPr>
      </a:lvl2pPr>
      <a:lvl3pPr algn="ctr" rtl="0" eaLnBrk="0" fontAlgn="base" hangingPunct="0">
        <a:spcBef>
          <a:spcPct val="0"/>
        </a:spcBef>
        <a:spcAft>
          <a:spcPct val="0"/>
        </a:spcAft>
        <a:defRPr sz="4400" b="1">
          <a:solidFill>
            <a:schemeClr val="bg2"/>
          </a:solidFill>
          <a:latin typeface="Garamond" pitchFamily="18" charset="0"/>
          <a:cs typeface="Arial" pitchFamily="34" charset="0"/>
        </a:defRPr>
      </a:lvl3pPr>
      <a:lvl4pPr algn="ctr" rtl="0" eaLnBrk="0" fontAlgn="base" hangingPunct="0">
        <a:spcBef>
          <a:spcPct val="0"/>
        </a:spcBef>
        <a:spcAft>
          <a:spcPct val="0"/>
        </a:spcAft>
        <a:defRPr sz="4400" b="1">
          <a:solidFill>
            <a:schemeClr val="bg2"/>
          </a:solidFill>
          <a:latin typeface="Garamond" pitchFamily="18" charset="0"/>
          <a:cs typeface="Arial" pitchFamily="34" charset="0"/>
        </a:defRPr>
      </a:lvl4pPr>
      <a:lvl5pPr algn="ctr" rtl="0" eaLnBrk="0" fontAlgn="base" hangingPunct="0">
        <a:spcBef>
          <a:spcPct val="0"/>
        </a:spcBef>
        <a:spcAft>
          <a:spcPct val="0"/>
        </a:spcAft>
        <a:defRPr sz="4400" b="1">
          <a:solidFill>
            <a:schemeClr val="bg2"/>
          </a:solidFill>
          <a:latin typeface="Garamond" pitchFamily="18"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lr>
          <a:schemeClr val="bg1">
            <a:lumMod val="50000"/>
          </a:schemeClr>
        </a:buClr>
        <a:buSzPct val="70000"/>
        <a:buFont typeface="Wingdings" pitchFamily="2" charset="2"/>
        <a:buChar char="n"/>
        <a:defRPr lang="en-US" sz="2800" dirty="0" smtClean="0">
          <a:solidFill>
            <a:schemeClr val="tx1"/>
          </a:solidFill>
          <a:effectLst/>
          <a:latin typeface="Arial" pitchFamily="34" charset="0"/>
          <a:ea typeface="+mn-ea"/>
          <a:cs typeface="Arial" pitchFamily="34" charset="0"/>
        </a:defRPr>
      </a:lvl1pPr>
      <a:lvl2pPr marL="742950" indent="-285750" algn="l" rtl="0" eaLnBrk="0" fontAlgn="base" hangingPunct="0">
        <a:spcBef>
          <a:spcPct val="20000"/>
        </a:spcBef>
        <a:spcAft>
          <a:spcPct val="0"/>
        </a:spcAft>
        <a:buClr>
          <a:srgbClr val="B80000"/>
        </a:buClr>
        <a:buSzPct val="70000"/>
        <a:buFont typeface="Wingdings" pitchFamily="2" charset="2"/>
        <a:buChar char="n"/>
        <a:defRPr lang="en-US" sz="2800" dirty="0" smtClean="0">
          <a:solidFill>
            <a:schemeClr val="tx1"/>
          </a:solidFill>
          <a:effectLst/>
          <a:latin typeface="Arial" pitchFamily="34" charset="0"/>
          <a:ea typeface="+mn-ea"/>
          <a:cs typeface="Arial" pitchFamily="34" charset="0"/>
        </a:defRPr>
      </a:lvl2pPr>
      <a:lvl3pPr marL="1143000" indent="-228600" algn="l" rtl="0" eaLnBrk="0" fontAlgn="base" hangingPunct="0">
        <a:spcBef>
          <a:spcPct val="20000"/>
        </a:spcBef>
        <a:spcAft>
          <a:spcPct val="0"/>
        </a:spcAft>
        <a:buClr>
          <a:schemeClr val="accent3"/>
        </a:buClr>
        <a:buSzPct val="70000"/>
        <a:buFont typeface="Wingdings" pitchFamily="2" charset="2"/>
        <a:buChar char="n"/>
        <a:defRPr lang="en-US" sz="2800" dirty="0" smtClean="0">
          <a:solidFill>
            <a:schemeClr val="tx1"/>
          </a:solidFill>
          <a:effectLst/>
          <a:latin typeface="Arial" pitchFamily="34" charset="0"/>
          <a:ea typeface="+mn-ea"/>
          <a:cs typeface="Arial" pitchFamily="34" charset="0"/>
        </a:defRPr>
      </a:lvl3pPr>
      <a:lvl4pPr marL="1600200" indent="-228600" algn="l" rtl="0" eaLnBrk="0" fontAlgn="base" hangingPunct="0">
        <a:spcBef>
          <a:spcPct val="20000"/>
        </a:spcBef>
        <a:spcAft>
          <a:spcPct val="0"/>
        </a:spcAft>
        <a:buSzPct val="70000"/>
        <a:buFont typeface="Wingdings" pitchFamily="2" charset="2"/>
        <a:buChar char="n"/>
        <a:defRPr lang="en-US" sz="2800" dirty="0" smtClean="0">
          <a:solidFill>
            <a:schemeClr val="tx1"/>
          </a:solidFill>
          <a:effectLst/>
          <a:latin typeface="Arial" pitchFamily="34" charset="0"/>
          <a:ea typeface="+mn-ea"/>
          <a:cs typeface="Arial" pitchFamily="34" charset="0"/>
        </a:defRPr>
      </a:lvl4pPr>
      <a:lvl5pPr marL="2057400" indent="-228600" algn="l" rtl="0" eaLnBrk="0" fontAlgn="base" hangingPunct="0">
        <a:spcBef>
          <a:spcPct val="20000"/>
        </a:spcBef>
        <a:spcAft>
          <a:spcPct val="0"/>
        </a:spcAft>
        <a:buSzPct val="70000"/>
        <a:buFont typeface="Wingdings" pitchFamily="2" charset="2"/>
        <a:buChar char="n"/>
        <a:defRPr lang="en-US" sz="2800" dirty="0" smtClean="0">
          <a:solidFill>
            <a:schemeClr val="tx1"/>
          </a:solidFill>
          <a:effectLst/>
          <a:latin typeface="Arial" pitchFamily="34" charset="0"/>
          <a:ea typeface="+mn-ea"/>
          <a:cs typeface="Arial" pitchFamily="34" charset="0"/>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Documento_de_Microsoft_Word_97-20031.doc"/><Relationship Id="rId5" Type="http://schemas.openxmlformats.org/officeDocument/2006/relationships/oleObject" Target="../embeddings/oleObject1.bin"/><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chart" Target="../charts/chart7.xml"/><Relationship Id="rId4" Type="http://schemas.openxmlformats.org/officeDocument/2006/relationships/chart" Target="../charts/chart6.xml"/></Relationships>
</file>

<file path=ppt/slides/_rels/slide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chart" Target="../charts/chart12.xml"/><Relationship Id="rId4" Type="http://schemas.openxmlformats.org/officeDocument/2006/relationships/chart" Target="../charts/chart1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68BA8A3-BC96-40DE-9D65-5DB28ABA68B0}" type="slidenum">
              <a:rPr lang="en-US" smtClean="0"/>
              <a:pPr/>
              <a:t>1</a:t>
            </a:fld>
            <a:endParaRPr lang="en-US" dirty="0"/>
          </a:p>
        </p:txBody>
      </p:sp>
      <p:pic>
        <p:nvPicPr>
          <p:cNvPr id="5" name="Picture 3" descr="C:\Users\mdavid2\Desktop\banner.jpg"/>
          <p:cNvPicPr>
            <a:picLocks noChangeAspect="1" noChangeArrowheads="1"/>
          </p:cNvPicPr>
          <p:nvPr/>
        </p:nvPicPr>
        <p:blipFill>
          <a:blip r:embed="rId4" cstate="print"/>
          <a:srcRect/>
          <a:stretch>
            <a:fillRect/>
          </a:stretch>
        </p:blipFill>
        <p:spPr bwMode="auto">
          <a:xfrm>
            <a:off x="304800" y="-4825"/>
            <a:ext cx="8534400" cy="825514"/>
          </a:xfrm>
          <a:prstGeom prst="rect">
            <a:avLst/>
          </a:prstGeom>
          <a:noFill/>
        </p:spPr>
      </p:pic>
      <p:sp>
        <p:nvSpPr>
          <p:cNvPr id="8" name="Rectangle 2"/>
          <p:cNvSpPr txBox="1">
            <a:spLocks noChangeArrowheads="1"/>
          </p:cNvSpPr>
          <p:nvPr/>
        </p:nvSpPr>
        <p:spPr bwMode="auto">
          <a:xfrm>
            <a:off x="230187" y="828675"/>
            <a:ext cx="8913813" cy="2819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eaLnBrk="0" hangingPunct="0">
              <a:defRPr/>
            </a:pPr>
            <a:r>
              <a:rPr lang="en-US" b="1" kern="0" dirty="0" err="1" smtClean="0">
                <a:solidFill>
                  <a:srgbClr val="C00000"/>
                </a:solidFill>
                <a:latin typeface="Franklin Gothic Medium" pitchFamily="34" charset="0"/>
                <a:ea typeface="+mj-ea"/>
              </a:rPr>
              <a:t>Evolu</a:t>
            </a:r>
            <a:r>
              <a:rPr lang="es-ES_tradnl" b="1" kern="0" dirty="0" err="1" smtClean="0">
                <a:solidFill>
                  <a:srgbClr val="C00000"/>
                </a:solidFill>
                <a:latin typeface="Franklin Gothic Medium" pitchFamily="34" charset="0"/>
                <a:ea typeface="+mj-ea"/>
              </a:rPr>
              <a:t>ción</a:t>
            </a:r>
            <a:r>
              <a:rPr lang="es-ES_tradnl" b="1" kern="0" dirty="0" smtClean="0">
                <a:solidFill>
                  <a:srgbClr val="C00000"/>
                </a:solidFill>
                <a:latin typeface="Franklin Gothic Medium" pitchFamily="34" charset="0"/>
                <a:ea typeface="+mj-ea"/>
              </a:rPr>
              <a:t> </a:t>
            </a:r>
            <a:r>
              <a:rPr lang="en-US" b="1" kern="0" dirty="0" smtClean="0">
                <a:solidFill>
                  <a:srgbClr val="C00000"/>
                </a:solidFill>
                <a:latin typeface="Franklin Gothic Medium" pitchFamily="34" charset="0"/>
                <a:ea typeface="+mj-ea"/>
              </a:rPr>
              <a:t>y </a:t>
            </a:r>
            <a:r>
              <a:rPr lang="en-US" b="1" kern="0" dirty="0" err="1" smtClean="0">
                <a:solidFill>
                  <a:srgbClr val="C00000"/>
                </a:solidFill>
                <a:latin typeface="Franklin Gothic Medium" pitchFamily="34" charset="0"/>
                <a:ea typeface="+mj-ea"/>
              </a:rPr>
              <a:t>perspectivas</a:t>
            </a:r>
            <a:r>
              <a:rPr lang="en-US" b="1" kern="0" dirty="0" smtClean="0">
                <a:solidFill>
                  <a:srgbClr val="C00000"/>
                </a:solidFill>
                <a:latin typeface="Franklin Gothic Medium" pitchFamily="34" charset="0"/>
                <a:ea typeface="+mj-ea"/>
              </a:rPr>
              <a:t> </a:t>
            </a:r>
            <a:r>
              <a:rPr lang="en-US" b="1" kern="0" dirty="0" err="1" smtClean="0">
                <a:solidFill>
                  <a:srgbClr val="C00000"/>
                </a:solidFill>
                <a:latin typeface="Franklin Gothic Medium" pitchFamily="34" charset="0"/>
                <a:ea typeface="+mj-ea"/>
              </a:rPr>
              <a:t>fiscales</a:t>
            </a:r>
            <a:endParaRPr lang="en-US" b="1" kern="0" dirty="0" smtClean="0">
              <a:solidFill>
                <a:srgbClr val="C00000"/>
              </a:solidFill>
              <a:latin typeface="Franklin Gothic Medium" pitchFamily="34" charset="0"/>
              <a:ea typeface="+mj-ea"/>
            </a:endParaRPr>
          </a:p>
          <a:p>
            <a:pPr eaLnBrk="0" hangingPunct="0">
              <a:defRPr/>
            </a:pPr>
            <a:endParaRPr kumimoji="0" lang="en-US" sz="2000" b="1" i="1" u="none" strike="noStrike" kern="0" cap="none" spc="0" normalizeH="0" baseline="0" noProof="0" dirty="0" smtClean="0">
              <a:ln>
                <a:noFill/>
              </a:ln>
              <a:solidFill>
                <a:srgbClr val="C00000"/>
              </a:solidFill>
              <a:effectLst/>
              <a:uLnTx/>
              <a:uFillTx/>
              <a:latin typeface="Franklin Gothic Medium" pitchFamily="34" charset="0"/>
              <a:ea typeface="+mj-ea"/>
              <a:cs typeface="Arial" pitchFamily="34" charset="0"/>
            </a:endParaRPr>
          </a:p>
          <a:p>
            <a:pPr eaLnBrk="0" hangingPunct="0">
              <a:defRPr/>
            </a:pPr>
            <a:r>
              <a:rPr kumimoji="0" lang="en-US" sz="1600" b="1" i="1" u="none" strike="noStrike" kern="0" cap="none" spc="0" normalizeH="0" baseline="0" noProof="0" dirty="0" err="1" smtClean="0">
                <a:ln>
                  <a:noFill/>
                </a:ln>
                <a:solidFill>
                  <a:srgbClr val="C00000"/>
                </a:solidFill>
                <a:effectLst/>
                <a:uLnTx/>
                <a:uFillTx/>
                <a:latin typeface="Franklin Gothic Medium" pitchFamily="34" charset="0"/>
                <a:ea typeface="+mj-ea"/>
                <a:cs typeface="Arial" pitchFamily="34" charset="0"/>
              </a:rPr>
              <a:t>Presentado</a:t>
            </a:r>
            <a:r>
              <a:rPr kumimoji="0" lang="en-US" sz="1600" b="1" i="1" u="none" strike="noStrike" kern="0" cap="none" spc="0" normalizeH="0" baseline="0" noProof="0" dirty="0" smtClean="0">
                <a:ln>
                  <a:noFill/>
                </a:ln>
                <a:solidFill>
                  <a:srgbClr val="C00000"/>
                </a:solidFill>
                <a:effectLst/>
                <a:uLnTx/>
                <a:uFillTx/>
                <a:latin typeface="Franklin Gothic Medium" pitchFamily="34" charset="0"/>
                <a:ea typeface="+mj-ea"/>
                <a:cs typeface="Arial" pitchFamily="34" charset="0"/>
              </a:rPr>
              <a:t> en el </a:t>
            </a:r>
          </a:p>
          <a:p>
            <a:pPr eaLnBrk="0" hangingPunct="0">
              <a:defRPr/>
            </a:pPr>
            <a:r>
              <a:rPr lang="en-US" sz="1600" b="1" kern="0" dirty="0" err="1" smtClean="0">
                <a:solidFill>
                  <a:srgbClr val="C00000"/>
                </a:solidFill>
                <a:latin typeface="Franklin Gothic Medium" pitchFamily="34" charset="0"/>
                <a:ea typeface="+mj-ea"/>
              </a:rPr>
              <a:t>Seminario</a:t>
            </a:r>
            <a:r>
              <a:rPr lang="en-US" sz="1600" b="1" kern="0" dirty="0" smtClean="0">
                <a:solidFill>
                  <a:srgbClr val="C00000"/>
                </a:solidFill>
                <a:latin typeface="Franklin Gothic Medium" pitchFamily="34" charset="0"/>
                <a:ea typeface="+mj-ea"/>
              </a:rPr>
              <a:t> del FOTEGAL</a:t>
            </a:r>
          </a:p>
          <a:p>
            <a:pPr eaLnBrk="0" hangingPunct="0">
              <a:defRPr/>
            </a:pPr>
            <a:r>
              <a:rPr kumimoji="0" lang="en-US" sz="1600" b="1" i="0" u="none" strike="noStrike" kern="0" cap="none" spc="0" normalizeH="0" baseline="0" noProof="0" dirty="0" smtClean="0">
                <a:ln>
                  <a:noFill/>
                </a:ln>
                <a:solidFill>
                  <a:srgbClr val="C00000"/>
                </a:solidFill>
                <a:effectLst/>
                <a:uLnTx/>
                <a:uFillTx/>
                <a:latin typeface="Franklin Gothic Medium" pitchFamily="34" charset="0"/>
                <a:ea typeface="+mj-ea"/>
                <a:cs typeface="Arial" pitchFamily="34" charset="0"/>
              </a:rPr>
              <a:t>Bogotá,</a:t>
            </a:r>
            <a:r>
              <a:rPr kumimoji="0" lang="en-US" sz="1600" b="1" i="0" u="none" strike="noStrike" kern="0" cap="none" spc="0" normalizeH="0" noProof="0" dirty="0" smtClean="0">
                <a:ln>
                  <a:noFill/>
                </a:ln>
                <a:solidFill>
                  <a:srgbClr val="C00000"/>
                </a:solidFill>
                <a:effectLst/>
                <a:uLnTx/>
                <a:uFillTx/>
                <a:latin typeface="Franklin Gothic Medium" pitchFamily="34" charset="0"/>
                <a:ea typeface="+mj-ea"/>
                <a:cs typeface="Arial" pitchFamily="34" charset="0"/>
              </a:rPr>
              <a:t> Colombia</a:t>
            </a:r>
          </a:p>
          <a:p>
            <a:pPr eaLnBrk="0" hangingPunct="0">
              <a:defRPr/>
            </a:pPr>
            <a:endParaRPr lang="en-US" sz="1600" b="1" kern="0" baseline="0" dirty="0" smtClean="0">
              <a:solidFill>
                <a:srgbClr val="C00000"/>
              </a:solidFill>
              <a:latin typeface="Franklin Gothic Medium" pitchFamily="34" charset="0"/>
              <a:ea typeface="+mj-ea"/>
            </a:endParaRPr>
          </a:p>
          <a:p>
            <a:pPr eaLnBrk="0" hangingPunct="0">
              <a:defRPr/>
            </a:pPr>
            <a:r>
              <a:rPr kumimoji="0" lang="en-US" sz="1600" b="1" i="0" u="none" strike="noStrike" kern="0" cap="none" spc="0" normalizeH="0" noProof="0" dirty="0" smtClean="0">
                <a:ln>
                  <a:noFill/>
                </a:ln>
                <a:solidFill>
                  <a:srgbClr val="C00000"/>
                </a:solidFill>
                <a:effectLst/>
                <a:uLnTx/>
                <a:uFillTx/>
                <a:latin typeface="Franklin Gothic Medium" pitchFamily="34" charset="0"/>
                <a:ea typeface="+mj-ea"/>
                <a:cs typeface="Arial" pitchFamily="34" charset="0"/>
              </a:rPr>
              <a:t>22 de </a:t>
            </a:r>
            <a:r>
              <a:rPr kumimoji="0" lang="en-US" sz="1600" b="1" i="0" u="none" strike="noStrike" kern="0" cap="none" spc="0" normalizeH="0" noProof="0" dirty="0" err="1" smtClean="0">
                <a:ln>
                  <a:noFill/>
                </a:ln>
                <a:solidFill>
                  <a:srgbClr val="C00000"/>
                </a:solidFill>
                <a:effectLst/>
                <a:uLnTx/>
                <a:uFillTx/>
                <a:latin typeface="Franklin Gothic Medium" pitchFamily="34" charset="0"/>
                <a:ea typeface="+mj-ea"/>
                <a:cs typeface="Arial" pitchFamily="34" charset="0"/>
              </a:rPr>
              <a:t>agosto</a:t>
            </a:r>
            <a:r>
              <a:rPr kumimoji="0" lang="en-US" sz="1600" b="1" i="0" u="none" strike="noStrike" kern="0" cap="none" spc="0" normalizeH="0" noProof="0" dirty="0" smtClean="0">
                <a:ln>
                  <a:noFill/>
                </a:ln>
                <a:solidFill>
                  <a:srgbClr val="C00000"/>
                </a:solidFill>
                <a:effectLst/>
                <a:uLnTx/>
                <a:uFillTx/>
                <a:latin typeface="Franklin Gothic Medium" pitchFamily="34" charset="0"/>
                <a:ea typeface="+mj-ea"/>
                <a:cs typeface="Arial" pitchFamily="34" charset="0"/>
              </a:rPr>
              <a:t> de 2012</a:t>
            </a:r>
            <a:endParaRPr kumimoji="0" lang="en-US" sz="1600" b="1" i="0" u="none" strike="noStrike" kern="0" cap="none" spc="0" normalizeH="0" baseline="0" noProof="0" dirty="0">
              <a:ln>
                <a:noFill/>
              </a:ln>
              <a:solidFill>
                <a:srgbClr val="C00000"/>
              </a:solidFill>
              <a:effectLst/>
              <a:uLnTx/>
              <a:uFillTx/>
              <a:latin typeface="Franklin Gothic Medium" pitchFamily="34" charset="0"/>
              <a:ea typeface="+mj-ea"/>
              <a:cs typeface="Arial" pitchFamily="34" charset="0"/>
            </a:endParaRPr>
          </a:p>
        </p:txBody>
      </p:sp>
      <p:sp>
        <p:nvSpPr>
          <p:cNvPr id="9" name="Rectangle 3"/>
          <p:cNvSpPr txBox="1">
            <a:spLocks noChangeArrowheads="1"/>
          </p:cNvSpPr>
          <p:nvPr/>
        </p:nvSpPr>
        <p:spPr bwMode="auto">
          <a:xfrm>
            <a:off x="1493798" y="4704519"/>
            <a:ext cx="6400800" cy="116288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0" fontAlgn="base" latinLnBrk="0" hangingPunct="0">
              <a:lnSpc>
                <a:spcPct val="90000"/>
              </a:lnSpc>
              <a:spcBef>
                <a:spcPct val="20000"/>
              </a:spcBef>
              <a:spcAft>
                <a:spcPct val="0"/>
              </a:spcAft>
              <a:buClr>
                <a:srgbClr val="FFCC00"/>
              </a:buClr>
              <a:buSzPct val="70000"/>
              <a:buFont typeface="Wingdings" pitchFamily="2" charset="2"/>
              <a:buNone/>
              <a:tabLst/>
              <a:defRPr/>
            </a:pPr>
            <a:r>
              <a:rPr lang="en-US" sz="1200" b="1" kern="0" dirty="0" smtClean="0">
                <a:solidFill>
                  <a:schemeClr val="accent2">
                    <a:lumMod val="50000"/>
                  </a:schemeClr>
                </a:solidFill>
                <a:latin typeface="Arial" pitchFamily="34" charset="0"/>
                <a:sym typeface="Garamond" pitchFamily="18" charset="0"/>
              </a:rPr>
              <a:t>Johannes Mueller</a:t>
            </a:r>
          </a:p>
          <a:p>
            <a:pPr marL="0" marR="0" lvl="0" indent="0" algn="r" defTabSz="914400" rtl="0" eaLnBrk="0" fontAlgn="base" latinLnBrk="0" hangingPunct="0">
              <a:lnSpc>
                <a:spcPct val="90000"/>
              </a:lnSpc>
              <a:spcBef>
                <a:spcPct val="20000"/>
              </a:spcBef>
              <a:spcAft>
                <a:spcPct val="0"/>
              </a:spcAft>
              <a:buClr>
                <a:srgbClr val="FFCC00"/>
              </a:buClr>
              <a:buSzPct val="70000"/>
              <a:buFont typeface="Wingdings" pitchFamily="2" charset="2"/>
              <a:buNone/>
              <a:tabLst/>
              <a:defRPr/>
            </a:pPr>
            <a:r>
              <a:rPr kumimoji="0" lang="en-US" sz="1200" b="1" i="0" u="none" strike="noStrike" kern="0" cap="none" spc="0" normalizeH="0" baseline="0" noProof="0" dirty="0" smtClean="0">
                <a:ln>
                  <a:noFill/>
                </a:ln>
                <a:solidFill>
                  <a:schemeClr val="accent2">
                    <a:lumMod val="50000"/>
                  </a:schemeClr>
                </a:solidFill>
                <a:effectLst/>
                <a:uLnTx/>
                <a:uFillTx/>
                <a:latin typeface="Arial" pitchFamily="34" charset="0"/>
                <a:ea typeface="+mn-ea"/>
                <a:cs typeface="Arial" pitchFamily="34" charset="0"/>
                <a:sym typeface="Garamond" pitchFamily="18" charset="0"/>
              </a:rPr>
              <a:t>Director </a:t>
            </a:r>
            <a:r>
              <a:rPr kumimoji="0" lang="en-US" sz="1200" b="1" i="0" u="none" strike="noStrike" kern="0" cap="none" spc="0" normalizeH="0" baseline="0" noProof="0" dirty="0" err="1" smtClean="0">
                <a:ln>
                  <a:noFill/>
                </a:ln>
                <a:solidFill>
                  <a:schemeClr val="accent2">
                    <a:lumMod val="50000"/>
                  </a:schemeClr>
                </a:solidFill>
                <a:effectLst/>
                <a:uLnTx/>
                <a:uFillTx/>
                <a:latin typeface="Arial" pitchFamily="34" charset="0"/>
                <a:ea typeface="+mn-ea"/>
                <a:cs typeface="Arial" pitchFamily="34" charset="0"/>
                <a:sym typeface="Garamond" pitchFamily="18" charset="0"/>
              </a:rPr>
              <a:t>Adjunto</a:t>
            </a:r>
            <a:endParaRPr kumimoji="0" lang="en-US" sz="1200" b="1" i="0" u="none" strike="noStrike" kern="0" cap="none" spc="0" normalizeH="0" baseline="0" noProof="0" dirty="0" smtClean="0">
              <a:ln>
                <a:noFill/>
              </a:ln>
              <a:solidFill>
                <a:schemeClr val="accent2">
                  <a:lumMod val="50000"/>
                </a:schemeClr>
              </a:solidFill>
              <a:effectLst/>
              <a:uLnTx/>
              <a:uFillTx/>
              <a:latin typeface="Arial" pitchFamily="34" charset="0"/>
              <a:ea typeface="+mn-ea"/>
              <a:cs typeface="Arial" pitchFamily="34" charset="0"/>
              <a:sym typeface="Garamond" pitchFamily="18" charset="0"/>
            </a:endParaRPr>
          </a:p>
          <a:p>
            <a:pPr marL="0" marR="0" lvl="0" indent="0" algn="r" defTabSz="914400" rtl="0" eaLnBrk="0" fontAlgn="base" latinLnBrk="0" hangingPunct="0">
              <a:lnSpc>
                <a:spcPct val="90000"/>
              </a:lnSpc>
              <a:spcBef>
                <a:spcPct val="20000"/>
              </a:spcBef>
              <a:spcAft>
                <a:spcPct val="0"/>
              </a:spcAft>
              <a:buClr>
                <a:srgbClr val="FFCC00"/>
              </a:buClr>
              <a:buSzPct val="70000"/>
              <a:buFont typeface="Wingdings" pitchFamily="2" charset="2"/>
              <a:buNone/>
              <a:tabLst/>
              <a:defRPr/>
            </a:pPr>
            <a:r>
              <a:rPr kumimoji="0" lang="en-US" sz="1200" b="1" i="0" u="none" strike="noStrike" kern="0" cap="none" spc="0" normalizeH="0" baseline="0" noProof="0" dirty="0" err="1" smtClean="0">
                <a:ln>
                  <a:noFill/>
                </a:ln>
                <a:solidFill>
                  <a:schemeClr val="accent2">
                    <a:lumMod val="50000"/>
                  </a:schemeClr>
                </a:solidFill>
                <a:effectLst/>
                <a:uLnTx/>
                <a:uFillTx/>
                <a:latin typeface="Arial" pitchFamily="34" charset="0"/>
                <a:ea typeface="+mn-ea"/>
                <a:cs typeface="Arial" pitchFamily="34" charset="0"/>
              </a:rPr>
              <a:t>Departamento</a:t>
            </a:r>
            <a:r>
              <a:rPr kumimoji="0" lang="en-US" sz="1200" b="1" i="0" u="none" strike="noStrike" kern="0" cap="none" spc="0" normalizeH="0" baseline="0" noProof="0" dirty="0" smtClean="0">
                <a:ln>
                  <a:noFill/>
                </a:ln>
                <a:solidFill>
                  <a:schemeClr val="accent2">
                    <a:lumMod val="50000"/>
                  </a:schemeClr>
                </a:solidFill>
                <a:effectLst/>
                <a:uLnTx/>
                <a:uFillTx/>
                <a:latin typeface="Arial" pitchFamily="34" charset="0"/>
                <a:ea typeface="+mn-ea"/>
                <a:cs typeface="Arial" pitchFamily="34" charset="0"/>
              </a:rPr>
              <a:t> de </a:t>
            </a:r>
            <a:r>
              <a:rPr kumimoji="0" lang="en-US" sz="1200" b="1" i="0" u="none" strike="noStrike" kern="0" cap="none" spc="0" normalizeH="0" baseline="0" noProof="0" dirty="0" err="1" smtClean="0">
                <a:ln>
                  <a:noFill/>
                </a:ln>
                <a:solidFill>
                  <a:schemeClr val="accent2">
                    <a:lumMod val="50000"/>
                  </a:schemeClr>
                </a:solidFill>
                <a:effectLst/>
                <a:uLnTx/>
                <a:uFillTx/>
                <a:latin typeface="Arial" pitchFamily="34" charset="0"/>
                <a:ea typeface="+mn-ea"/>
                <a:cs typeface="Arial" pitchFamily="34" charset="0"/>
              </a:rPr>
              <a:t>Finanzas</a:t>
            </a:r>
            <a:r>
              <a:rPr kumimoji="0" lang="en-US" sz="1200" b="1" i="0" u="none" strike="noStrike" kern="0" cap="none" spc="0" normalizeH="0" baseline="0" noProof="0" dirty="0" smtClean="0">
                <a:ln>
                  <a:noFill/>
                </a:ln>
                <a:solidFill>
                  <a:schemeClr val="accent2">
                    <a:lumMod val="50000"/>
                  </a:schemeClr>
                </a:solidFill>
                <a:effectLst/>
                <a:uLnTx/>
                <a:uFillTx/>
                <a:latin typeface="Arial" pitchFamily="34" charset="0"/>
                <a:ea typeface="+mn-ea"/>
                <a:cs typeface="Arial" pitchFamily="34" charset="0"/>
              </a:rPr>
              <a:t> </a:t>
            </a:r>
            <a:r>
              <a:rPr kumimoji="0" lang="en-US" sz="1200" b="1" i="0" u="none" strike="noStrike" kern="0" cap="none" spc="0" normalizeH="0" baseline="0" noProof="0" dirty="0" err="1" smtClean="0">
                <a:ln>
                  <a:noFill/>
                </a:ln>
                <a:solidFill>
                  <a:schemeClr val="accent2">
                    <a:lumMod val="50000"/>
                  </a:schemeClr>
                </a:solidFill>
                <a:effectLst/>
                <a:uLnTx/>
                <a:uFillTx/>
                <a:latin typeface="Arial" pitchFamily="34" charset="0"/>
                <a:ea typeface="+mn-ea"/>
                <a:cs typeface="Arial" pitchFamily="34" charset="0"/>
              </a:rPr>
              <a:t>Públicas</a:t>
            </a:r>
            <a:endParaRPr kumimoji="0" lang="en-US" sz="1200" b="1" i="0" u="none" strike="noStrike" kern="0" cap="none" spc="0" normalizeH="0" baseline="0" noProof="0" dirty="0" smtClean="0">
              <a:ln>
                <a:noFill/>
              </a:ln>
              <a:solidFill>
                <a:schemeClr val="accent2">
                  <a:lumMod val="50000"/>
                </a:schemeClr>
              </a:solidFill>
              <a:effectLst/>
              <a:uLnTx/>
              <a:uFillTx/>
              <a:latin typeface="Arial" pitchFamily="34" charset="0"/>
              <a:ea typeface="+mn-ea"/>
              <a:cs typeface="Arial" pitchFamily="34" charset="0"/>
            </a:endParaRPr>
          </a:p>
          <a:p>
            <a:pPr marL="0" marR="0" lvl="0" indent="0" algn="r" defTabSz="914400" rtl="0" eaLnBrk="0" fontAlgn="base" latinLnBrk="0" hangingPunct="0">
              <a:lnSpc>
                <a:spcPct val="90000"/>
              </a:lnSpc>
              <a:spcBef>
                <a:spcPct val="20000"/>
              </a:spcBef>
              <a:spcAft>
                <a:spcPct val="0"/>
              </a:spcAft>
              <a:buClr>
                <a:srgbClr val="FFCC00"/>
              </a:buClr>
              <a:buSzPct val="70000"/>
              <a:buFont typeface="Wingdings" pitchFamily="2" charset="2"/>
              <a:buNone/>
              <a:tabLst/>
              <a:defRPr/>
            </a:pPr>
            <a:r>
              <a:rPr kumimoji="0" lang="en-US" sz="1200" b="1" i="0" u="none" strike="noStrike" kern="0" cap="none" spc="0" normalizeH="0" baseline="0" noProof="0" dirty="0" err="1" smtClean="0">
                <a:ln>
                  <a:noFill/>
                </a:ln>
                <a:solidFill>
                  <a:schemeClr val="accent2">
                    <a:lumMod val="50000"/>
                  </a:schemeClr>
                </a:solidFill>
                <a:effectLst/>
                <a:uLnTx/>
                <a:uFillTx/>
                <a:latin typeface="Arial" pitchFamily="34" charset="0"/>
                <a:ea typeface="+mn-ea"/>
                <a:cs typeface="Arial" pitchFamily="34" charset="0"/>
              </a:rPr>
              <a:t>Fondo</a:t>
            </a:r>
            <a:r>
              <a:rPr kumimoji="0" lang="en-US" sz="1200" b="1" i="0" u="none" strike="noStrike" kern="0" cap="none" spc="0" normalizeH="0" baseline="0" noProof="0" dirty="0" smtClean="0">
                <a:ln>
                  <a:noFill/>
                </a:ln>
                <a:solidFill>
                  <a:schemeClr val="accent2">
                    <a:lumMod val="50000"/>
                  </a:schemeClr>
                </a:solidFill>
                <a:effectLst/>
                <a:uLnTx/>
                <a:uFillTx/>
                <a:latin typeface="Arial" pitchFamily="34" charset="0"/>
                <a:ea typeface="+mn-ea"/>
                <a:cs typeface="Arial" pitchFamily="34" charset="0"/>
              </a:rPr>
              <a:t> </a:t>
            </a:r>
            <a:r>
              <a:rPr kumimoji="0" lang="en-US" sz="1200" b="1" i="0" u="none" strike="noStrike" kern="0" cap="none" spc="0" normalizeH="0" baseline="0" noProof="0" dirty="0" err="1" smtClean="0">
                <a:ln>
                  <a:noFill/>
                </a:ln>
                <a:solidFill>
                  <a:schemeClr val="accent2">
                    <a:lumMod val="50000"/>
                  </a:schemeClr>
                </a:solidFill>
                <a:effectLst/>
                <a:uLnTx/>
                <a:uFillTx/>
                <a:latin typeface="Arial" pitchFamily="34" charset="0"/>
                <a:ea typeface="+mn-ea"/>
                <a:cs typeface="Arial" pitchFamily="34" charset="0"/>
              </a:rPr>
              <a:t>Monetario</a:t>
            </a:r>
            <a:r>
              <a:rPr kumimoji="0" lang="en-US" sz="1200" b="1" i="0" u="none" strike="noStrike" kern="0" cap="none" spc="0" normalizeH="0" baseline="0" noProof="0" dirty="0" smtClean="0">
                <a:ln>
                  <a:noFill/>
                </a:ln>
                <a:solidFill>
                  <a:schemeClr val="accent2">
                    <a:lumMod val="50000"/>
                  </a:schemeClr>
                </a:solidFill>
                <a:effectLst/>
                <a:uLnTx/>
                <a:uFillTx/>
                <a:latin typeface="Arial" pitchFamily="34" charset="0"/>
                <a:ea typeface="+mn-ea"/>
                <a:cs typeface="Arial" pitchFamily="34" charset="0"/>
              </a:rPr>
              <a:t> </a:t>
            </a:r>
            <a:r>
              <a:rPr kumimoji="0" lang="en-US" sz="1200" b="1" i="0" u="none" strike="noStrike" kern="0" cap="none" spc="0" normalizeH="0" baseline="0" noProof="0" dirty="0" err="1" smtClean="0">
                <a:ln>
                  <a:noFill/>
                </a:ln>
                <a:solidFill>
                  <a:schemeClr val="accent2">
                    <a:lumMod val="50000"/>
                  </a:schemeClr>
                </a:solidFill>
                <a:effectLst/>
                <a:uLnTx/>
                <a:uFillTx/>
                <a:latin typeface="Arial" pitchFamily="34" charset="0"/>
                <a:ea typeface="+mn-ea"/>
                <a:cs typeface="Arial" pitchFamily="34" charset="0"/>
              </a:rPr>
              <a:t>Internacional</a:t>
            </a:r>
            <a:endParaRPr kumimoji="0" lang="en-US" sz="1200" b="1" i="0" u="none" strike="noStrike" kern="0" cap="none" spc="0" normalizeH="0" baseline="0" noProof="0" dirty="0" smtClean="0">
              <a:ln>
                <a:noFill/>
              </a:ln>
              <a:solidFill>
                <a:schemeClr val="accent2">
                  <a:lumMod val="50000"/>
                </a:schemeClr>
              </a:solidFill>
              <a:effectLst/>
              <a:uLnTx/>
              <a:uFillTx/>
              <a:latin typeface="Arial" pitchFamily="34" charset="0"/>
              <a:ea typeface="+mn-ea"/>
              <a:cs typeface="Arial" pitchFamily="34" charset="0"/>
            </a:endParaRPr>
          </a:p>
        </p:txBody>
      </p:sp>
      <p:graphicFrame>
        <p:nvGraphicFramePr>
          <p:cNvPr id="64514" name="Object 2"/>
          <p:cNvGraphicFramePr>
            <a:graphicFrameLocks noChangeAspect="1"/>
          </p:cNvGraphicFramePr>
          <p:nvPr/>
        </p:nvGraphicFramePr>
        <p:xfrm>
          <a:off x="4114800" y="3733800"/>
          <a:ext cx="1182688" cy="1066800"/>
        </p:xfrm>
        <a:graphic>
          <a:graphicData uri="http://schemas.openxmlformats.org/presentationml/2006/ole">
            <mc:AlternateContent xmlns:mc="http://schemas.openxmlformats.org/markup-compatibility/2006">
              <mc:Choice xmlns:v="urn:schemas-microsoft-com:vml" Requires="v">
                <p:oleObj spid="_x0000_s126979" name="Document" r:id="rId6" imgW="1477080" imgH="1514160" progId="Word.Document.8">
                  <p:embed/>
                </p:oleObj>
              </mc:Choice>
              <mc:Fallback>
                <p:oleObj name="Document" r:id="rId6" imgW="1477080" imgH="1514160" progId="Word.Document.8">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0" y="3733800"/>
                        <a:ext cx="1182688" cy="10668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Chart 22"/>
          <p:cNvGraphicFramePr/>
          <p:nvPr/>
        </p:nvGraphicFramePr>
        <p:xfrm>
          <a:off x="685800" y="1600200"/>
          <a:ext cx="7924800" cy="3810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1"/>
          </p:nvPr>
        </p:nvSpPr>
        <p:spPr/>
        <p:txBody>
          <a:bodyPr/>
          <a:lstStyle/>
          <a:p>
            <a:fld id="{AAE606DD-D066-4020-99B8-4F9D94E94EA0}" type="slidenum">
              <a:rPr lang="en-US" smtClean="0"/>
              <a:pPr/>
              <a:t>2</a:t>
            </a:fld>
            <a:endParaRPr lang="en-US" dirty="0"/>
          </a:p>
        </p:txBody>
      </p:sp>
      <p:sp>
        <p:nvSpPr>
          <p:cNvPr id="5" name="Title 4"/>
          <p:cNvSpPr>
            <a:spLocks noGrp="1"/>
          </p:cNvSpPr>
          <p:nvPr>
            <p:ph type="title"/>
          </p:nvPr>
        </p:nvSpPr>
        <p:spPr/>
        <p:txBody>
          <a:bodyPr/>
          <a:lstStyle/>
          <a:p>
            <a:pPr algn="ctr"/>
            <a:r>
              <a:rPr lang="en-US" sz="2200" dirty="0" smtClean="0"/>
              <a:t>Las </a:t>
            </a:r>
            <a:r>
              <a:rPr lang="en-US" sz="2200" dirty="0" err="1" smtClean="0"/>
              <a:t>economías</a:t>
            </a:r>
            <a:r>
              <a:rPr lang="en-US" sz="2200" dirty="0" smtClean="0"/>
              <a:t> </a:t>
            </a:r>
            <a:r>
              <a:rPr lang="en-US" sz="2200" dirty="0" err="1" smtClean="0"/>
              <a:t>avanzadas</a:t>
            </a:r>
            <a:r>
              <a:rPr lang="en-US" sz="2200" dirty="0" smtClean="0"/>
              <a:t> </a:t>
            </a:r>
            <a:r>
              <a:rPr lang="en-US" sz="2200" dirty="0" err="1" smtClean="0"/>
              <a:t>fueron</a:t>
            </a:r>
            <a:r>
              <a:rPr lang="en-US" sz="2200" dirty="0" smtClean="0"/>
              <a:t> </a:t>
            </a:r>
            <a:r>
              <a:rPr lang="en-US" sz="2200" dirty="0" err="1" smtClean="0"/>
              <a:t>las</a:t>
            </a:r>
            <a:r>
              <a:rPr lang="en-US" sz="2200" dirty="0" smtClean="0"/>
              <a:t> </a:t>
            </a:r>
            <a:r>
              <a:rPr lang="en-US" sz="2200" dirty="0" err="1" smtClean="0"/>
              <a:t>más</a:t>
            </a:r>
            <a:r>
              <a:rPr lang="en-US" sz="2200" dirty="0" smtClean="0"/>
              <a:t> </a:t>
            </a:r>
            <a:r>
              <a:rPr lang="en-US" sz="2200" dirty="0" err="1" smtClean="0"/>
              <a:t>afectadas</a:t>
            </a:r>
            <a:r>
              <a:rPr lang="en-US" sz="2200" dirty="0" smtClean="0"/>
              <a:t> </a:t>
            </a:r>
            <a:r>
              <a:rPr lang="en-US" sz="2200" dirty="0" err="1" smtClean="0"/>
              <a:t>por</a:t>
            </a:r>
            <a:r>
              <a:rPr lang="en-US" sz="2200" dirty="0" smtClean="0"/>
              <a:t> la crisis </a:t>
            </a:r>
            <a:r>
              <a:rPr lang="en-US" sz="2200" dirty="0" err="1" smtClean="0"/>
              <a:t>financiera</a:t>
            </a:r>
            <a:r>
              <a:rPr lang="en-US" sz="2200" dirty="0" smtClean="0"/>
              <a:t> </a:t>
            </a:r>
            <a:r>
              <a:rPr lang="en-US" sz="2200" dirty="0" err="1" smtClean="0"/>
              <a:t>mundial</a:t>
            </a:r>
            <a:r>
              <a:rPr lang="en-US" sz="2200" dirty="0" smtClean="0"/>
              <a:t> de 2008/09 y la </a:t>
            </a:r>
            <a:r>
              <a:rPr lang="en-US" sz="2200" dirty="0" err="1" smtClean="0"/>
              <a:t>turbulencia</a:t>
            </a:r>
            <a:r>
              <a:rPr lang="en-US" sz="2200" dirty="0" smtClean="0"/>
              <a:t> en la </a:t>
            </a:r>
            <a:r>
              <a:rPr lang="en-US" sz="2200" dirty="0" err="1" smtClean="0"/>
              <a:t>zona</a:t>
            </a:r>
            <a:r>
              <a:rPr lang="en-US" sz="2200" dirty="0" smtClean="0"/>
              <a:t> del euro </a:t>
            </a:r>
            <a:endParaRPr lang="en-US" sz="2200" dirty="0"/>
          </a:p>
        </p:txBody>
      </p:sp>
      <p:sp>
        <p:nvSpPr>
          <p:cNvPr id="10" name="TextBox 9"/>
          <p:cNvSpPr txBox="1"/>
          <p:nvPr/>
        </p:nvSpPr>
        <p:spPr>
          <a:xfrm>
            <a:off x="2971800" y="990600"/>
            <a:ext cx="3810000" cy="584775"/>
          </a:xfrm>
          <a:prstGeom prst="rect">
            <a:avLst/>
          </a:prstGeom>
          <a:noFill/>
        </p:spPr>
        <p:txBody>
          <a:bodyPr wrap="square" rtlCol="0">
            <a:spAutoFit/>
          </a:bodyPr>
          <a:lstStyle/>
          <a:p>
            <a:r>
              <a:rPr lang="en-US" sz="1600" b="1" dirty="0" err="1" smtClean="0">
                <a:latin typeface="Arial" pitchFamily="34" charset="0"/>
              </a:rPr>
              <a:t>Crecimiento</a:t>
            </a:r>
            <a:r>
              <a:rPr lang="en-US" sz="1600" b="1" dirty="0" smtClean="0">
                <a:latin typeface="Arial" pitchFamily="34" charset="0"/>
              </a:rPr>
              <a:t> del PIB </a:t>
            </a:r>
            <a:r>
              <a:rPr lang="en-US" sz="1600" b="1" dirty="0" err="1" smtClean="0">
                <a:latin typeface="Arial" pitchFamily="34" charset="0"/>
              </a:rPr>
              <a:t>mundial</a:t>
            </a:r>
            <a:r>
              <a:rPr lang="en-US" sz="1600" b="1" dirty="0" smtClean="0">
                <a:latin typeface="Arial" pitchFamily="34" charset="0"/>
              </a:rPr>
              <a:t>, 2007-13</a:t>
            </a:r>
          </a:p>
          <a:p>
            <a:r>
              <a:rPr lang="en-US" sz="1600" i="1" dirty="0" smtClean="0">
                <a:latin typeface="Arial" pitchFamily="34" charset="0"/>
              </a:rPr>
              <a:t>(</a:t>
            </a:r>
            <a:r>
              <a:rPr lang="en-US" sz="1600" i="1" dirty="0" err="1" smtClean="0">
                <a:latin typeface="Arial" pitchFamily="34" charset="0"/>
              </a:rPr>
              <a:t>Variación</a:t>
            </a:r>
            <a:r>
              <a:rPr lang="en-US" sz="1600" i="1" dirty="0" smtClean="0">
                <a:latin typeface="Arial" pitchFamily="34" charset="0"/>
              </a:rPr>
              <a:t> </a:t>
            </a:r>
            <a:r>
              <a:rPr lang="en-US" sz="1600" i="1" dirty="0" err="1" smtClean="0">
                <a:latin typeface="Arial" pitchFamily="34" charset="0"/>
              </a:rPr>
              <a:t>porcentual</a:t>
            </a:r>
            <a:r>
              <a:rPr lang="en-US" sz="1600" i="1" dirty="0" smtClean="0">
                <a:latin typeface="Arial" pitchFamily="34" charset="0"/>
              </a:rPr>
              <a:t>)</a:t>
            </a:r>
            <a:endParaRPr lang="en-US" sz="1600" i="1" dirty="0">
              <a:latin typeface="Arial" pitchFamily="34" charset="0"/>
            </a:endParaRPr>
          </a:p>
        </p:txBody>
      </p:sp>
      <p:sp>
        <p:nvSpPr>
          <p:cNvPr id="24" name="Rectangle 1"/>
          <p:cNvSpPr>
            <a:spLocks noChangeArrowheads="1"/>
          </p:cNvSpPr>
          <p:nvPr/>
        </p:nvSpPr>
        <p:spPr bwMode="auto">
          <a:xfrm>
            <a:off x="381000" y="5354946"/>
            <a:ext cx="8534400" cy="14619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lang="it-IT" sz="1200" dirty="0" smtClean="0">
                <a:latin typeface="Arial" pitchFamily="34" charset="0"/>
                <a:cs typeface="Times New Roman" pitchFamily="18" charset="0"/>
              </a:rPr>
              <a:t>S</a:t>
            </a:r>
            <a:r>
              <a:rPr lang="it-IT" sz="1100" dirty="0" smtClean="0">
                <a:latin typeface="Arial" pitchFamily="34" charset="0"/>
                <a:cs typeface="Times New Roman" pitchFamily="18" charset="0"/>
              </a:rPr>
              <a:t>i </a:t>
            </a:r>
            <a:r>
              <a:rPr lang="it-IT" sz="1100" dirty="0" err="1" smtClean="0">
                <a:latin typeface="Arial" pitchFamily="34" charset="0"/>
                <a:cs typeface="Times New Roman" pitchFamily="18" charset="0"/>
              </a:rPr>
              <a:t>bien</a:t>
            </a:r>
            <a:r>
              <a:rPr lang="it-IT" sz="1100" dirty="0" smtClean="0">
                <a:latin typeface="Arial" pitchFamily="34" charset="0"/>
                <a:cs typeface="Times New Roman" pitchFamily="18" charset="0"/>
              </a:rPr>
              <a:t> la </a:t>
            </a:r>
            <a:r>
              <a:rPr lang="it-IT" sz="1100" dirty="0" err="1" smtClean="0">
                <a:latin typeface="Arial" pitchFamily="34" charset="0"/>
                <a:cs typeface="Times New Roman" pitchFamily="18" charset="0"/>
              </a:rPr>
              <a:t>crisis</a:t>
            </a:r>
            <a:r>
              <a:rPr lang="it-IT" sz="1100" dirty="0" smtClean="0">
                <a:latin typeface="Arial" pitchFamily="34" charset="0"/>
                <a:cs typeface="Times New Roman" pitchFamily="18" charset="0"/>
              </a:rPr>
              <a:t> de 2008/09 </a:t>
            </a:r>
            <a:r>
              <a:rPr lang="it-IT" sz="1100" dirty="0" err="1" smtClean="0">
                <a:latin typeface="Arial" pitchFamily="34" charset="0"/>
                <a:cs typeface="Times New Roman" pitchFamily="18" charset="0"/>
              </a:rPr>
              <a:t>fue</a:t>
            </a:r>
            <a:r>
              <a:rPr lang="it-IT" sz="1100" dirty="0" smtClean="0">
                <a:latin typeface="Arial" pitchFamily="34" charset="0"/>
                <a:cs typeface="Times New Roman" pitchFamily="18" charset="0"/>
              </a:rPr>
              <a:t> realmente </a:t>
            </a:r>
            <a:r>
              <a:rPr lang="it-IT" sz="1100" dirty="0" err="1" smtClean="0">
                <a:latin typeface="Arial" pitchFamily="34" charset="0"/>
                <a:cs typeface="Times New Roman" pitchFamily="18" charset="0"/>
              </a:rPr>
              <a:t>mundial</a:t>
            </a:r>
            <a:r>
              <a:rPr lang="it-IT" sz="1100" dirty="0" smtClean="0">
                <a:latin typeface="Arial" pitchFamily="34" charset="0"/>
                <a:cs typeface="Times New Roman" pitchFamily="18" charset="0"/>
              </a:rPr>
              <a:t>, la </a:t>
            </a:r>
            <a:r>
              <a:rPr lang="it-IT" sz="1100" dirty="0" err="1" smtClean="0">
                <a:latin typeface="Arial" pitchFamily="34" charset="0"/>
                <a:cs typeface="Times New Roman" pitchFamily="18" charset="0"/>
              </a:rPr>
              <a:t>turbulencia</a:t>
            </a:r>
            <a:r>
              <a:rPr lang="it-IT" sz="1100" dirty="0" smtClean="0">
                <a:latin typeface="Arial" pitchFamily="34" charset="0"/>
                <a:cs typeface="Times New Roman" pitchFamily="18" charset="0"/>
              </a:rPr>
              <a:t> en la zona del euro </a:t>
            </a:r>
            <a:r>
              <a:rPr lang="it-IT" sz="1100" dirty="0" err="1" smtClean="0">
                <a:latin typeface="Arial" pitchFamily="34" charset="0"/>
                <a:cs typeface="Times New Roman" pitchFamily="18" charset="0"/>
              </a:rPr>
              <a:t>es</a:t>
            </a:r>
            <a:r>
              <a:rPr lang="it-IT" sz="1100" dirty="0" smtClean="0">
                <a:latin typeface="Arial" pitchFamily="34" charset="0"/>
                <a:cs typeface="Times New Roman" pitchFamily="18" charset="0"/>
              </a:rPr>
              <a:t> la causa </a:t>
            </a:r>
            <a:r>
              <a:rPr lang="it-IT" sz="1100" dirty="0" err="1" smtClean="0">
                <a:latin typeface="Arial" pitchFamily="34" charset="0"/>
                <a:cs typeface="Times New Roman" pitchFamily="18" charset="0"/>
              </a:rPr>
              <a:t>fundamental</a:t>
            </a:r>
            <a:r>
              <a:rPr lang="it-IT" sz="1100" dirty="0" smtClean="0">
                <a:latin typeface="Arial" pitchFamily="34" charset="0"/>
                <a:cs typeface="Times New Roman" pitchFamily="18" charset="0"/>
              </a:rPr>
              <a:t> de </a:t>
            </a:r>
            <a:r>
              <a:rPr lang="it-IT" sz="1100" dirty="0" err="1" smtClean="0">
                <a:latin typeface="Arial" pitchFamily="34" charset="0"/>
                <a:cs typeface="Times New Roman" pitchFamily="18" charset="0"/>
              </a:rPr>
              <a:t>los</a:t>
            </a:r>
            <a:r>
              <a:rPr lang="it-IT" sz="1100" dirty="0" smtClean="0">
                <a:latin typeface="Arial" pitchFamily="34" charset="0"/>
                <a:cs typeface="Times New Roman" pitchFamily="18" charset="0"/>
              </a:rPr>
              <a:t> </a:t>
            </a:r>
            <a:r>
              <a:rPr lang="it-IT" sz="1100" dirty="0" err="1" smtClean="0">
                <a:latin typeface="Arial" pitchFamily="34" charset="0"/>
                <a:cs typeface="Times New Roman" pitchFamily="18" charset="0"/>
              </a:rPr>
              <a:t>problemas</a:t>
            </a:r>
            <a:r>
              <a:rPr lang="it-IT" sz="1100" dirty="0" smtClean="0">
                <a:latin typeface="Arial" pitchFamily="34" charset="0"/>
                <a:cs typeface="Times New Roman" pitchFamily="18" charset="0"/>
              </a:rPr>
              <a:t> </a:t>
            </a:r>
            <a:r>
              <a:rPr lang="it-IT" sz="1100" dirty="0" err="1" smtClean="0">
                <a:latin typeface="Arial" pitchFamily="34" charset="0"/>
                <a:cs typeface="Times New Roman" pitchFamily="18" charset="0"/>
              </a:rPr>
              <a:t>económicos</a:t>
            </a:r>
            <a:r>
              <a:rPr lang="it-IT" sz="1100" dirty="0" smtClean="0">
                <a:latin typeface="Arial" pitchFamily="34" charset="0"/>
                <a:cs typeface="Times New Roman" pitchFamily="18" charset="0"/>
              </a:rPr>
              <a:t> </a:t>
            </a:r>
            <a:r>
              <a:rPr lang="it-IT" sz="1100" dirty="0" err="1" smtClean="0">
                <a:latin typeface="Arial" pitchFamily="34" charset="0"/>
                <a:cs typeface="Times New Roman" pitchFamily="18" charset="0"/>
              </a:rPr>
              <a:t>actuales</a:t>
            </a:r>
            <a:r>
              <a:rPr lang="it-IT" sz="1100" dirty="0" smtClean="0">
                <a:latin typeface="Arial" pitchFamily="34" charset="0"/>
                <a:cs typeface="Times New Roman" pitchFamily="18" charset="0"/>
              </a:rPr>
              <a:t>.</a:t>
            </a:r>
          </a:p>
          <a:p>
            <a:pPr marL="182880" lvl="0" indent="-182880" algn="l">
              <a:buFont typeface="Arial" pitchFamily="34" charset="0"/>
              <a:buChar char="•"/>
            </a:pPr>
            <a:r>
              <a:rPr lang="it-IT" sz="1100" dirty="0" smtClean="0">
                <a:latin typeface="Arial" pitchFamily="34" charset="0"/>
                <a:cs typeface="Times New Roman" pitchFamily="18" charset="0"/>
              </a:rPr>
              <a:t> Los </a:t>
            </a:r>
            <a:r>
              <a:rPr lang="it-IT" sz="1100" dirty="0" err="1" smtClean="0">
                <a:latin typeface="Arial" pitchFamily="34" charset="0"/>
                <a:cs typeface="Times New Roman" pitchFamily="18" charset="0"/>
              </a:rPr>
              <a:t>países</a:t>
            </a:r>
            <a:r>
              <a:rPr lang="it-IT" sz="1100" dirty="0" smtClean="0">
                <a:latin typeface="Arial" pitchFamily="34" charset="0"/>
                <a:cs typeface="Times New Roman" pitchFamily="18" charset="0"/>
              </a:rPr>
              <a:t> de </a:t>
            </a:r>
            <a:r>
              <a:rPr lang="it-IT" sz="1100" dirty="0" err="1" smtClean="0">
                <a:latin typeface="Arial" pitchFamily="34" charset="0"/>
                <a:cs typeface="Times New Roman" pitchFamily="18" charset="0"/>
              </a:rPr>
              <a:t>mercados</a:t>
            </a:r>
            <a:r>
              <a:rPr lang="it-IT" sz="1100" dirty="0" smtClean="0">
                <a:latin typeface="Arial" pitchFamily="34" charset="0"/>
                <a:cs typeface="Times New Roman" pitchFamily="18" charset="0"/>
              </a:rPr>
              <a:t> </a:t>
            </a:r>
            <a:r>
              <a:rPr lang="it-IT" sz="1100" dirty="0" err="1" smtClean="0">
                <a:latin typeface="Arial" pitchFamily="34" charset="0"/>
                <a:cs typeface="Times New Roman" pitchFamily="18" charset="0"/>
              </a:rPr>
              <a:t>emergentes</a:t>
            </a:r>
            <a:r>
              <a:rPr lang="it-IT" sz="1100" dirty="0" smtClean="0">
                <a:latin typeface="Arial" pitchFamily="34" charset="0"/>
                <a:cs typeface="Times New Roman" pitchFamily="18" charset="0"/>
              </a:rPr>
              <a:t> y en </a:t>
            </a:r>
            <a:r>
              <a:rPr lang="it-IT" sz="1100" dirty="0" err="1" smtClean="0">
                <a:latin typeface="Arial" pitchFamily="34" charset="0"/>
                <a:cs typeface="Times New Roman" pitchFamily="18" charset="0"/>
              </a:rPr>
              <a:t>desarrollo</a:t>
            </a:r>
            <a:r>
              <a:rPr lang="it-IT" sz="1100" dirty="0" smtClean="0">
                <a:latin typeface="Arial" pitchFamily="34" charset="0"/>
                <a:cs typeface="Times New Roman" pitchFamily="18" charset="0"/>
              </a:rPr>
              <a:t>, </a:t>
            </a:r>
            <a:r>
              <a:rPr lang="it-IT" sz="1100" dirty="0" err="1" smtClean="0">
                <a:latin typeface="Arial" pitchFamily="34" charset="0"/>
                <a:cs typeface="Times New Roman" pitchFamily="18" charset="0"/>
              </a:rPr>
              <a:t>entre</a:t>
            </a:r>
            <a:r>
              <a:rPr lang="it-IT" sz="1100" dirty="0" smtClean="0">
                <a:latin typeface="Arial" pitchFamily="34" charset="0"/>
                <a:cs typeface="Times New Roman" pitchFamily="18" charset="0"/>
              </a:rPr>
              <a:t> </a:t>
            </a:r>
            <a:r>
              <a:rPr lang="it-IT" sz="1100" dirty="0" err="1" smtClean="0">
                <a:latin typeface="Arial" pitchFamily="34" charset="0"/>
                <a:cs typeface="Times New Roman" pitchFamily="18" charset="0"/>
              </a:rPr>
              <a:t>ellos</a:t>
            </a:r>
            <a:r>
              <a:rPr lang="it-IT" sz="1100" dirty="0" smtClean="0">
                <a:latin typeface="Arial" pitchFamily="34" charset="0"/>
                <a:cs typeface="Times New Roman" pitchFamily="18" charset="0"/>
              </a:rPr>
              <a:t>, </a:t>
            </a:r>
            <a:r>
              <a:rPr lang="it-IT" sz="1100" dirty="0" err="1" smtClean="0">
                <a:latin typeface="Arial" pitchFamily="34" charset="0"/>
                <a:cs typeface="Times New Roman" pitchFamily="18" charset="0"/>
              </a:rPr>
              <a:t>los</a:t>
            </a:r>
            <a:r>
              <a:rPr lang="it-IT" sz="1100" dirty="0" smtClean="0">
                <a:latin typeface="Arial" pitchFamily="34" charset="0"/>
                <a:cs typeface="Times New Roman" pitchFamily="18" charset="0"/>
              </a:rPr>
              <a:t> de </a:t>
            </a:r>
            <a:r>
              <a:rPr lang="it-IT" sz="1100" dirty="0" err="1" smtClean="0">
                <a:latin typeface="Arial" pitchFamily="34" charset="0"/>
                <a:cs typeface="Times New Roman" pitchFamily="18" charset="0"/>
              </a:rPr>
              <a:t>América</a:t>
            </a:r>
            <a:r>
              <a:rPr lang="it-IT" sz="1100" dirty="0" smtClean="0">
                <a:latin typeface="Arial" pitchFamily="34" charset="0"/>
                <a:cs typeface="Times New Roman" pitchFamily="18" charset="0"/>
              </a:rPr>
              <a:t> Latina y </a:t>
            </a:r>
            <a:r>
              <a:rPr lang="it-IT" sz="1100" dirty="0" err="1" smtClean="0">
                <a:latin typeface="Arial" pitchFamily="34" charset="0"/>
                <a:cs typeface="Times New Roman" pitchFamily="18" charset="0"/>
              </a:rPr>
              <a:t>el</a:t>
            </a:r>
            <a:r>
              <a:rPr lang="it-IT" sz="1100" dirty="0" smtClean="0">
                <a:latin typeface="Arial" pitchFamily="34" charset="0"/>
                <a:cs typeface="Times New Roman" pitchFamily="18" charset="0"/>
              </a:rPr>
              <a:t> </a:t>
            </a:r>
            <a:r>
              <a:rPr lang="it-IT" sz="1100" dirty="0" err="1" smtClean="0">
                <a:latin typeface="Arial" pitchFamily="34" charset="0"/>
                <a:cs typeface="Times New Roman" pitchFamily="18" charset="0"/>
              </a:rPr>
              <a:t>Caribe</a:t>
            </a:r>
            <a:r>
              <a:rPr lang="it-IT" sz="1100" dirty="0" smtClean="0">
                <a:latin typeface="Arial" pitchFamily="34" charset="0"/>
                <a:cs typeface="Times New Roman" pitchFamily="18" charset="0"/>
              </a:rPr>
              <a:t> (ALC), han </a:t>
            </a:r>
            <a:r>
              <a:rPr lang="it-IT" sz="1100" dirty="0" err="1" smtClean="0">
                <a:latin typeface="Arial" pitchFamily="34" charset="0"/>
                <a:cs typeface="Times New Roman" pitchFamily="18" charset="0"/>
              </a:rPr>
              <a:t>demostrado</a:t>
            </a:r>
            <a:r>
              <a:rPr lang="it-IT" sz="1100" dirty="0" smtClean="0">
                <a:latin typeface="Arial" pitchFamily="34" charset="0"/>
                <a:cs typeface="Times New Roman" pitchFamily="18" charset="0"/>
              </a:rPr>
              <a:t> una relativa </a:t>
            </a:r>
            <a:r>
              <a:rPr lang="it-IT" sz="1100" dirty="0" err="1" smtClean="0">
                <a:latin typeface="Arial" pitchFamily="34" charset="0"/>
                <a:cs typeface="Times New Roman" pitchFamily="18" charset="0"/>
              </a:rPr>
              <a:t>capacidad</a:t>
            </a:r>
            <a:r>
              <a:rPr lang="it-IT" sz="1100" dirty="0" smtClean="0">
                <a:latin typeface="Arial" pitchFamily="34" charset="0"/>
                <a:cs typeface="Times New Roman" pitchFamily="18" charset="0"/>
              </a:rPr>
              <a:t> de </a:t>
            </a:r>
            <a:r>
              <a:rPr lang="it-IT" sz="1100" dirty="0" err="1" smtClean="0">
                <a:latin typeface="Arial" pitchFamily="34" charset="0"/>
                <a:cs typeface="Times New Roman" pitchFamily="18" charset="0"/>
              </a:rPr>
              <a:t>resistencia</a:t>
            </a:r>
            <a:r>
              <a:rPr lang="it-IT" sz="1100" dirty="0" smtClean="0">
                <a:latin typeface="Arial" pitchFamily="34" charset="0"/>
                <a:cs typeface="Times New Roman" pitchFamily="18" charset="0"/>
              </a:rPr>
              <a:t> </a:t>
            </a:r>
            <a:r>
              <a:rPr lang="it-IT" sz="1100" dirty="0" err="1" smtClean="0">
                <a:latin typeface="Arial" pitchFamily="34" charset="0"/>
                <a:cs typeface="Times New Roman" pitchFamily="18" charset="0"/>
              </a:rPr>
              <a:t>frente</a:t>
            </a:r>
            <a:r>
              <a:rPr lang="it-IT" sz="1100" dirty="0" smtClean="0">
                <a:latin typeface="Arial" pitchFamily="34" charset="0"/>
                <a:cs typeface="Times New Roman" pitchFamily="18" charset="0"/>
              </a:rPr>
              <a:t> a la </a:t>
            </a:r>
            <a:r>
              <a:rPr lang="it-IT" sz="1100" dirty="0" err="1" smtClean="0">
                <a:latin typeface="Arial" pitchFamily="34" charset="0"/>
                <a:cs typeface="Times New Roman" pitchFamily="18" charset="0"/>
              </a:rPr>
              <a:t>crisis</a:t>
            </a:r>
            <a:r>
              <a:rPr lang="it-IT" sz="1100" dirty="0" smtClean="0">
                <a:latin typeface="Arial" pitchFamily="34" charset="0"/>
                <a:cs typeface="Times New Roman" pitchFamily="18" charset="0"/>
              </a:rPr>
              <a:t>.</a:t>
            </a:r>
          </a:p>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100" b="0" i="0" u="none" strike="noStrike" cap="none" normalizeH="0" baseline="0" dirty="0" smtClean="0">
                <a:ln>
                  <a:noFill/>
                </a:ln>
                <a:solidFill>
                  <a:schemeClr val="tx1"/>
                </a:solidFill>
                <a:effectLst/>
                <a:latin typeface="Arial" pitchFamily="34" charset="0"/>
                <a:cs typeface="Times New Roman" pitchFamily="18" charset="0"/>
              </a:rPr>
              <a:t>No </a:t>
            </a:r>
            <a:r>
              <a:rPr kumimoji="0" lang="it-IT" sz="1100" b="0" i="0" u="none" strike="noStrike" cap="none" normalizeH="0" baseline="0" dirty="0" err="1" smtClean="0">
                <a:ln>
                  <a:noFill/>
                </a:ln>
                <a:solidFill>
                  <a:schemeClr val="tx1"/>
                </a:solidFill>
                <a:effectLst/>
                <a:latin typeface="Arial" pitchFamily="34" charset="0"/>
                <a:cs typeface="Times New Roman" pitchFamily="18" charset="0"/>
              </a:rPr>
              <a:t>obstante</a:t>
            </a:r>
            <a:r>
              <a:rPr kumimoji="0" lang="it-IT" sz="1100" b="0" i="0" u="none" strike="noStrike" cap="none" normalizeH="0" baseline="0" dirty="0" smtClean="0">
                <a:ln>
                  <a:noFill/>
                </a:ln>
                <a:solidFill>
                  <a:schemeClr val="tx1"/>
                </a:solidFill>
                <a:effectLst/>
                <a:latin typeface="Arial" pitchFamily="34" charset="0"/>
                <a:cs typeface="Times New Roman" pitchFamily="18" charset="0"/>
              </a:rPr>
              <a:t>, la </a:t>
            </a:r>
            <a:r>
              <a:rPr kumimoji="0" lang="it-IT" sz="1100" b="0" i="0" u="none" strike="noStrike" cap="none" normalizeH="0" baseline="0" dirty="0" err="1" smtClean="0">
                <a:ln>
                  <a:noFill/>
                </a:ln>
                <a:solidFill>
                  <a:schemeClr val="tx1"/>
                </a:solidFill>
                <a:effectLst/>
                <a:latin typeface="Arial" pitchFamily="34" charset="0"/>
                <a:cs typeface="Times New Roman" pitchFamily="18" charset="0"/>
              </a:rPr>
              <a:t>incertidumbre</a:t>
            </a:r>
            <a:r>
              <a:rPr kumimoji="0" lang="it-IT" sz="1100" b="0" i="0" u="none" strike="noStrike" cap="none" normalizeH="0" baseline="0" dirty="0" smtClean="0">
                <a:ln>
                  <a:noFill/>
                </a:ln>
                <a:solidFill>
                  <a:schemeClr val="tx1"/>
                </a:solidFill>
                <a:effectLst/>
                <a:latin typeface="Arial" pitchFamily="34" charset="0"/>
                <a:cs typeface="Times New Roman" pitchFamily="18" charset="0"/>
              </a:rPr>
              <a:t> </a:t>
            </a:r>
            <a:r>
              <a:rPr kumimoji="0" lang="it-IT" sz="1100" b="0" i="0" u="none" strike="noStrike" cap="none" normalizeH="0" baseline="0" dirty="0" err="1" smtClean="0">
                <a:ln>
                  <a:noFill/>
                </a:ln>
                <a:solidFill>
                  <a:schemeClr val="tx1"/>
                </a:solidFill>
                <a:effectLst/>
                <a:latin typeface="Arial" pitchFamily="34" charset="0"/>
                <a:cs typeface="Times New Roman" pitchFamily="18" charset="0"/>
              </a:rPr>
              <a:t>mundial</a:t>
            </a:r>
            <a:r>
              <a:rPr kumimoji="0" lang="it-IT" sz="1100" b="0" i="0" u="none" strike="noStrike" cap="none" normalizeH="0" baseline="0" dirty="0" smtClean="0">
                <a:ln>
                  <a:noFill/>
                </a:ln>
                <a:solidFill>
                  <a:schemeClr val="tx1"/>
                </a:solidFill>
                <a:effectLst/>
                <a:latin typeface="Arial" pitchFamily="34" charset="0"/>
                <a:cs typeface="Times New Roman" pitchFamily="18" charset="0"/>
              </a:rPr>
              <a:t>, </a:t>
            </a:r>
            <a:r>
              <a:rPr kumimoji="0" lang="it-IT" sz="1100" b="0" i="0" u="none" strike="noStrike" cap="none" normalizeH="0" baseline="0" dirty="0" err="1" smtClean="0">
                <a:ln>
                  <a:noFill/>
                </a:ln>
                <a:solidFill>
                  <a:schemeClr val="tx1"/>
                </a:solidFill>
                <a:effectLst/>
                <a:latin typeface="Arial" pitchFamily="34" charset="0"/>
                <a:cs typeface="Times New Roman" pitchFamily="18" charset="0"/>
              </a:rPr>
              <a:t>los</a:t>
            </a:r>
            <a:r>
              <a:rPr kumimoji="0" lang="it-IT" sz="1100" b="0" i="0" u="none" strike="noStrike" cap="none" normalizeH="0" baseline="0" dirty="0" smtClean="0">
                <a:ln>
                  <a:noFill/>
                </a:ln>
                <a:solidFill>
                  <a:schemeClr val="tx1"/>
                </a:solidFill>
                <a:effectLst/>
                <a:latin typeface="Arial" pitchFamily="34" charset="0"/>
                <a:cs typeface="Times New Roman" pitchFamily="18" charset="0"/>
              </a:rPr>
              <a:t> </a:t>
            </a:r>
            <a:r>
              <a:rPr kumimoji="0" lang="it-IT" sz="1100" b="0" i="0" u="none" strike="noStrike" cap="none" normalizeH="0" baseline="0" dirty="0" err="1" smtClean="0">
                <a:ln>
                  <a:noFill/>
                </a:ln>
                <a:solidFill>
                  <a:schemeClr val="tx1"/>
                </a:solidFill>
                <a:effectLst/>
                <a:latin typeface="Arial" pitchFamily="34" charset="0"/>
                <a:cs typeface="Times New Roman" pitchFamily="18" charset="0"/>
              </a:rPr>
              <a:t>efectos</a:t>
            </a:r>
            <a:r>
              <a:rPr kumimoji="0" lang="it-IT" sz="1100" b="0" i="0" u="none" strike="noStrike" cap="none" normalizeH="0" baseline="0" dirty="0" smtClean="0">
                <a:ln>
                  <a:noFill/>
                </a:ln>
                <a:solidFill>
                  <a:schemeClr val="tx1"/>
                </a:solidFill>
                <a:effectLst/>
                <a:latin typeface="Arial" pitchFamily="34" charset="0"/>
                <a:cs typeface="Times New Roman" pitchFamily="18" charset="0"/>
              </a:rPr>
              <a:t> de contagio </a:t>
            </a:r>
            <a:r>
              <a:rPr kumimoji="0" lang="it-IT" sz="1100" b="0" i="0" u="none" strike="noStrike" cap="none" normalizeH="0" baseline="0" dirty="0" err="1" smtClean="0">
                <a:ln>
                  <a:noFill/>
                </a:ln>
                <a:solidFill>
                  <a:schemeClr val="tx1"/>
                </a:solidFill>
                <a:effectLst/>
                <a:latin typeface="Arial" pitchFamily="34" charset="0"/>
                <a:cs typeface="Times New Roman" pitchFamily="18" charset="0"/>
              </a:rPr>
              <a:t>originados</a:t>
            </a:r>
            <a:r>
              <a:rPr kumimoji="0" lang="it-IT" sz="1100" b="0" i="0" u="none" strike="noStrike" cap="none" normalizeH="0" baseline="0" dirty="0" smtClean="0">
                <a:ln>
                  <a:noFill/>
                </a:ln>
                <a:solidFill>
                  <a:schemeClr val="tx1"/>
                </a:solidFill>
                <a:effectLst/>
                <a:latin typeface="Arial" pitchFamily="34" charset="0"/>
                <a:cs typeface="Times New Roman" pitchFamily="18" charset="0"/>
              </a:rPr>
              <a:t> en </a:t>
            </a:r>
            <a:r>
              <a:rPr kumimoji="0" lang="it-IT" sz="1100" b="0" i="0" u="none" strike="noStrike" cap="none" normalizeH="0" baseline="0" dirty="0" err="1" smtClean="0">
                <a:ln>
                  <a:noFill/>
                </a:ln>
                <a:solidFill>
                  <a:schemeClr val="tx1"/>
                </a:solidFill>
                <a:effectLst/>
                <a:latin typeface="Arial" pitchFamily="34" charset="0"/>
                <a:cs typeface="Times New Roman" pitchFamily="18" charset="0"/>
              </a:rPr>
              <a:t>los</a:t>
            </a:r>
            <a:r>
              <a:rPr kumimoji="0" lang="it-IT" sz="1100" b="0" i="0" u="none" strike="noStrike" cap="none" normalizeH="0" baseline="0" dirty="0" smtClean="0">
                <a:ln>
                  <a:noFill/>
                </a:ln>
                <a:solidFill>
                  <a:schemeClr val="tx1"/>
                </a:solidFill>
                <a:effectLst/>
                <a:latin typeface="Arial" pitchFamily="34" charset="0"/>
                <a:cs typeface="Times New Roman" pitchFamily="18" charset="0"/>
              </a:rPr>
              <a:t> </a:t>
            </a:r>
            <a:r>
              <a:rPr kumimoji="0" lang="it-IT" sz="1100" b="0" i="0" u="none" strike="noStrike" cap="none" normalizeH="0" baseline="0" dirty="0" err="1" smtClean="0">
                <a:ln>
                  <a:noFill/>
                </a:ln>
                <a:solidFill>
                  <a:schemeClr val="tx1"/>
                </a:solidFill>
                <a:effectLst/>
                <a:latin typeface="Arial" pitchFamily="34" charset="0"/>
                <a:cs typeface="Times New Roman" pitchFamily="18" charset="0"/>
              </a:rPr>
              <a:t>principales</a:t>
            </a:r>
            <a:r>
              <a:rPr kumimoji="0" lang="it-IT" sz="1100" b="0" i="0" u="none" strike="noStrike" cap="none" normalizeH="0" baseline="0" dirty="0" smtClean="0">
                <a:ln>
                  <a:noFill/>
                </a:ln>
                <a:solidFill>
                  <a:schemeClr val="tx1"/>
                </a:solidFill>
                <a:effectLst/>
                <a:latin typeface="Arial" pitchFamily="34" charset="0"/>
                <a:cs typeface="Times New Roman" pitchFamily="18" charset="0"/>
              </a:rPr>
              <a:t> </a:t>
            </a:r>
            <a:r>
              <a:rPr kumimoji="0" lang="it-IT" sz="1100" b="0" i="0" u="none" strike="noStrike" cap="none" normalizeH="0" baseline="0" dirty="0" err="1" smtClean="0">
                <a:ln>
                  <a:noFill/>
                </a:ln>
                <a:solidFill>
                  <a:schemeClr val="tx1"/>
                </a:solidFill>
                <a:effectLst/>
                <a:latin typeface="Arial" pitchFamily="34" charset="0"/>
                <a:cs typeface="Times New Roman" pitchFamily="18" charset="0"/>
              </a:rPr>
              <a:t>socios</a:t>
            </a:r>
            <a:r>
              <a:rPr kumimoji="0" lang="it-IT" sz="1100" b="0" i="0" u="none" strike="noStrike" cap="none" normalizeH="0" baseline="0" dirty="0" smtClean="0">
                <a:ln>
                  <a:noFill/>
                </a:ln>
                <a:solidFill>
                  <a:schemeClr val="tx1"/>
                </a:solidFill>
                <a:effectLst/>
                <a:latin typeface="Arial" pitchFamily="34" charset="0"/>
                <a:cs typeface="Times New Roman" pitchFamily="18" charset="0"/>
              </a:rPr>
              <a:t> </a:t>
            </a:r>
            <a:r>
              <a:rPr kumimoji="0" lang="it-IT" sz="1100" b="0" i="0" u="none" strike="noStrike" cap="none" normalizeH="0" baseline="0" dirty="0" err="1" smtClean="0">
                <a:ln>
                  <a:noFill/>
                </a:ln>
                <a:solidFill>
                  <a:schemeClr val="tx1"/>
                </a:solidFill>
                <a:effectLst/>
                <a:latin typeface="Arial" pitchFamily="34" charset="0"/>
                <a:cs typeface="Times New Roman" pitchFamily="18" charset="0"/>
              </a:rPr>
              <a:t>comerciales</a:t>
            </a:r>
            <a:r>
              <a:rPr kumimoji="0" lang="it-IT" sz="1100" b="0" i="0" u="none" strike="noStrike" cap="none" normalizeH="0" baseline="0" dirty="0" smtClean="0">
                <a:ln>
                  <a:noFill/>
                </a:ln>
                <a:solidFill>
                  <a:schemeClr val="tx1"/>
                </a:solidFill>
                <a:effectLst/>
                <a:latin typeface="Arial" pitchFamily="34" charset="0"/>
                <a:cs typeface="Times New Roman" pitchFamily="18" charset="0"/>
              </a:rPr>
              <a:t> y la</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aplicación</a:t>
            </a:r>
            <a:r>
              <a:rPr kumimoji="0" lang="it-IT" sz="1100" b="0" i="0" u="none" strike="noStrike" cap="none" normalizeH="0" dirty="0" smtClean="0">
                <a:ln>
                  <a:noFill/>
                </a:ln>
                <a:solidFill>
                  <a:schemeClr val="tx1"/>
                </a:solidFill>
                <a:effectLst/>
                <a:latin typeface="Arial" pitchFamily="34" charset="0"/>
                <a:cs typeface="Times New Roman" pitchFamily="18" charset="0"/>
              </a:rPr>
              <a:t> de </a:t>
            </a:r>
            <a:r>
              <a:rPr kumimoji="0" lang="it-IT" sz="1100" b="0" i="0" u="none" strike="noStrike" cap="none" normalizeH="0" dirty="0" err="1" smtClean="0">
                <a:ln>
                  <a:noFill/>
                </a:ln>
                <a:solidFill>
                  <a:schemeClr val="tx1"/>
                </a:solidFill>
                <a:effectLst/>
                <a:latin typeface="Arial" pitchFamily="34" charset="0"/>
                <a:cs typeface="Times New Roman" pitchFamily="18" charset="0"/>
              </a:rPr>
              <a:t>políticas</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más</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restrictivas</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también</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deberían</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desacelerar</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el</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crecimiento</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económico</a:t>
            </a:r>
            <a:r>
              <a:rPr kumimoji="0" lang="it-IT" sz="1100" b="0" i="0" u="none" strike="noStrike" cap="none" normalizeH="0" dirty="0" smtClean="0">
                <a:ln>
                  <a:noFill/>
                </a:ln>
                <a:solidFill>
                  <a:schemeClr val="tx1"/>
                </a:solidFill>
                <a:effectLst/>
                <a:latin typeface="Arial" pitchFamily="34" charset="0"/>
                <a:cs typeface="Times New Roman" pitchFamily="18" charset="0"/>
              </a:rPr>
              <a:t> en </a:t>
            </a:r>
            <a:r>
              <a:rPr kumimoji="0" lang="it-IT" sz="1100" b="0" i="0" u="none" strike="noStrike" cap="none" normalizeH="0" dirty="0" err="1" smtClean="0">
                <a:ln>
                  <a:noFill/>
                </a:ln>
                <a:solidFill>
                  <a:schemeClr val="tx1"/>
                </a:solidFill>
                <a:effectLst/>
                <a:latin typeface="Arial" pitchFamily="34" charset="0"/>
                <a:cs typeface="Times New Roman" pitchFamily="18" charset="0"/>
              </a:rPr>
              <a:t>A</a:t>
            </a:r>
            <a:r>
              <a:rPr lang="it-IT" sz="1100" dirty="0" err="1" smtClean="0">
                <a:latin typeface="Arial" pitchFamily="34" charset="0"/>
                <a:cs typeface="Times New Roman" pitchFamily="18" charset="0"/>
              </a:rPr>
              <a:t>mérica</a:t>
            </a:r>
            <a:r>
              <a:rPr lang="it-IT" sz="1100" dirty="0" smtClean="0">
                <a:latin typeface="Arial" pitchFamily="34" charset="0"/>
                <a:cs typeface="Times New Roman" pitchFamily="18" charset="0"/>
              </a:rPr>
              <a:t> Latina</a:t>
            </a:r>
            <a:r>
              <a:rPr kumimoji="0" lang="it-IT" sz="1100" b="0" i="0" u="none" strike="noStrike" cap="none" normalizeH="0" dirty="0" smtClean="0">
                <a:ln>
                  <a:noFill/>
                </a:ln>
                <a:solidFill>
                  <a:schemeClr val="tx1"/>
                </a:solidFill>
                <a:effectLst/>
                <a:latin typeface="Arial" pitchFamily="34" charset="0"/>
                <a:cs typeface="Times New Roman" pitchFamily="18" charset="0"/>
              </a:rPr>
              <a:t>, lo </a:t>
            </a:r>
            <a:r>
              <a:rPr kumimoji="0" lang="it-IT" sz="1100" b="0" i="0" u="none" strike="noStrike" cap="none" normalizeH="0" dirty="0" err="1" smtClean="0">
                <a:ln>
                  <a:noFill/>
                </a:ln>
                <a:solidFill>
                  <a:schemeClr val="tx1"/>
                </a:solidFill>
                <a:effectLst/>
                <a:latin typeface="Arial" pitchFamily="34" charset="0"/>
                <a:cs typeface="Times New Roman" pitchFamily="18" charset="0"/>
              </a:rPr>
              <a:t>que</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contrarrestaría</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el</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posible</a:t>
            </a:r>
            <a:r>
              <a:rPr kumimoji="0" lang="it-IT" sz="1100" b="0" i="0" u="none" strike="noStrike" cap="none" normalizeH="0" dirty="0" smtClean="0">
                <a:ln>
                  <a:noFill/>
                </a:ln>
                <a:solidFill>
                  <a:schemeClr val="tx1"/>
                </a:solidFill>
                <a:effectLst/>
                <a:latin typeface="Arial" pitchFamily="34" charset="0"/>
                <a:cs typeface="Times New Roman" pitchFamily="18" charset="0"/>
              </a:rPr>
              <a:t> impulso </a:t>
            </a:r>
            <a:r>
              <a:rPr kumimoji="0" lang="it-IT" sz="1100" b="0" i="0" u="none" strike="noStrike" cap="none" normalizeH="0" dirty="0" err="1" smtClean="0">
                <a:ln>
                  <a:noFill/>
                </a:ln>
                <a:solidFill>
                  <a:schemeClr val="tx1"/>
                </a:solidFill>
                <a:effectLst/>
                <a:latin typeface="Arial" pitchFamily="34" charset="0"/>
                <a:cs typeface="Times New Roman" pitchFamily="18" charset="0"/>
              </a:rPr>
              <a:t>proporcionado</a:t>
            </a:r>
            <a:r>
              <a:rPr kumimoji="0" lang="it-IT" sz="1100" b="0" i="0" u="none" strike="noStrike" cap="none" normalizeH="0" dirty="0" smtClean="0">
                <a:ln>
                  <a:noFill/>
                </a:ln>
                <a:solidFill>
                  <a:schemeClr val="tx1"/>
                </a:solidFill>
                <a:effectLst/>
                <a:latin typeface="Arial" pitchFamily="34" charset="0"/>
                <a:cs typeface="Times New Roman" pitchFamily="18" charset="0"/>
              </a:rPr>
              <a:t> por </a:t>
            </a:r>
            <a:r>
              <a:rPr kumimoji="0" lang="it-IT" sz="1100" b="0" i="0" u="none" strike="noStrike" cap="none" normalizeH="0" dirty="0" err="1" smtClean="0">
                <a:ln>
                  <a:noFill/>
                </a:ln>
                <a:solidFill>
                  <a:schemeClr val="tx1"/>
                </a:solidFill>
                <a:effectLst/>
                <a:latin typeface="Arial" pitchFamily="34" charset="0"/>
                <a:cs typeface="Times New Roman" pitchFamily="18" charset="0"/>
              </a:rPr>
              <a:t>los</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elevados</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precios</a:t>
            </a:r>
            <a:r>
              <a:rPr kumimoji="0" lang="it-IT" sz="1100" b="0" i="0" u="none" strike="noStrike" cap="none" normalizeH="0" dirty="0" smtClean="0">
                <a:ln>
                  <a:noFill/>
                </a:ln>
                <a:solidFill>
                  <a:schemeClr val="tx1"/>
                </a:solidFill>
                <a:effectLst/>
                <a:latin typeface="Arial" pitchFamily="34" charset="0"/>
                <a:cs typeface="Times New Roman" pitchFamily="18" charset="0"/>
              </a:rPr>
              <a:t> de </a:t>
            </a:r>
            <a:r>
              <a:rPr kumimoji="0" lang="it-IT" sz="1100" b="0" i="0" u="none" strike="noStrike" cap="none" normalizeH="0" dirty="0" err="1" smtClean="0">
                <a:ln>
                  <a:noFill/>
                </a:ln>
                <a:solidFill>
                  <a:schemeClr val="tx1"/>
                </a:solidFill>
                <a:effectLst/>
                <a:latin typeface="Arial" pitchFamily="34" charset="0"/>
                <a:cs typeface="Times New Roman" pitchFamily="18" charset="0"/>
              </a:rPr>
              <a:t>las</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materias</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primas</a:t>
            </a:r>
            <a:r>
              <a:rPr kumimoji="0" lang="it-IT" sz="1100" b="0" i="0" u="none" strike="noStrike" cap="none" normalizeH="0" dirty="0" smtClean="0">
                <a:ln>
                  <a:noFill/>
                </a:ln>
                <a:solidFill>
                  <a:schemeClr val="tx1"/>
                </a:solidFill>
                <a:effectLst/>
                <a:latin typeface="Arial" pitchFamily="34" charset="0"/>
                <a:cs typeface="Times New Roman" pitchFamily="18" charset="0"/>
              </a:rPr>
              <a:t> y </a:t>
            </a:r>
            <a:r>
              <a:rPr kumimoji="0" lang="it-IT" sz="1100" b="0" i="0" u="none" strike="noStrike" cap="none" normalizeH="0" dirty="0" err="1" smtClean="0">
                <a:ln>
                  <a:noFill/>
                </a:ln>
                <a:solidFill>
                  <a:schemeClr val="tx1"/>
                </a:solidFill>
                <a:effectLst/>
                <a:latin typeface="Arial" pitchFamily="34" charset="0"/>
                <a:cs typeface="Times New Roman" pitchFamily="18" charset="0"/>
              </a:rPr>
              <a:t>las</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condiciones</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favorables</a:t>
            </a:r>
            <a:r>
              <a:rPr kumimoji="0" lang="it-IT" sz="1100" b="0" i="0" u="none" strike="noStrike" cap="none" normalizeH="0" dirty="0" smtClean="0">
                <a:ln>
                  <a:noFill/>
                </a:ln>
                <a:solidFill>
                  <a:schemeClr val="tx1"/>
                </a:solidFill>
                <a:effectLst/>
                <a:latin typeface="Arial" pitchFamily="34" charset="0"/>
                <a:cs typeface="Times New Roman" pitchFamily="18" charset="0"/>
              </a:rPr>
              <a:t> de </a:t>
            </a:r>
            <a:r>
              <a:rPr kumimoji="0" lang="it-IT" sz="1100" b="0" i="0" u="none" strike="noStrike" cap="none" normalizeH="0" dirty="0" err="1" smtClean="0">
                <a:ln>
                  <a:noFill/>
                </a:ln>
                <a:solidFill>
                  <a:schemeClr val="tx1"/>
                </a:solidFill>
                <a:effectLst/>
                <a:latin typeface="Arial" pitchFamily="34" charset="0"/>
                <a:cs typeface="Times New Roman" pitchFamily="18" charset="0"/>
              </a:rPr>
              <a:t>financiamiento</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cs typeface="Times New Roman" pitchFamily="18" charset="0"/>
              </a:rPr>
              <a:t>externo</a:t>
            </a:r>
            <a:r>
              <a:rPr kumimoji="0" lang="it-IT" sz="1100" b="0" i="0" u="none" strike="noStrike" cap="none" normalizeH="0" dirty="0" smtClean="0">
                <a:ln>
                  <a:noFill/>
                </a:ln>
                <a:solidFill>
                  <a:schemeClr val="tx1"/>
                </a:solidFill>
                <a:effectLst/>
                <a:latin typeface="Arial" pitchFamily="34" charset="0"/>
                <a:cs typeface="Times New Roman" pitchFamily="18" charset="0"/>
              </a:rPr>
              <a:t>. </a:t>
            </a:r>
            <a:endParaRPr kumimoji="0" lang="it-IT" sz="11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p:nvPr/>
        </p:nvGraphicFramePr>
        <p:xfrm>
          <a:off x="228600" y="1219200"/>
          <a:ext cx="853440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1"/>
          </p:nvPr>
        </p:nvSpPr>
        <p:spPr/>
        <p:txBody>
          <a:bodyPr/>
          <a:lstStyle/>
          <a:p>
            <a:fld id="{AAE606DD-D066-4020-99B8-4F9D94E94EA0}" type="slidenum">
              <a:rPr lang="en-US" smtClean="0"/>
              <a:pPr/>
              <a:t>3</a:t>
            </a:fld>
            <a:endParaRPr lang="en-US" dirty="0"/>
          </a:p>
        </p:txBody>
      </p:sp>
      <p:sp>
        <p:nvSpPr>
          <p:cNvPr id="5" name="Title 4"/>
          <p:cNvSpPr>
            <a:spLocks noGrp="1"/>
          </p:cNvSpPr>
          <p:nvPr>
            <p:ph type="title"/>
          </p:nvPr>
        </p:nvSpPr>
        <p:spPr/>
        <p:txBody>
          <a:bodyPr/>
          <a:lstStyle/>
          <a:p>
            <a:pPr algn="ctr"/>
            <a:r>
              <a:rPr lang="en-US" dirty="0" smtClean="0"/>
              <a:t>La crisis </a:t>
            </a:r>
            <a:r>
              <a:rPr lang="en-US" dirty="0" err="1" smtClean="0"/>
              <a:t>dio</a:t>
            </a:r>
            <a:r>
              <a:rPr lang="en-US" dirty="0" smtClean="0"/>
              <a:t> </a:t>
            </a:r>
            <a:r>
              <a:rPr lang="en-US" dirty="0" err="1" smtClean="0"/>
              <a:t>lugar</a:t>
            </a:r>
            <a:r>
              <a:rPr lang="en-US" dirty="0" smtClean="0"/>
              <a:t> al </a:t>
            </a:r>
            <a:r>
              <a:rPr lang="en-US" dirty="0" err="1" smtClean="0"/>
              <a:t>consiguiente</a:t>
            </a:r>
            <a:r>
              <a:rPr lang="en-US" dirty="0" smtClean="0"/>
              <a:t> </a:t>
            </a:r>
            <a:r>
              <a:rPr lang="en-US" dirty="0" err="1" smtClean="0"/>
              <a:t>deterioro</a:t>
            </a:r>
            <a:r>
              <a:rPr lang="en-US" dirty="0" smtClean="0"/>
              <a:t> de los </a:t>
            </a:r>
            <a:r>
              <a:rPr lang="en-US" dirty="0" err="1" smtClean="0"/>
              <a:t>saldos</a:t>
            </a:r>
            <a:r>
              <a:rPr lang="en-US" dirty="0" smtClean="0"/>
              <a:t> </a:t>
            </a:r>
            <a:r>
              <a:rPr lang="en-US" dirty="0" err="1" smtClean="0"/>
              <a:t>fiscales</a:t>
            </a:r>
            <a:endParaRPr lang="en-US" dirty="0"/>
          </a:p>
        </p:txBody>
      </p:sp>
      <p:sp>
        <p:nvSpPr>
          <p:cNvPr id="10" name="TextBox 9"/>
          <p:cNvSpPr txBox="1"/>
          <p:nvPr/>
        </p:nvSpPr>
        <p:spPr>
          <a:xfrm>
            <a:off x="2971800" y="990600"/>
            <a:ext cx="3505200" cy="338554"/>
          </a:xfrm>
          <a:prstGeom prst="rect">
            <a:avLst/>
          </a:prstGeom>
          <a:noFill/>
        </p:spPr>
        <p:txBody>
          <a:bodyPr wrap="square" rtlCol="0">
            <a:spAutoFit/>
          </a:bodyPr>
          <a:lstStyle/>
          <a:p>
            <a:r>
              <a:rPr lang="en-US" sz="1600" b="1" dirty="0" err="1" smtClean="0">
                <a:latin typeface="+mj-lt"/>
              </a:rPr>
              <a:t>Déficit</a:t>
            </a:r>
            <a:r>
              <a:rPr lang="en-US" sz="1600" b="1" dirty="0" smtClean="0">
                <a:latin typeface="+mj-lt"/>
              </a:rPr>
              <a:t> global, </a:t>
            </a:r>
            <a:r>
              <a:rPr lang="en-US" sz="1600" dirty="0" err="1" smtClean="0">
                <a:latin typeface="+mj-lt"/>
              </a:rPr>
              <a:t>porcentaje</a:t>
            </a:r>
            <a:r>
              <a:rPr lang="en-US" sz="1600" dirty="0" smtClean="0">
                <a:latin typeface="+mj-lt"/>
              </a:rPr>
              <a:t> del PIB</a:t>
            </a:r>
            <a:endParaRPr lang="en-US" sz="1600" dirty="0">
              <a:latin typeface="+mj-lt"/>
            </a:endParaRPr>
          </a:p>
        </p:txBody>
      </p:sp>
      <p:sp>
        <p:nvSpPr>
          <p:cNvPr id="19" name="TextBox 1"/>
          <p:cNvSpPr txBox="1"/>
          <p:nvPr/>
        </p:nvSpPr>
        <p:spPr>
          <a:xfrm>
            <a:off x="5410200" y="2819400"/>
            <a:ext cx="1752600" cy="6096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1400" dirty="0" smtClean="0">
                <a:solidFill>
                  <a:srgbClr val="C00000"/>
                </a:solidFill>
              </a:rPr>
              <a:t>América Latina y el Caribe</a:t>
            </a:r>
            <a:endParaRPr lang="en-US" sz="1400" dirty="0">
              <a:solidFill>
                <a:srgbClr val="C00000"/>
              </a:solidFill>
            </a:endParaRPr>
          </a:p>
        </p:txBody>
      </p:sp>
      <p:sp>
        <p:nvSpPr>
          <p:cNvPr id="20" name="TextBox 1"/>
          <p:cNvSpPr txBox="1"/>
          <p:nvPr/>
        </p:nvSpPr>
        <p:spPr>
          <a:xfrm>
            <a:off x="2057400" y="2667000"/>
            <a:ext cx="2362200" cy="4572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dirty="0" err="1" smtClean="0">
                <a:solidFill>
                  <a:schemeClr val="accent3">
                    <a:lumMod val="75000"/>
                  </a:schemeClr>
                </a:solidFill>
              </a:rPr>
              <a:t>Economías</a:t>
            </a:r>
            <a:r>
              <a:rPr lang="en-US" sz="1400" dirty="0" smtClean="0">
                <a:solidFill>
                  <a:schemeClr val="accent3">
                    <a:lumMod val="75000"/>
                  </a:schemeClr>
                </a:solidFill>
              </a:rPr>
              <a:t> </a:t>
            </a:r>
            <a:r>
              <a:rPr lang="en-US" sz="1400" dirty="0" err="1" smtClean="0">
                <a:solidFill>
                  <a:schemeClr val="accent3">
                    <a:lumMod val="75000"/>
                  </a:schemeClr>
                </a:solidFill>
              </a:rPr>
              <a:t>avanzadas</a:t>
            </a:r>
            <a:endParaRPr lang="en-US" sz="1400" dirty="0">
              <a:solidFill>
                <a:schemeClr val="accent3">
                  <a:lumMod val="75000"/>
                </a:schemeClr>
              </a:solidFill>
            </a:endParaRPr>
          </a:p>
        </p:txBody>
      </p:sp>
      <p:sp>
        <p:nvSpPr>
          <p:cNvPr id="21" name="TextBox 1"/>
          <p:cNvSpPr txBox="1"/>
          <p:nvPr/>
        </p:nvSpPr>
        <p:spPr>
          <a:xfrm>
            <a:off x="4038600" y="4343400"/>
            <a:ext cx="2057400" cy="5334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_tradnl" sz="1400" dirty="0" smtClean="0">
                <a:solidFill>
                  <a:schemeClr val="accent4"/>
                </a:solidFill>
              </a:rPr>
              <a:t>Economías de mercados emergentes y en desarrollo</a:t>
            </a:r>
            <a:endParaRPr lang="en-US" sz="1400" dirty="0">
              <a:solidFill>
                <a:schemeClr val="accent4"/>
              </a:solidFill>
            </a:endParaRPr>
          </a:p>
        </p:txBody>
      </p:sp>
      <p:sp>
        <p:nvSpPr>
          <p:cNvPr id="9" name="Rectangle 1"/>
          <p:cNvSpPr>
            <a:spLocks noChangeArrowheads="1"/>
          </p:cNvSpPr>
          <p:nvPr/>
        </p:nvSpPr>
        <p:spPr bwMode="auto">
          <a:xfrm>
            <a:off x="381000" y="5358327"/>
            <a:ext cx="85344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lang="it-IT" sz="1200" dirty="0" smtClean="0">
                <a:latin typeface="Arial" pitchFamily="34" charset="0"/>
                <a:cs typeface="Times New Roman" pitchFamily="18" charset="0"/>
              </a:rPr>
              <a:t>Para </a:t>
            </a:r>
            <a:r>
              <a:rPr lang="it-IT" sz="1200" dirty="0" err="1" smtClean="0">
                <a:latin typeface="Arial" pitchFamily="34" charset="0"/>
                <a:cs typeface="Times New Roman" pitchFamily="18" charset="0"/>
              </a:rPr>
              <a:t>hacer</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frente</a:t>
            </a:r>
            <a:r>
              <a:rPr lang="it-IT" sz="1200" dirty="0" smtClean="0">
                <a:latin typeface="Arial" pitchFamily="34" charset="0"/>
                <a:cs typeface="Times New Roman" pitchFamily="18" charset="0"/>
              </a:rPr>
              <a:t> a la </a:t>
            </a:r>
            <a:r>
              <a:rPr lang="it-IT" sz="1200" dirty="0" err="1" smtClean="0">
                <a:latin typeface="Arial" pitchFamily="34" charset="0"/>
                <a:cs typeface="Times New Roman" pitchFamily="18" charset="0"/>
              </a:rPr>
              <a:t>crisis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mundial</a:t>
            </a:r>
            <a:r>
              <a:rPr lang="it-IT" sz="1200" dirty="0" smtClean="0">
                <a:latin typeface="Arial" pitchFamily="34" charset="0"/>
                <a:cs typeface="Times New Roman" pitchFamily="18" charset="0"/>
              </a:rPr>
              <a:t> de 2008/09, </a:t>
            </a:r>
            <a:r>
              <a:rPr lang="it-IT" sz="1200" dirty="0" err="1" smtClean="0">
                <a:latin typeface="Arial" pitchFamily="34" charset="0"/>
                <a:cs typeface="Times New Roman" pitchFamily="18" charset="0"/>
              </a:rPr>
              <a:t>muchos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países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aplicaron</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políticas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anticíclicas</a:t>
            </a:r>
            <a:r>
              <a:rPr lang="it-IT" sz="1200" dirty="0" smtClean="0">
                <a:latin typeface="Arial" pitchFamily="34" charset="0"/>
                <a:cs typeface="Times New Roman" pitchFamily="18" charset="0"/>
              </a:rPr>
              <a:t>, lo </a:t>
            </a:r>
            <a:r>
              <a:rPr lang="it-IT" sz="1200" dirty="0" err="1" smtClean="0">
                <a:latin typeface="Arial" pitchFamily="34" charset="0"/>
                <a:cs typeface="Times New Roman" pitchFamily="18" charset="0"/>
              </a:rPr>
              <a:t>que</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aumentó</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déficits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fiscales</a:t>
            </a:r>
            <a:r>
              <a:rPr lang="it-IT" sz="1200" dirty="0" smtClean="0">
                <a:latin typeface="Arial" pitchFamily="34" charset="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200" b="0" i="0" u="none" strike="noStrike" cap="none" normalizeH="0" dirty="0" smtClean="0">
                <a:ln>
                  <a:noFill/>
                </a:ln>
                <a:solidFill>
                  <a:schemeClr val="tx1"/>
                </a:solidFill>
                <a:effectLst/>
                <a:latin typeface="Arial" pitchFamily="34" charset="0"/>
                <a:cs typeface="Times New Roman" pitchFamily="18" charset="0"/>
              </a:rPr>
              <a:t>   En </a:t>
            </a:r>
            <a:r>
              <a:rPr kumimoji="0" lang="it-IT" sz="1200" b="0" i="0" u="none" strike="noStrike" cap="none" normalizeH="0" dirty="0" err="1" smtClean="0">
                <a:ln>
                  <a:noFill/>
                </a:ln>
                <a:solidFill>
                  <a:schemeClr val="tx1"/>
                </a:solidFill>
                <a:effectLst/>
                <a:latin typeface="Arial" pitchFamily="34" charset="0"/>
                <a:cs typeface="Times New Roman" pitchFamily="18" charset="0"/>
              </a:rPr>
              <a:t>las</a:t>
            </a:r>
            <a:r>
              <a:rPr kumimoji="0" lang="it-IT" sz="1200" b="0" i="0" u="none" strike="noStrike" cap="none" normalizeH="0" dirty="0" smtClean="0">
                <a:ln>
                  <a:noFill/>
                </a:ln>
                <a:solidFill>
                  <a:schemeClr val="tx1"/>
                </a:solidFill>
                <a:effectLst/>
                <a:latin typeface="Arial" pitchFamily="34" charset="0"/>
                <a:cs typeface="Times New Roman" pitchFamily="18" charset="0"/>
              </a:rPr>
              <a:t> </a:t>
            </a:r>
            <a:r>
              <a:rPr kumimoji="0" lang="it-IT" sz="1200" b="0" i="0" u="none" strike="noStrike" cap="none" normalizeH="0" dirty="0" err="1" smtClean="0">
                <a:ln>
                  <a:noFill/>
                </a:ln>
                <a:solidFill>
                  <a:schemeClr val="tx1"/>
                </a:solidFill>
                <a:effectLst/>
                <a:latin typeface="Arial" pitchFamily="34" charset="0"/>
                <a:cs typeface="Times New Roman" pitchFamily="18" charset="0"/>
              </a:rPr>
              <a:t>economías</a:t>
            </a:r>
            <a:r>
              <a:rPr kumimoji="0" lang="it-IT" sz="1200" b="0" i="0" u="none" strike="noStrike" cap="none" normalizeH="0" dirty="0" smtClean="0">
                <a:ln>
                  <a:noFill/>
                </a:ln>
                <a:solidFill>
                  <a:schemeClr val="tx1"/>
                </a:solidFill>
                <a:effectLst/>
                <a:latin typeface="Arial" pitchFamily="34" charset="0"/>
                <a:cs typeface="Times New Roman" pitchFamily="18" charset="0"/>
              </a:rPr>
              <a:t> </a:t>
            </a:r>
            <a:r>
              <a:rPr kumimoji="0" lang="it-IT" sz="1200" b="0" i="0" u="none" strike="noStrike" cap="none" normalizeH="0" dirty="0" err="1" smtClean="0">
                <a:ln>
                  <a:noFill/>
                </a:ln>
                <a:solidFill>
                  <a:schemeClr val="tx1"/>
                </a:solidFill>
                <a:effectLst/>
                <a:latin typeface="Arial" pitchFamily="34" charset="0"/>
                <a:cs typeface="Times New Roman" pitchFamily="18" charset="0"/>
              </a:rPr>
              <a:t>avanzadas</a:t>
            </a:r>
            <a:r>
              <a:rPr kumimoji="0" lang="it-IT" sz="1200" b="0" i="0" u="none" strike="noStrike" cap="none" normalizeH="0" dirty="0" smtClean="0">
                <a:ln>
                  <a:noFill/>
                </a:ln>
                <a:solidFill>
                  <a:schemeClr val="tx1"/>
                </a:solidFill>
                <a:effectLst/>
                <a:latin typeface="Arial" pitchFamily="34" charset="0"/>
                <a:cs typeface="Times New Roman" pitchFamily="18" charset="0"/>
              </a:rPr>
              <a:t>, </a:t>
            </a:r>
            <a:r>
              <a:rPr kumimoji="0" lang="it-IT" sz="1200" b="0" i="0" u="none" strike="noStrike" cap="none" normalizeH="0" dirty="0" err="1" smtClean="0">
                <a:ln>
                  <a:noFill/>
                </a:ln>
                <a:solidFill>
                  <a:schemeClr val="tx1"/>
                </a:solidFill>
                <a:effectLst/>
                <a:latin typeface="Arial" pitchFamily="34" charset="0"/>
                <a:cs typeface="Times New Roman" pitchFamily="18" charset="0"/>
              </a:rPr>
              <a:t>las</a:t>
            </a:r>
            <a:r>
              <a:rPr kumimoji="0" lang="it-IT" sz="1200" b="0" i="0" u="none" strike="noStrike" cap="none" normalizeH="0" dirty="0" smtClean="0">
                <a:ln>
                  <a:noFill/>
                </a:ln>
                <a:solidFill>
                  <a:schemeClr val="tx1"/>
                </a:solidFill>
                <a:effectLst/>
                <a:latin typeface="Arial" pitchFamily="34" charset="0"/>
                <a:cs typeface="Times New Roman" pitchFamily="18" charset="0"/>
              </a:rPr>
              <a:t> </a:t>
            </a:r>
            <a:r>
              <a:rPr kumimoji="0" lang="it-IT" sz="1200" b="0" i="0" u="none" strike="noStrike" cap="none" normalizeH="0" dirty="0" err="1" smtClean="0">
                <a:ln>
                  <a:noFill/>
                </a:ln>
                <a:solidFill>
                  <a:schemeClr val="tx1"/>
                </a:solidFill>
                <a:effectLst/>
                <a:latin typeface="Arial" pitchFamily="34" charset="0"/>
                <a:cs typeface="Times New Roman" pitchFamily="18" charset="0"/>
              </a:rPr>
              <a:t>medidas</a:t>
            </a:r>
            <a:r>
              <a:rPr kumimoji="0" lang="it-IT" sz="1200" b="0" i="0" u="none" strike="noStrike" cap="none" normalizeH="0" dirty="0" smtClean="0">
                <a:ln>
                  <a:noFill/>
                </a:ln>
                <a:solidFill>
                  <a:schemeClr val="tx1"/>
                </a:solidFill>
                <a:effectLst/>
                <a:latin typeface="Arial" pitchFamily="34" charset="0"/>
                <a:cs typeface="Times New Roman" pitchFamily="18" charset="0"/>
              </a:rPr>
              <a:t> de </a:t>
            </a:r>
            <a:r>
              <a:rPr kumimoji="0" lang="it-IT" sz="1200" b="0" i="0" u="none" strike="noStrike" cap="none" normalizeH="0" dirty="0" err="1" smtClean="0">
                <a:ln>
                  <a:noFill/>
                </a:ln>
                <a:solidFill>
                  <a:schemeClr val="tx1"/>
                </a:solidFill>
                <a:effectLst/>
                <a:latin typeface="Arial" pitchFamily="34" charset="0"/>
                <a:cs typeface="Times New Roman" pitchFamily="18" charset="0"/>
              </a:rPr>
              <a:t>apoyo</a:t>
            </a:r>
            <a:r>
              <a:rPr kumimoji="0" lang="it-IT" sz="1200" b="0" i="0" u="none" strike="noStrike" cap="none" normalizeH="0" dirty="0" smtClean="0">
                <a:ln>
                  <a:noFill/>
                </a:ln>
                <a:solidFill>
                  <a:schemeClr val="tx1"/>
                </a:solidFill>
                <a:effectLst/>
                <a:latin typeface="Arial" pitchFamily="34" charset="0"/>
                <a:cs typeface="Times New Roman" pitchFamily="18" charset="0"/>
              </a:rPr>
              <a:t> al </a:t>
            </a:r>
            <a:r>
              <a:rPr kumimoji="0" lang="it-IT" sz="1200" b="0" i="0" u="none" strike="noStrike" cap="none" normalizeH="0" dirty="0" err="1" smtClean="0">
                <a:ln>
                  <a:noFill/>
                </a:ln>
                <a:solidFill>
                  <a:schemeClr val="tx1"/>
                </a:solidFill>
                <a:effectLst/>
                <a:latin typeface="Arial" pitchFamily="34" charset="0"/>
                <a:cs typeface="Times New Roman" pitchFamily="18" charset="0"/>
              </a:rPr>
              <a:t>sector</a:t>
            </a:r>
            <a:r>
              <a:rPr kumimoji="0" lang="it-IT" sz="1200" b="0" i="0" u="none" strike="noStrike" cap="none" normalizeH="0" dirty="0" smtClean="0">
                <a:ln>
                  <a:noFill/>
                </a:ln>
                <a:solidFill>
                  <a:schemeClr val="tx1"/>
                </a:solidFill>
                <a:effectLst/>
                <a:latin typeface="Arial" pitchFamily="34" charset="0"/>
                <a:cs typeface="Times New Roman" pitchFamily="18" charset="0"/>
              </a:rPr>
              <a:t> bancario y </a:t>
            </a:r>
            <a:r>
              <a:rPr kumimoji="0" lang="it-IT" sz="1200" b="0" i="0" u="none" strike="noStrike" cap="none" normalizeH="0" dirty="0" err="1" smtClean="0">
                <a:ln>
                  <a:noFill/>
                </a:ln>
                <a:solidFill>
                  <a:schemeClr val="tx1"/>
                </a:solidFill>
                <a:effectLst/>
                <a:latin typeface="Arial" pitchFamily="34" charset="0"/>
                <a:cs typeface="Times New Roman" pitchFamily="18" charset="0"/>
              </a:rPr>
              <a:t>otros</a:t>
            </a:r>
            <a:r>
              <a:rPr kumimoji="0" lang="it-IT" sz="1200" b="0" i="0" u="none" strike="noStrike" cap="none" normalizeH="0" dirty="0" smtClean="0">
                <a:ln>
                  <a:noFill/>
                </a:ln>
                <a:solidFill>
                  <a:schemeClr val="tx1"/>
                </a:solidFill>
                <a:effectLst/>
                <a:latin typeface="Arial" pitchFamily="34" charset="0"/>
                <a:cs typeface="Times New Roman" pitchFamily="18" charset="0"/>
              </a:rPr>
              <a:t> </a:t>
            </a:r>
            <a:r>
              <a:rPr kumimoji="0" lang="it-IT" sz="1200" b="0" i="0" u="none" strike="noStrike" cap="none" normalizeH="0" dirty="0" err="1" smtClean="0">
                <a:ln>
                  <a:noFill/>
                </a:ln>
                <a:solidFill>
                  <a:schemeClr val="tx1"/>
                </a:solidFill>
                <a:effectLst/>
                <a:latin typeface="Arial" pitchFamily="34" charset="0"/>
                <a:cs typeface="Times New Roman" pitchFamily="18" charset="0"/>
              </a:rPr>
              <a:t>sectores</a:t>
            </a:r>
            <a:r>
              <a:rPr kumimoji="0" lang="it-IT" sz="1200" b="0" i="0" u="none" strike="noStrike" cap="none" normalizeH="0" dirty="0" smtClean="0">
                <a:ln>
                  <a:noFill/>
                </a:ln>
                <a:solidFill>
                  <a:schemeClr val="tx1"/>
                </a:solidFill>
                <a:effectLst/>
                <a:latin typeface="Arial" pitchFamily="34" charset="0"/>
                <a:cs typeface="Times New Roman" pitchFamily="18" charset="0"/>
              </a:rPr>
              <a:t> </a:t>
            </a:r>
            <a:r>
              <a:rPr kumimoji="0" lang="it-IT" sz="1200" b="0" i="0" u="none" strike="noStrike" cap="none" normalizeH="0" dirty="0" err="1" smtClean="0">
                <a:ln>
                  <a:noFill/>
                </a:ln>
                <a:solidFill>
                  <a:schemeClr val="tx1"/>
                </a:solidFill>
                <a:effectLst/>
                <a:latin typeface="Arial" pitchFamily="34" charset="0"/>
                <a:cs typeface="Times New Roman" pitchFamily="18" charset="0"/>
              </a:rPr>
              <a:t>agravaron</a:t>
            </a:r>
            <a:r>
              <a:rPr kumimoji="0" lang="it-IT" sz="1200" b="0" i="0" u="none" strike="noStrike" cap="none" normalizeH="0" dirty="0" smtClean="0">
                <a:ln>
                  <a:noFill/>
                </a:ln>
                <a:solidFill>
                  <a:schemeClr val="tx1"/>
                </a:solidFill>
                <a:effectLst/>
                <a:latin typeface="Arial" pitchFamily="34" charset="0"/>
                <a:cs typeface="Times New Roman" pitchFamily="18" charset="0"/>
              </a:rPr>
              <a:t> </a:t>
            </a:r>
            <a:r>
              <a:rPr kumimoji="0" lang="it-IT" sz="1200" b="0" i="0" u="none" strike="noStrike" cap="none" normalizeH="0" dirty="0" err="1" smtClean="0">
                <a:ln>
                  <a:noFill/>
                </a:ln>
                <a:solidFill>
                  <a:schemeClr val="tx1"/>
                </a:solidFill>
                <a:effectLst/>
                <a:latin typeface="Arial" pitchFamily="34" charset="0"/>
                <a:cs typeface="Times New Roman" pitchFamily="18" charset="0"/>
              </a:rPr>
              <a:t>aún</a:t>
            </a:r>
            <a:r>
              <a:rPr kumimoji="0" lang="it-IT" sz="1200" b="0" i="0" u="none" strike="noStrike" cap="none" normalizeH="0" dirty="0" smtClean="0">
                <a:ln>
                  <a:noFill/>
                </a:ln>
                <a:solidFill>
                  <a:schemeClr val="tx1"/>
                </a:solidFill>
                <a:effectLst/>
                <a:latin typeface="Arial" pitchFamily="34" charset="0"/>
                <a:cs typeface="Times New Roman" pitchFamily="18" charset="0"/>
              </a:rPr>
              <a:t> </a:t>
            </a:r>
            <a:r>
              <a:rPr kumimoji="0" lang="it-IT" sz="1200" b="0" i="0" u="none" strike="noStrike" cap="none" normalizeH="0" dirty="0" err="1" smtClean="0">
                <a:ln>
                  <a:noFill/>
                </a:ln>
                <a:solidFill>
                  <a:schemeClr val="tx1"/>
                </a:solidFill>
                <a:effectLst/>
                <a:latin typeface="Arial" pitchFamily="34" charset="0"/>
                <a:cs typeface="Times New Roman" pitchFamily="18" charset="0"/>
              </a:rPr>
              <a:t>más</a:t>
            </a:r>
            <a:r>
              <a:rPr kumimoji="0" lang="it-IT" sz="1200" b="0" i="0" u="none" strike="noStrike" cap="none" normalizeH="0" dirty="0" smtClean="0">
                <a:ln>
                  <a:noFill/>
                </a:ln>
                <a:solidFill>
                  <a:schemeClr val="tx1"/>
                </a:solidFill>
                <a:effectLst/>
                <a:latin typeface="Arial" pitchFamily="34" charset="0"/>
                <a:cs typeface="Times New Roman" pitchFamily="18" charset="0"/>
              </a:rPr>
              <a:t> </a:t>
            </a:r>
            <a:r>
              <a:rPr kumimoji="0" lang="it-IT" sz="1200" b="0" i="0" u="none" strike="noStrike" cap="none" normalizeH="0" dirty="0" err="1" smtClean="0">
                <a:ln>
                  <a:noFill/>
                </a:ln>
                <a:solidFill>
                  <a:schemeClr val="tx1"/>
                </a:solidFill>
                <a:effectLst/>
                <a:latin typeface="Arial" pitchFamily="34" charset="0"/>
                <a:cs typeface="Times New Roman" pitchFamily="18" charset="0"/>
              </a:rPr>
              <a:t>los</a:t>
            </a:r>
            <a:r>
              <a:rPr kumimoji="0" lang="it-IT" sz="1200" b="0" i="0" u="none" strike="noStrike" cap="none" normalizeH="0" dirty="0" smtClean="0">
                <a:ln>
                  <a:noFill/>
                </a:ln>
                <a:solidFill>
                  <a:schemeClr val="tx1"/>
                </a:solidFill>
                <a:effectLst/>
                <a:latin typeface="Arial" pitchFamily="34" charset="0"/>
                <a:cs typeface="Times New Roman" pitchFamily="18" charset="0"/>
              </a:rPr>
              <a:t> </a:t>
            </a:r>
            <a:r>
              <a:rPr kumimoji="0" lang="it-IT" sz="1200" b="0" i="0" u="none" strike="noStrike" cap="none" normalizeH="0" dirty="0" err="1" smtClean="0">
                <a:ln>
                  <a:noFill/>
                </a:ln>
                <a:solidFill>
                  <a:schemeClr val="tx1"/>
                </a:solidFill>
                <a:effectLst/>
                <a:latin typeface="Arial" pitchFamily="34" charset="0"/>
                <a:cs typeface="Times New Roman" pitchFamily="18" charset="0"/>
              </a:rPr>
              <a:t>déficits</a:t>
            </a:r>
            <a:r>
              <a:rPr kumimoji="0" lang="it-IT" sz="1200" b="0" i="0" u="none" strike="noStrike" cap="none" normalizeH="0" dirty="0" smtClean="0">
                <a:ln>
                  <a:noFill/>
                </a:ln>
                <a:solidFill>
                  <a:schemeClr val="tx1"/>
                </a:solidFill>
                <a:effectLst/>
                <a:latin typeface="Arial" pitchFamily="34" charset="0"/>
                <a:cs typeface="Times New Roman" pitchFamily="18" charset="0"/>
              </a:rPr>
              <a:t>.</a:t>
            </a:r>
          </a:p>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lang="it-IT" sz="1200" dirty="0" smtClean="0">
                <a:latin typeface="Arial" pitchFamily="34" charset="0"/>
                <a:cs typeface="Times New Roman" pitchFamily="18" charset="0"/>
              </a:rPr>
              <a:t>Las </a:t>
            </a:r>
            <a:r>
              <a:rPr lang="it-IT" sz="1200" dirty="0" err="1" smtClean="0">
                <a:latin typeface="Arial" pitchFamily="34" charset="0"/>
                <a:cs typeface="Times New Roman" pitchFamily="18" charset="0"/>
              </a:rPr>
              <a:t>economías</a:t>
            </a:r>
            <a:r>
              <a:rPr lang="it-IT" sz="1200" dirty="0" smtClean="0">
                <a:latin typeface="Arial" pitchFamily="34" charset="0"/>
                <a:cs typeface="Times New Roman" pitchFamily="18" charset="0"/>
              </a:rPr>
              <a:t> de </a:t>
            </a:r>
            <a:r>
              <a:rPr lang="it-IT" sz="1200" dirty="0" err="1" smtClean="0">
                <a:latin typeface="Arial" pitchFamily="34" charset="0"/>
                <a:cs typeface="Times New Roman" pitchFamily="18" charset="0"/>
              </a:rPr>
              <a:t>mercados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emergentes</a:t>
            </a:r>
            <a:r>
              <a:rPr lang="it-IT" sz="1200" dirty="0" smtClean="0">
                <a:latin typeface="Arial" pitchFamily="34" charset="0"/>
                <a:cs typeface="Times New Roman" pitchFamily="18" charset="0"/>
              </a:rPr>
              <a:t> y en </a:t>
            </a:r>
            <a:r>
              <a:rPr lang="it-IT" sz="1200" dirty="0" err="1" smtClean="0">
                <a:latin typeface="Arial" pitchFamily="34" charset="0"/>
                <a:cs typeface="Times New Roman" pitchFamily="18" charset="0"/>
              </a:rPr>
              <a:t>desarrollo</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—entre</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ellas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las</a:t>
            </a:r>
            <a:r>
              <a:rPr lang="it-IT" sz="1200" dirty="0" smtClean="0">
                <a:latin typeface="Arial" pitchFamily="34" charset="0"/>
                <a:cs typeface="Times New Roman" pitchFamily="18" charset="0"/>
              </a:rPr>
              <a:t> de ALC </a:t>
            </a:r>
            <a:r>
              <a:rPr lang="it-IT" sz="1200" dirty="0" err="1" smtClean="0">
                <a:latin typeface="Arial" pitchFamily="34" charset="0"/>
                <a:cs typeface="Times New Roman" pitchFamily="18" charset="0"/>
              </a:rPr>
              <a:t>como</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grupo—</a:t>
            </a:r>
            <a:r>
              <a:rPr lang="it-IT" sz="1200" dirty="0" smtClean="0">
                <a:latin typeface="Arial" pitchFamily="34" charset="0"/>
                <a:cs typeface="Times New Roman" pitchFamily="18" charset="0"/>
              </a:rPr>
              <a:t> se </a:t>
            </a:r>
            <a:r>
              <a:rPr lang="it-IT" sz="1200" dirty="0" err="1" smtClean="0">
                <a:latin typeface="Arial" pitchFamily="34" charset="0"/>
                <a:cs typeface="Times New Roman" pitchFamily="18" charset="0"/>
              </a:rPr>
              <a:t>vieron</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menos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afectadas</a:t>
            </a:r>
            <a:r>
              <a:rPr lang="it-IT" sz="1200" dirty="0" smtClean="0">
                <a:latin typeface="Arial" pitchFamily="34" charset="0"/>
                <a:cs typeface="Times New Roman" pitchFamily="18" charset="0"/>
              </a:rPr>
              <a:t>, y si </a:t>
            </a:r>
            <a:r>
              <a:rPr lang="it-IT" sz="1200" dirty="0" err="1" smtClean="0">
                <a:latin typeface="Arial" pitchFamily="34" charset="0"/>
                <a:cs typeface="Times New Roman" pitchFamily="18" charset="0"/>
              </a:rPr>
              <a:t>bien</a:t>
            </a:r>
            <a:r>
              <a:rPr lang="it-IT" sz="1200" dirty="0" smtClean="0">
                <a:latin typeface="Arial" pitchFamily="34" charset="0"/>
                <a:cs typeface="Times New Roman" pitchFamily="18" charset="0"/>
              </a:rPr>
              <a:t> se ha </a:t>
            </a:r>
            <a:r>
              <a:rPr lang="it-IT" sz="1200" dirty="0" err="1" smtClean="0">
                <a:latin typeface="Arial" pitchFamily="34" charset="0"/>
                <a:cs typeface="Times New Roman" pitchFamily="18" charset="0"/>
              </a:rPr>
              <a:t>avanzado</a:t>
            </a:r>
            <a:r>
              <a:rPr lang="it-IT" sz="1200" dirty="0" smtClean="0">
                <a:latin typeface="Arial" pitchFamily="34" charset="0"/>
                <a:cs typeface="Times New Roman" pitchFamily="18" charset="0"/>
              </a:rPr>
              <a:t> en </a:t>
            </a:r>
            <a:r>
              <a:rPr lang="it-IT" sz="1200" dirty="0" err="1" smtClean="0">
                <a:latin typeface="Arial" pitchFamily="34" charset="0"/>
                <a:cs typeface="Times New Roman" pitchFamily="18" charset="0"/>
              </a:rPr>
              <a:t>el</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ajuste</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déficits</a:t>
            </a:r>
            <a:r>
              <a:rPr lang="it-IT" sz="1200" dirty="0" smtClean="0">
                <a:latin typeface="Arial" pitchFamily="34" charset="0"/>
                <a:cs typeface="Times New Roman" pitchFamily="18" charset="0"/>
              </a:rPr>
              <a:t> se </a:t>
            </a:r>
            <a:r>
              <a:rPr lang="it-IT" sz="1200" dirty="0" err="1" smtClean="0">
                <a:latin typeface="Arial" pitchFamily="34" charset="0"/>
                <a:cs typeface="Times New Roman" pitchFamily="18" charset="0"/>
              </a:rPr>
              <a:t>mantienen</a:t>
            </a:r>
            <a:r>
              <a:rPr lang="it-IT" sz="1200" dirty="0" smtClean="0">
                <a:latin typeface="Arial" pitchFamily="34" charset="0"/>
                <a:cs typeface="Times New Roman" pitchFamily="18" charset="0"/>
              </a:rPr>
              <a:t> por </a:t>
            </a:r>
            <a:r>
              <a:rPr lang="it-IT" sz="1200" dirty="0" err="1" smtClean="0">
                <a:latin typeface="Arial" pitchFamily="34" charset="0"/>
                <a:cs typeface="Times New Roman" pitchFamily="18" charset="0"/>
              </a:rPr>
              <a:t>encima</a:t>
            </a:r>
            <a:r>
              <a:rPr lang="it-IT" sz="1200" dirty="0" smtClean="0">
                <a:latin typeface="Arial" pitchFamily="34" charset="0"/>
                <a:cs typeface="Times New Roman" pitchFamily="18" charset="0"/>
              </a:rPr>
              <a:t> de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niveles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anteriores</a:t>
            </a:r>
            <a:r>
              <a:rPr lang="it-IT" sz="1200" dirty="0" smtClean="0">
                <a:latin typeface="Arial" pitchFamily="34" charset="0"/>
                <a:cs typeface="Times New Roman" pitchFamily="18" charset="0"/>
              </a:rPr>
              <a:t> a la </a:t>
            </a:r>
            <a:r>
              <a:rPr lang="it-IT" sz="1200" dirty="0" err="1" smtClean="0">
                <a:latin typeface="Arial" pitchFamily="34" charset="0"/>
                <a:cs typeface="Times New Roman" pitchFamily="18" charset="0"/>
              </a:rPr>
              <a:t>crisis</a:t>
            </a:r>
            <a:r>
              <a:rPr lang="it-IT" sz="1200" dirty="0" smtClean="0">
                <a:latin typeface="Arial" pitchFamily="34" charset="0"/>
                <a:cs typeface="Times New Roman" pitchFamily="18" charset="0"/>
              </a:rPr>
              <a:t>.</a:t>
            </a:r>
            <a:endParaRPr kumimoji="0" lang="it-IT" sz="1200" b="0" i="0" u="none" strike="noStrike" cap="none" normalizeH="0" dirty="0" smtClean="0">
              <a:ln>
                <a:noFill/>
              </a:ln>
              <a:solidFill>
                <a:schemeClr val="tx1"/>
              </a:solidFill>
              <a:effectLst/>
              <a:latin typeface="Arial"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p:nvPr/>
        </p:nvGraphicFramePr>
        <p:xfrm>
          <a:off x="304800" y="1371600"/>
          <a:ext cx="85344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1"/>
          </p:nvPr>
        </p:nvSpPr>
        <p:spPr/>
        <p:txBody>
          <a:bodyPr/>
          <a:lstStyle/>
          <a:p>
            <a:fld id="{AAE606DD-D066-4020-99B8-4F9D94E94EA0}" type="slidenum">
              <a:rPr lang="en-US" smtClean="0"/>
              <a:pPr/>
              <a:t>4</a:t>
            </a:fld>
            <a:endParaRPr lang="en-US" dirty="0"/>
          </a:p>
        </p:txBody>
      </p:sp>
      <p:sp>
        <p:nvSpPr>
          <p:cNvPr id="5" name="Title 4"/>
          <p:cNvSpPr>
            <a:spLocks noGrp="1"/>
          </p:cNvSpPr>
          <p:nvPr>
            <p:ph type="title"/>
          </p:nvPr>
        </p:nvSpPr>
        <p:spPr/>
        <p:txBody>
          <a:bodyPr/>
          <a:lstStyle/>
          <a:p>
            <a:pPr algn="ctr"/>
            <a:r>
              <a:rPr lang="en-US" sz="2000" dirty="0" smtClean="0"/>
              <a:t>Se </a:t>
            </a:r>
            <a:r>
              <a:rPr lang="en-US" sz="2000" dirty="0" err="1" smtClean="0"/>
              <a:t>prevé</a:t>
            </a:r>
            <a:r>
              <a:rPr lang="en-US" sz="2000" dirty="0" smtClean="0"/>
              <a:t> </a:t>
            </a:r>
            <a:r>
              <a:rPr lang="en-US" sz="2000" dirty="0" err="1" smtClean="0"/>
              <a:t>que</a:t>
            </a:r>
            <a:r>
              <a:rPr lang="en-US" sz="2000" dirty="0" smtClean="0"/>
              <a:t> la </a:t>
            </a:r>
            <a:r>
              <a:rPr lang="en-US" sz="2000" dirty="0" err="1" smtClean="0"/>
              <a:t>carga</a:t>
            </a:r>
            <a:r>
              <a:rPr lang="en-US" sz="2000" dirty="0" smtClean="0"/>
              <a:t> de la </a:t>
            </a:r>
            <a:r>
              <a:rPr lang="en-US" sz="2000" dirty="0" err="1" smtClean="0"/>
              <a:t>deuda</a:t>
            </a:r>
            <a:r>
              <a:rPr lang="en-US" sz="2000" dirty="0" smtClean="0"/>
              <a:t> </a:t>
            </a:r>
            <a:r>
              <a:rPr lang="en-US" sz="2000" dirty="0" err="1" smtClean="0"/>
              <a:t>pública</a:t>
            </a:r>
            <a:r>
              <a:rPr lang="en-US" sz="2000" dirty="0" smtClean="0"/>
              <a:t> de </a:t>
            </a:r>
            <a:r>
              <a:rPr lang="en-US" sz="2000" dirty="0" err="1" smtClean="0"/>
              <a:t>las</a:t>
            </a:r>
            <a:r>
              <a:rPr lang="en-US" sz="2000" dirty="0" smtClean="0"/>
              <a:t> </a:t>
            </a:r>
            <a:r>
              <a:rPr lang="en-US" sz="2000" dirty="0" err="1" smtClean="0"/>
              <a:t>economías</a:t>
            </a:r>
            <a:r>
              <a:rPr lang="en-US" sz="2000" dirty="0" smtClean="0"/>
              <a:t> </a:t>
            </a:r>
            <a:r>
              <a:rPr lang="en-US" sz="2000" dirty="0" err="1" smtClean="0"/>
              <a:t>avanzadas</a:t>
            </a:r>
            <a:r>
              <a:rPr lang="en-US" sz="2000" dirty="0" smtClean="0"/>
              <a:t> se </a:t>
            </a:r>
            <a:r>
              <a:rPr lang="en-US" sz="2000" dirty="0" err="1" smtClean="0"/>
              <a:t>mantendrá</a:t>
            </a:r>
            <a:r>
              <a:rPr lang="en-US" sz="2000" dirty="0" smtClean="0"/>
              <a:t> en </a:t>
            </a:r>
            <a:r>
              <a:rPr lang="en-US" sz="2000" dirty="0" err="1" smtClean="0"/>
              <a:t>niveles</a:t>
            </a:r>
            <a:r>
              <a:rPr lang="en-US" sz="2000" dirty="0" smtClean="0"/>
              <a:t> altos y </a:t>
            </a:r>
            <a:r>
              <a:rPr lang="en-US" sz="2000" dirty="0" err="1" smtClean="0"/>
              <a:t>muy</a:t>
            </a:r>
            <a:r>
              <a:rPr lang="en-US" sz="2000" dirty="0" smtClean="0"/>
              <a:t> </a:t>
            </a:r>
            <a:r>
              <a:rPr lang="en-US" sz="2000" dirty="0" err="1" smtClean="0"/>
              <a:t>por</a:t>
            </a:r>
            <a:r>
              <a:rPr lang="en-US" sz="2000" dirty="0" smtClean="0"/>
              <a:t> </a:t>
            </a:r>
            <a:r>
              <a:rPr lang="en-US" sz="2000" dirty="0" err="1" smtClean="0"/>
              <a:t>encima</a:t>
            </a:r>
            <a:r>
              <a:rPr lang="en-US" sz="2000" dirty="0" smtClean="0"/>
              <a:t> de la de </a:t>
            </a:r>
            <a:r>
              <a:rPr lang="en-US" sz="2000" dirty="0" err="1" smtClean="0"/>
              <a:t>otros</a:t>
            </a:r>
            <a:r>
              <a:rPr lang="en-US" sz="2000" dirty="0" smtClean="0"/>
              <a:t> </a:t>
            </a:r>
            <a:r>
              <a:rPr lang="en-US" sz="2000" dirty="0" err="1" smtClean="0"/>
              <a:t>grupos</a:t>
            </a:r>
            <a:r>
              <a:rPr lang="en-US" sz="2000" dirty="0" smtClean="0"/>
              <a:t> de </a:t>
            </a:r>
            <a:r>
              <a:rPr lang="en-US" sz="2000" dirty="0" err="1" smtClean="0"/>
              <a:t>países</a:t>
            </a:r>
            <a:endParaRPr lang="en-US" sz="2000" dirty="0"/>
          </a:p>
        </p:txBody>
      </p:sp>
      <p:sp>
        <p:nvSpPr>
          <p:cNvPr id="10" name="TextBox 9"/>
          <p:cNvSpPr txBox="1"/>
          <p:nvPr/>
        </p:nvSpPr>
        <p:spPr>
          <a:xfrm>
            <a:off x="2971800" y="990600"/>
            <a:ext cx="3505200" cy="338554"/>
          </a:xfrm>
          <a:prstGeom prst="rect">
            <a:avLst/>
          </a:prstGeom>
          <a:noFill/>
        </p:spPr>
        <p:txBody>
          <a:bodyPr wrap="square" rtlCol="0">
            <a:spAutoFit/>
          </a:bodyPr>
          <a:lstStyle/>
          <a:p>
            <a:r>
              <a:rPr lang="en-US" sz="1600" b="1" dirty="0" err="1" smtClean="0">
                <a:latin typeface="+mj-lt"/>
              </a:rPr>
              <a:t>Deuda</a:t>
            </a:r>
            <a:r>
              <a:rPr lang="en-US" sz="1600" b="1" dirty="0" smtClean="0">
                <a:latin typeface="+mj-lt"/>
              </a:rPr>
              <a:t> </a:t>
            </a:r>
            <a:r>
              <a:rPr lang="en-US" sz="1600" b="1" dirty="0" err="1" smtClean="0">
                <a:latin typeface="+mj-lt"/>
              </a:rPr>
              <a:t>bruta</a:t>
            </a:r>
            <a:r>
              <a:rPr lang="en-US" sz="1600" b="1" dirty="0" smtClean="0">
                <a:latin typeface="+mj-lt"/>
              </a:rPr>
              <a:t>, </a:t>
            </a:r>
            <a:r>
              <a:rPr lang="en-US" sz="1600" dirty="0" err="1" smtClean="0">
                <a:latin typeface="+mj-lt"/>
              </a:rPr>
              <a:t>porcentaje</a:t>
            </a:r>
            <a:r>
              <a:rPr lang="en-US" sz="1600" dirty="0" smtClean="0">
                <a:latin typeface="+mj-lt"/>
              </a:rPr>
              <a:t> del PIB</a:t>
            </a:r>
            <a:endParaRPr lang="en-US" sz="1600" dirty="0">
              <a:latin typeface="+mj-lt"/>
            </a:endParaRPr>
          </a:p>
        </p:txBody>
      </p:sp>
      <p:sp>
        <p:nvSpPr>
          <p:cNvPr id="19" name="TextBox 1"/>
          <p:cNvSpPr txBox="1"/>
          <p:nvPr/>
        </p:nvSpPr>
        <p:spPr>
          <a:xfrm>
            <a:off x="5562600" y="2993316"/>
            <a:ext cx="1752600" cy="6096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1400" dirty="0" smtClean="0">
                <a:solidFill>
                  <a:srgbClr val="C00000"/>
                </a:solidFill>
              </a:rPr>
              <a:t>América Latina y el Caribe</a:t>
            </a:r>
            <a:endParaRPr lang="en-US" sz="1400" dirty="0">
              <a:solidFill>
                <a:srgbClr val="C00000"/>
              </a:solidFill>
            </a:endParaRPr>
          </a:p>
        </p:txBody>
      </p:sp>
      <p:sp>
        <p:nvSpPr>
          <p:cNvPr id="20" name="TextBox 1"/>
          <p:cNvSpPr txBox="1"/>
          <p:nvPr/>
        </p:nvSpPr>
        <p:spPr>
          <a:xfrm>
            <a:off x="2057400" y="2286000"/>
            <a:ext cx="2362200" cy="4572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dirty="0" err="1" smtClean="0">
                <a:solidFill>
                  <a:schemeClr val="accent3">
                    <a:lumMod val="75000"/>
                  </a:schemeClr>
                </a:solidFill>
              </a:rPr>
              <a:t>Economías</a:t>
            </a:r>
            <a:r>
              <a:rPr lang="en-US" sz="1400" dirty="0" smtClean="0">
                <a:solidFill>
                  <a:schemeClr val="accent3">
                    <a:lumMod val="75000"/>
                  </a:schemeClr>
                </a:solidFill>
              </a:rPr>
              <a:t> </a:t>
            </a:r>
            <a:r>
              <a:rPr lang="en-US" sz="1400" dirty="0" err="1" smtClean="0">
                <a:solidFill>
                  <a:schemeClr val="accent3">
                    <a:lumMod val="75000"/>
                  </a:schemeClr>
                </a:solidFill>
              </a:rPr>
              <a:t>avanzadas</a:t>
            </a:r>
            <a:endParaRPr lang="en-US" sz="1400" dirty="0">
              <a:solidFill>
                <a:schemeClr val="accent3">
                  <a:lumMod val="75000"/>
                </a:schemeClr>
              </a:solidFill>
            </a:endParaRPr>
          </a:p>
        </p:txBody>
      </p:sp>
      <p:sp>
        <p:nvSpPr>
          <p:cNvPr id="21" name="TextBox 1"/>
          <p:cNvSpPr txBox="1"/>
          <p:nvPr/>
        </p:nvSpPr>
        <p:spPr>
          <a:xfrm>
            <a:off x="3200400" y="4191000"/>
            <a:ext cx="2667000" cy="4572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dirty="0" err="1" smtClean="0">
                <a:solidFill>
                  <a:schemeClr val="accent4"/>
                </a:solidFill>
              </a:rPr>
              <a:t>Economías</a:t>
            </a:r>
            <a:r>
              <a:rPr lang="en-US" sz="1400" dirty="0" smtClean="0">
                <a:solidFill>
                  <a:schemeClr val="accent4"/>
                </a:solidFill>
              </a:rPr>
              <a:t> de </a:t>
            </a:r>
            <a:r>
              <a:rPr lang="en-US" sz="1400" dirty="0" err="1" smtClean="0">
                <a:solidFill>
                  <a:schemeClr val="accent4"/>
                </a:solidFill>
              </a:rPr>
              <a:t>mercados</a:t>
            </a:r>
            <a:r>
              <a:rPr lang="en-US" sz="1400" dirty="0" smtClean="0">
                <a:solidFill>
                  <a:schemeClr val="accent4"/>
                </a:solidFill>
              </a:rPr>
              <a:t> </a:t>
            </a:r>
            <a:r>
              <a:rPr lang="en-US" sz="1400" dirty="0" err="1" smtClean="0">
                <a:solidFill>
                  <a:schemeClr val="accent4"/>
                </a:solidFill>
              </a:rPr>
              <a:t>emergentes</a:t>
            </a:r>
            <a:r>
              <a:rPr lang="en-US" sz="1400" dirty="0" smtClean="0">
                <a:solidFill>
                  <a:schemeClr val="accent4"/>
                </a:solidFill>
              </a:rPr>
              <a:t> y en </a:t>
            </a:r>
            <a:r>
              <a:rPr lang="en-US" sz="1400" dirty="0" err="1" smtClean="0">
                <a:solidFill>
                  <a:schemeClr val="accent4"/>
                </a:solidFill>
              </a:rPr>
              <a:t>desarrollo</a:t>
            </a:r>
            <a:endParaRPr lang="en-US" sz="1400" dirty="0">
              <a:solidFill>
                <a:schemeClr val="accent4"/>
              </a:solidFill>
            </a:endParaRPr>
          </a:p>
        </p:txBody>
      </p:sp>
      <p:sp>
        <p:nvSpPr>
          <p:cNvPr id="12" name="Rectangle 1"/>
          <p:cNvSpPr>
            <a:spLocks noChangeArrowheads="1"/>
          </p:cNvSpPr>
          <p:nvPr/>
        </p:nvSpPr>
        <p:spPr bwMode="auto">
          <a:xfrm>
            <a:off x="381000" y="5645130"/>
            <a:ext cx="85344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lang="it-IT" sz="1200" dirty="0" smtClean="0">
                <a:latin typeface="Arial" pitchFamily="34" charset="0"/>
                <a:cs typeface="Times New Roman" pitchFamily="18" charset="0"/>
              </a:rPr>
              <a:t>Las proyecciones actuales indican que las economías no avanzadas como grupo mantendrán, en general, coeficientes de endeudamiento estables, aunque las circunstancias difieren mucho de un país a otro. </a:t>
            </a:r>
          </a:p>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lang="it-IT" sz="1200" dirty="0" err="1" smtClean="0">
                <a:latin typeface="Arial" pitchFamily="34" charset="0"/>
                <a:cs typeface="Times New Roman" pitchFamily="18" charset="0"/>
              </a:rPr>
              <a:t>El</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ajuste</a:t>
            </a:r>
            <a:r>
              <a:rPr lang="it-IT" sz="1200" dirty="0" smtClean="0">
                <a:latin typeface="Arial" pitchFamily="34" charset="0"/>
                <a:cs typeface="Times New Roman" pitchFamily="18" charset="0"/>
              </a:rPr>
              <a:t> fiscal en </a:t>
            </a:r>
            <a:r>
              <a:rPr lang="it-IT" sz="1200" dirty="0" err="1" smtClean="0">
                <a:latin typeface="Arial" pitchFamily="34" charset="0"/>
                <a:cs typeface="Times New Roman" pitchFamily="18" charset="0"/>
              </a:rPr>
              <a:t>las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economías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avanzadas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debería</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ayudar</a:t>
            </a:r>
            <a:r>
              <a:rPr lang="it-IT" sz="1200" dirty="0" smtClean="0">
                <a:latin typeface="Arial" pitchFamily="34" charset="0"/>
                <a:cs typeface="Times New Roman" pitchFamily="18" charset="0"/>
              </a:rPr>
              <a:t> a contener </a:t>
            </a:r>
            <a:r>
              <a:rPr lang="it-IT" sz="1200" dirty="0" err="1" smtClean="0">
                <a:latin typeface="Arial" pitchFamily="34" charset="0"/>
                <a:cs typeface="Times New Roman" pitchFamily="18" charset="0"/>
              </a:rPr>
              <a:t>el</a:t>
            </a:r>
            <a:r>
              <a:rPr lang="it-IT" sz="1200" dirty="0" smtClean="0">
                <a:latin typeface="Arial" pitchFamily="34" charset="0"/>
                <a:cs typeface="Times New Roman" pitchFamily="18" charset="0"/>
              </a:rPr>
              <a:t> aumento de </a:t>
            </a:r>
            <a:r>
              <a:rPr lang="it-IT" sz="1200" dirty="0" err="1" smtClean="0">
                <a:latin typeface="Arial" pitchFamily="34" charset="0"/>
                <a:cs typeface="Times New Roman" pitchFamily="18" charset="0"/>
              </a:rPr>
              <a:t>sus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coeficientes</a:t>
            </a:r>
            <a:r>
              <a:rPr lang="it-IT" sz="1200" dirty="0" smtClean="0">
                <a:latin typeface="Arial" pitchFamily="34" charset="0"/>
                <a:cs typeface="Times New Roman" pitchFamily="18" charset="0"/>
              </a:rPr>
              <a:t> de </a:t>
            </a:r>
            <a:r>
              <a:rPr lang="it-IT" sz="1200" dirty="0" err="1" smtClean="0">
                <a:latin typeface="Arial" pitchFamily="34" charset="0"/>
                <a:cs typeface="Times New Roman" pitchFamily="18" charset="0"/>
              </a:rPr>
              <a:t>endeudamiento</a:t>
            </a:r>
            <a:r>
              <a:rPr lang="it-IT" sz="1200" dirty="0" smtClean="0">
                <a:latin typeface="Arial" pitchFamily="34" charset="0"/>
                <a:cs typeface="Times New Roman" pitchFamily="18" charset="0"/>
              </a:rPr>
              <a:t> solo a mediano </a:t>
            </a:r>
            <a:r>
              <a:rPr lang="it-IT" sz="1200" dirty="0" err="1" smtClean="0">
                <a:latin typeface="Arial" pitchFamily="34" charset="0"/>
                <a:cs typeface="Times New Roman" pitchFamily="18" charset="0"/>
              </a:rPr>
              <a:t>plazo</a:t>
            </a:r>
            <a:r>
              <a:rPr lang="it-IT" sz="1200" dirty="0" smtClean="0">
                <a:latin typeface="Arial" pitchFamily="34" charset="0"/>
                <a:cs typeface="Times New Roman" pitchFamily="18" charset="0"/>
              </a:rPr>
              <a:t>.</a:t>
            </a:r>
            <a:endParaRPr kumimoji="0" lang="it-IT"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AAE606DD-D066-4020-99B8-4F9D94E94EA0}" type="slidenum">
              <a:rPr lang="en-US" smtClean="0"/>
              <a:pPr/>
              <a:t>5</a:t>
            </a:fld>
            <a:endParaRPr lang="en-US" dirty="0"/>
          </a:p>
        </p:txBody>
      </p:sp>
      <p:sp>
        <p:nvSpPr>
          <p:cNvPr id="5" name="Title 4"/>
          <p:cNvSpPr>
            <a:spLocks noGrp="1"/>
          </p:cNvSpPr>
          <p:nvPr>
            <p:ph type="title"/>
          </p:nvPr>
        </p:nvSpPr>
        <p:spPr/>
        <p:txBody>
          <a:bodyPr/>
          <a:lstStyle/>
          <a:p>
            <a:pPr algn="ctr"/>
            <a:r>
              <a:rPr lang="en-US" sz="2400" dirty="0" err="1" smtClean="0"/>
              <a:t>Pero</a:t>
            </a:r>
            <a:r>
              <a:rPr lang="en-US" sz="2400" dirty="0" smtClean="0"/>
              <a:t> </a:t>
            </a:r>
            <a:r>
              <a:rPr lang="en-US" sz="2400" dirty="0" err="1" smtClean="0"/>
              <a:t>persisten</a:t>
            </a:r>
            <a:r>
              <a:rPr lang="en-US" sz="2400" dirty="0" smtClean="0"/>
              <a:t> </a:t>
            </a:r>
            <a:r>
              <a:rPr lang="en-US" sz="2400" dirty="0" err="1" smtClean="0"/>
              <a:t>grandes</a:t>
            </a:r>
            <a:r>
              <a:rPr lang="en-US" sz="2400" dirty="0" smtClean="0"/>
              <a:t> </a:t>
            </a:r>
            <a:r>
              <a:rPr lang="en-US" sz="2400" dirty="0" err="1" smtClean="0"/>
              <a:t>diferencias</a:t>
            </a:r>
            <a:r>
              <a:rPr lang="en-US" sz="2400" dirty="0" smtClean="0"/>
              <a:t> en la </a:t>
            </a:r>
            <a:r>
              <a:rPr lang="en-US" sz="2400" dirty="0" err="1" smtClean="0"/>
              <a:t>dinámica</a:t>
            </a:r>
            <a:r>
              <a:rPr lang="en-US" sz="2400" dirty="0" smtClean="0"/>
              <a:t> de la </a:t>
            </a:r>
            <a:r>
              <a:rPr lang="en-US" sz="2400" dirty="0" err="1" smtClean="0"/>
              <a:t>deuda</a:t>
            </a:r>
            <a:r>
              <a:rPr lang="en-US" sz="2400" dirty="0" smtClean="0"/>
              <a:t> entre </a:t>
            </a:r>
            <a:r>
              <a:rPr lang="en-US" sz="2400" dirty="0" err="1" smtClean="0"/>
              <a:t>las</a:t>
            </a:r>
            <a:r>
              <a:rPr lang="en-US" sz="2400" dirty="0" smtClean="0"/>
              <a:t> </a:t>
            </a:r>
            <a:r>
              <a:rPr lang="en-US" sz="2400" dirty="0" err="1" smtClean="0"/>
              <a:t>economías</a:t>
            </a:r>
            <a:r>
              <a:rPr lang="en-US" sz="2400" dirty="0" smtClean="0"/>
              <a:t> </a:t>
            </a:r>
            <a:r>
              <a:rPr lang="en-US" sz="2400" dirty="0" err="1" smtClean="0"/>
              <a:t>avanzadas</a:t>
            </a:r>
            <a:endParaRPr lang="en-US" sz="2400" dirty="0"/>
          </a:p>
        </p:txBody>
      </p:sp>
      <p:graphicFrame>
        <p:nvGraphicFramePr>
          <p:cNvPr id="8" name="Chart 7"/>
          <p:cNvGraphicFramePr>
            <a:graphicFrameLocks noGrp="1"/>
          </p:cNvGraphicFramePr>
          <p:nvPr/>
        </p:nvGraphicFramePr>
        <p:xfrm>
          <a:off x="1447800" y="1600200"/>
          <a:ext cx="6172200" cy="33528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3"/>
          <p:cNvSpPr txBox="1"/>
          <p:nvPr/>
        </p:nvSpPr>
        <p:spPr>
          <a:xfrm>
            <a:off x="1600200" y="4953001"/>
            <a:ext cx="6248400" cy="60960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r>
              <a:rPr lang="en-US" sz="900" dirty="0" smtClean="0">
                <a:latin typeface="Arial" pitchFamily="34" charset="0"/>
                <a:cs typeface="Arial" pitchFamily="34" charset="0"/>
              </a:rPr>
              <a:t>Fuentes: FMI, </a:t>
            </a:r>
            <a:r>
              <a:rPr lang="en-US" sz="900" dirty="0" err="1" smtClean="0">
                <a:latin typeface="Arial" pitchFamily="34" charset="0"/>
                <a:cs typeface="Arial" pitchFamily="34" charset="0"/>
              </a:rPr>
              <a:t>actualización</a:t>
            </a:r>
            <a:r>
              <a:rPr lang="en-US" sz="900" dirty="0" smtClean="0">
                <a:latin typeface="Arial" pitchFamily="34" charset="0"/>
                <a:cs typeface="Arial" pitchFamily="34" charset="0"/>
              </a:rPr>
              <a:t> de </a:t>
            </a:r>
            <a:r>
              <a:rPr lang="en-US" sz="900" dirty="0" err="1" smtClean="0">
                <a:latin typeface="Arial" pitchFamily="34" charset="0"/>
                <a:cs typeface="Arial" pitchFamily="34" charset="0"/>
              </a:rPr>
              <a:t>julio</a:t>
            </a:r>
            <a:r>
              <a:rPr lang="en-US" sz="900" dirty="0" smtClean="0">
                <a:latin typeface="Arial" pitchFamily="34" charset="0"/>
                <a:cs typeface="Arial" pitchFamily="34" charset="0"/>
              </a:rPr>
              <a:t> de 2012 del </a:t>
            </a:r>
            <a:r>
              <a:rPr lang="en-US" sz="900" i="1" dirty="0" smtClean="0">
                <a:latin typeface="Arial" pitchFamily="34" charset="0"/>
                <a:cs typeface="Arial" pitchFamily="34" charset="0"/>
              </a:rPr>
              <a:t>Monitor Fiscal.</a:t>
            </a:r>
            <a:endParaRPr lang="en-US" sz="900" i="0" dirty="0">
              <a:solidFill>
                <a:schemeClr val="tx1"/>
              </a:solidFill>
              <a:latin typeface="Arial" pitchFamily="34" charset="0"/>
              <a:ea typeface="+mn-ea"/>
              <a:cs typeface="Arial" pitchFamily="34" charset="0"/>
            </a:endParaRPr>
          </a:p>
          <a:p>
            <a:pPr algn="l"/>
            <a:r>
              <a:rPr lang="en-US" sz="900" i="0" dirty="0" smtClean="0">
                <a:solidFill>
                  <a:schemeClr val="tx1"/>
                </a:solidFill>
                <a:latin typeface="Arial" pitchFamily="34" charset="0"/>
                <a:ea typeface="+mn-ea"/>
                <a:cs typeface="Arial" pitchFamily="34" charset="0"/>
              </a:rPr>
              <a:t>Nota: Las barras </a:t>
            </a:r>
            <a:r>
              <a:rPr lang="en-US" sz="900" i="0" dirty="0" err="1" smtClean="0">
                <a:solidFill>
                  <a:schemeClr val="tx1"/>
                </a:solidFill>
                <a:latin typeface="Arial" pitchFamily="34" charset="0"/>
                <a:ea typeface="+mn-ea"/>
                <a:cs typeface="Arial" pitchFamily="34" charset="0"/>
              </a:rPr>
              <a:t>rojas</a:t>
            </a:r>
            <a:r>
              <a:rPr lang="en-US" sz="900" i="0" dirty="0" smtClean="0">
                <a:solidFill>
                  <a:schemeClr val="tx1"/>
                </a:solidFill>
                <a:latin typeface="Arial" pitchFamily="34" charset="0"/>
                <a:ea typeface="+mn-ea"/>
                <a:cs typeface="Arial" pitchFamily="34" charset="0"/>
              </a:rPr>
              <a:t> </a:t>
            </a:r>
            <a:r>
              <a:rPr lang="en-US" sz="900" i="0" dirty="0" err="1" smtClean="0">
                <a:solidFill>
                  <a:schemeClr val="tx1"/>
                </a:solidFill>
                <a:latin typeface="Arial" pitchFamily="34" charset="0"/>
                <a:ea typeface="+mn-ea"/>
                <a:cs typeface="Arial" pitchFamily="34" charset="0"/>
              </a:rPr>
              <a:t>indican</a:t>
            </a:r>
            <a:r>
              <a:rPr lang="en-US" sz="900" i="0" dirty="0" smtClean="0">
                <a:solidFill>
                  <a:schemeClr val="tx1"/>
                </a:solidFill>
                <a:latin typeface="Arial" pitchFamily="34" charset="0"/>
                <a:ea typeface="+mn-ea"/>
                <a:cs typeface="Arial" pitchFamily="34" charset="0"/>
              </a:rPr>
              <a:t> los </a:t>
            </a:r>
            <a:r>
              <a:rPr lang="en-US" sz="900" i="0" dirty="0" err="1" smtClean="0">
                <a:solidFill>
                  <a:schemeClr val="tx1"/>
                </a:solidFill>
                <a:latin typeface="Arial" pitchFamily="34" charset="0"/>
                <a:ea typeface="+mn-ea"/>
                <a:cs typeface="Arial" pitchFamily="34" charset="0"/>
              </a:rPr>
              <a:t>países</a:t>
            </a:r>
            <a:r>
              <a:rPr lang="en-US" sz="900" i="0" dirty="0" smtClean="0">
                <a:solidFill>
                  <a:schemeClr val="tx1"/>
                </a:solidFill>
                <a:latin typeface="Arial" pitchFamily="34" charset="0"/>
                <a:ea typeface="+mn-ea"/>
                <a:cs typeface="Arial" pitchFamily="34" charset="0"/>
              </a:rPr>
              <a:t> </a:t>
            </a:r>
            <a:r>
              <a:rPr lang="en-US" sz="900" i="0" dirty="0" err="1" smtClean="0">
                <a:solidFill>
                  <a:schemeClr val="tx1"/>
                </a:solidFill>
                <a:latin typeface="Arial" pitchFamily="34" charset="0"/>
                <a:ea typeface="+mn-ea"/>
                <a:cs typeface="Arial" pitchFamily="34" charset="0"/>
              </a:rPr>
              <a:t>cuya</a:t>
            </a:r>
            <a:r>
              <a:rPr lang="en-US" sz="900" i="0" dirty="0" smtClean="0">
                <a:solidFill>
                  <a:schemeClr val="tx1"/>
                </a:solidFill>
                <a:latin typeface="Arial" pitchFamily="34" charset="0"/>
                <a:ea typeface="+mn-ea"/>
                <a:cs typeface="Arial" pitchFamily="34" charset="0"/>
              </a:rPr>
              <a:t> </a:t>
            </a:r>
            <a:r>
              <a:rPr lang="en-US" sz="900" i="0" dirty="0" err="1" smtClean="0">
                <a:solidFill>
                  <a:schemeClr val="tx1"/>
                </a:solidFill>
                <a:latin typeface="Arial" pitchFamily="34" charset="0"/>
                <a:ea typeface="+mn-ea"/>
                <a:cs typeface="Arial" pitchFamily="34" charset="0"/>
              </a:rPr>
              <a:t>relación</a:t>
            </a:r>
            <a:r>
              <a:rPr lang="en-US" sz="900" i="0" dirty="0" smtClean="0">
                <a:solidFill>
                  <a:schemeClr val="tx1"/>
                </a:solidFill>
                <a:latin typeface="Arial" pitchFamily="34" charset="0"/>
                <a:ea typeface="+mn-ea"/>
                <a:cs typeface="Arial" pitchFamily="34" charset="0"/>
              </a:rPr>
              <a:t> </a:t>
            </a:r>
            <a:r>
              <a:rPr lang="en-US" sz="900" i="0" dirty="0" err="1" smtClean="0">
                <a:solidFill>
                  <a:schemeClr val="tx1"/>
                </a:solidFill>
                <a:latin typeface="Arial" pitchFamily="34" charset="0"/>
                <a:ea typeface="+mn-ea"/>
                <a:cs typeface="Arial" pitchFamily="34" charset="0"/>
              </a:rPr>
              <a:t>deuda</a:t>
            </a:r>
            <a:r>
              <a:rPr lang="en-US" sz="900" i="0" dirty="0" smtClean="0">
                <a:solidFill>
                  <a:schemeClr val="tx1"/>
                </a:solidFill>
                <a:latin typeface="Arial" pitchFamily="34" charset="0"/>
                <a:ea typeface="+mn-ea"/>
                <a:cs typeface="Arial" pitchFamily="34" charset="0"/>
              </a:rPr>
              <a:t>/PIB no se </a:t>
            </a:r>
            <a:r>
              <a:rPr lang="en-US" sz="900" i="0" dirty="0" err="1" smtClean="0">
                <a:solidFill>
                  <a:schemeClr val="tx1"/>
                </a:solidFill>
                <a:latin typeface="Arial" pitchFamily="34" charset="0"/>
                <a:ea typeface="+mn-ea"/>
                <a:cs typeface="Arial" pitchFamily="34" charset="0"/>
              </a:rPr>
              <a:t>estabilizará</a:t>
            </a:r>
            <a:r>
              <a:rPr lang="en-US" sz="900" i="0" dirty="0" smtClean="0">
                <a:solidFill>
                  <a:schemeClr val="tx1"/>
                </a:solidFill>
                <a:latin typeface="Arial" pitchFamily="34" charset="0"/>
                <a:ea typeface="+mn-ea"/>
                <a:cs typeface="Arial" pitchFamily="34" charset="0"/>
              </a:rPr>
              <a:t> en los </a:t>
            </a:r>
            <a:r>
              <a:rPr lang="en-US" sz="900" i="0" dirty="0" err="1" smtClean="0">
                <a:solidFill>
                  <a:schemeClr val="tx1"/>
                </a:solidFill>
                <a:latin typeface="Arial" pitchFamily="34" charset="0"/>
                <a:ea typeface="+mn-ea"/>
                <a:cs typeface="Arial" pitchFamily="34" charset="0"/>
              </a:rPr>
              <a:t>próximos</a:t>
            </a:r>
            <a:r>
              <a:rPr lang="en-US" sz="900" i="0" dirty="0" smtClean="0">
                <a:solidFill>
                  <a:schemeClr val="tx1"/>
                </a:solidFill>
                <a:latin typeface="Arial" pitchFamily="34" charset="0"/>
                <a:ea typeface="+mn-ea"/>
                <a:cs typeface="Arial" pitchFamily="34" charset="0"/>
              </a:rPr>
              <a:t> </a:t>
            </a:r>
            <a:r>
              <a:rPr lang="en-US" sz="900" i="0" dirty="0" err="1" smtClean="0">
                <a:solidFill>
                  <a:schemeClr val="tx1"/>
                </a:solidFill>
                <a:latin typeface="Arial" pitchFamily="34" charset="0"/>
                <a:ea typeface="+mn-ea"/>
                <a:cs typeface="Arial" pitchFamily="34" charset="0"/>
              </a:rPr>
              <a:t>cinco</a:t>
            </a:r>
            <a:r>
              <a:rPr lang="en-US" sz="900" i="0" dirty="0" smtClean="0">
                <a:solidFill>
                  <a:schemeClr val="tx1"/>
                </a:solidFill>
                <a:latin typeface="Arial" pitchFamily="34" charset="0"/>
                <a:ea typeface="+mn-ea"/>
                <a:cs typeface="Arial" pitchFamily="34" charset="0"/>
              </a:rPr>
              <a:t> </a:t>
            </a:r>
            <a:r>
              <a:rPr lang="en-US" sz="900" i="0" dirty="0" err="1" smtClean="0">
                <a:solidFill>
                  <a:schemeClr val="tx1"/>
                </a:solidFill>
                <a:latin typeface="Arial" pitchFamily="34" charset="0"/>
                <a:ea typeface="+mn-ea"/>
                <a:cs typeface="Arial" pitchFamily="34" charset="0"/>
              </a:rPr>
              <a:t>años</a:t>
            </a:r>
            <a:r>
              <a:rPr lang="en-US" sz="900" i="0" baseline="0" dirty="0" smtClean="0">
                <a:solidFill>
                  <a:schemeClr val="tx1"/>
                </a:solidFill>
                <a:latin typeface="Arial" pitchFamily="34" charset="0"/>
                <a:ea typeface="+mn-ea"/>
                <a:cs typeface="Arial" pitchFamily="34" charset="0"/>
              </a:rPr>
              <a:t>. Los </a:t>
            </a:r>
            <a:r>
              <a:rPr lang="en-US" sz="900" i="0" baseline="0" dirty="0" err="1" smtClean="0">
                <a:solidFill>
                  <a:schemeClr val="tx1"/>
                </a:solidFill>
                <a:latin typeface="Arial" pitchFamily="34" charset="0"/>
                <a:ea typeface="+mn-ea"/>
                <a:cs typeface="Arial" pitchFamily="34" charset="0"/>
              </a:rPr>
              <a:t>números</a:t>
            </a:r>
            <a:r>
              <a:rPr lang="en-US" sz="900" i="0" baseline="0" dirty="0" smtClean="0">
                <a:solidFill>
                  <a:schemeClr val="tx1"/>
                </a:solidFill>
                <a:latin typeface="Arial" pitchFamily="34" charset="0"/>
                <a:ea typeface="+mn-ea"/>
                <a:cs typeface="Arial" pitchFamily="34" charset="0"/>
              </a:rPr>
              <a:t> en </a:t>
            </a:r>
            <a:r>
              <a:rPr lang="en-US" sz="900" i="0" baseline="0" dirty="0" err="1" smtClean="0">
                <a:solidFill>
                  <a:schemeClr val="tx1"/>
                </a:solidFill>
                <a:latin typeface="Arial" pitchFamily="34" charset="0"/>
                <a:ea typeface="+mn-ea"/>
                <a:cs typeface="Arial" pitchFamily="34" charset="0"/>
              </a:rPr>
              <a:t>las</a:t>
            </a:r>
            <a:r>
              <a:rPr lang="en-US" sz="900" i="0" baseline="0" dirty="0" smtClean="0">
                <a:solidFill>
                  <a:schemeClr val="tx1"/>
                </a:solidFill>
                <a:latin typeface="Arial" pitchFamily="34" charset="0"/>
                <a:ea typeface="+mn-ea"/>
                <a:cs typeface="Arial" pitchFamily="34" charset="0"/>
              </a:rPr>
              <a:t> barras se </a:t>
            </a:r>
            <a:r>
              <a:rPr lang="en-US" sz="900" i="0" baseline="0" dirty="0" err="1" smtClean="0">
                <a:solidFill>
                  <a:schemeClr val="tx1"/>
                </a:solidFill>
                <a:latin typeface="Arial" pitchFamily="34" charset="0"/>
                <a:ea typeface="+mn-ea"/>
                <a:cs typeface="Arial" pitchFamily="34" charset="0"/>
              </a:rPr>
              <a:t>refieren</a:t>
            </a:r>
            <a:r>
              <a:rPr lang="en-US" sz="900" i="0" dirty="0" smtClean="0">
                <a:solidFill>
                  <a:schemeClr val="tx1"/>
                </a:solidFill>
                <a:latin typeface="Arial" pitchFamily="34" charset="0"/>
                <a:ea typeface="+mn-ea"/>
                <a:cs typeface="Arial" pitchFamily="34" charset="0"/>
              </a:rPr>
              <a:t> al </a:t>
            </a:r>
            <a:r>
              <a:rPr lang="en-US" sz="900" i="0" dirty="0" err="1" smtClean="0">
                <a:solidFill>
                  <a:schemeClr val="tx1"/>
                </a:solidFill>
                <a:latin typeface="Arial" pitchFamily="34" charset="0"/>
                <a:ea typeface="+mn-ea"/>
                <a:cs typeface="Arial" pitchFamily="34" charset="0"/>
              </a:rPr>
              <a:t>nivel</a:t>
            </a:r>
            <a:r>
              <a:rPr lang="en-US" sz="900" i="0" dirty="0" smtClean="0">
                <a:solidFill>
                  <a:schemeClr val="tx1"/>
                </a:solidFill>
                <a:latin typeface="Arial" pitchFamily="34" charset="0"/>
                <a:ea typeface="+mn-ea"/>
                <a:cs typeface="Arial" pitchFamily="34" charset="0"/>
              </a:rPr>
              <a:t> </a:t>
            </a:r>
            <a:r>
              <a:rPr lang="en-US" sz="900" i="0" dirty="0" err="1" smtClean="0">
                <a:solidFill>
                  <a:schemeClr val="tx1"/>
                </a:solidFill>
                <a:latin typeface="Arial" pitchFamily="34" charset="0"/>
                <a:ea typeface="+mn-ea"/>
                <a:cs typeface="Arial" pitchFamily="34" charset="0"/>
              </a:rPr>
              <a:t>máximo</a:t>
            </a:r>
            <a:r>
              <a:rPr lang="en-US" sz="900" dirty="0" smtClean="0">
                <a:latin typeface="Arial" pitchFamily="34" charset="0"/>
                <a:cs typeface="Arial" pitchFamily="34" charset="0"/>
              </a:rPr>
              <a:t> </a:t>
            </a:r>
            <a:r>
              <a:rPr lang="en-US" sz="900" dirty="0" err="1" smtClean="0">
                <a:latin typeface="Arial" pitchFamily="34" charset="0"/>
                <a:cs typeface="Arial" pitchFamily="34" charset="0"/>
              </a:rPr>
              <a:t>proyectado</a:t>
            </a:r>
            <a:r>
              <a:rPr lang="en-US" sz="900" dirty="0" smtClean="0">
                <a:latin typeface="Arial" pitchFamily="34" charset="0"/>
                <a:cs typeface="Arial" pitchFamily="34" charset="0"/>
              </a:rPr>
              <a:t> de </a:t>
            </a:r>
            <a:r>
              <a:rPr lang="en-US" sz="900" i="0" dirty="0" smtClean="0">
                <a:solidFill>
                  <a:schemeClr val="tx1"/>
                </a:solidFill>
                <a:latin typeface="Arial" pitchFamily="34" charset="0"/>
                <a:ea typeface="+mn-ea"/>
                <a:cs typeface="Arial" pitchFamily="34" charset="0"/>
              </a:rPr>
              <a:t>la </a:t>
            </a:r>
            <a:r>
              <a:rPr lang="en-US" sz="900" i="0" dirty="0" err="1" smtClean="0">
                <a:solidFill>
                  <a:schemeClr val="tx1"/>
                </a:solidFill>
                <a:latin typeface="Arial" pitchFamily="34" charset="0"/>
                <a:ea typeface="+mn-ea"/>
                <a:cs typeface="Arial" pitchFamily="34" charset="0"/>
              </a:rPr>
              <a:t>relación</a:t>
            </a:r>
            <a:r>
              <a:rPr lang="en-US" sz="900" i="0" dirty="0" smtClean="0">
                <a:solidFill>
                  <a:schemeClr val="tx1"/>
                </a:solidFill>
                <a:latin typeface="Arial" pitchFamily="34" charset="0"/>
                <a:ea typeface="+mn-ea"/>
                <a:cs typeface="Arial" pitchFamily="34" charset="0"/>
              </a:rPr>
              <a:t> </a:t>
            </a:r>
            <a:r>
              <a:rPr lang="en-US" sz="900" i="0" dirty="0" err="1" smtClean="0">
                <a:solidFill>
                  <a:schemeClr val="tx1"/>
                </a:solidFill>
                <a:latin typeface="Arial" pitchFamily="34" charset="0"/>
                <a:ea typeface="+mn-ea"/>
                <a:cs typeface="Arial" pitchFamily="34" charset="0"/>
              </a:rPr>
              <a:t>deuda</a:t>
            </a:r>
            <a:r>
              <a:rPr lang="en-US" sz="900" i="0" dirty="0" smtClean="0">
                <a:solidFill>
                  <a:schemeClr val="tx1"/>
                </a:solidFill>
                <a:latin typeface="Arial" pitchFamily="34" charset="0"/>
                <a:ea typeface="+mn-ea"/>
                <a:cs typeface="Arial" pitchFamily="34" charset="0"/>
              </a:rPr>
              <a:t>/PIB</a:t>
            </a:r>
            <a:r>
              <a:rPr lang="en-US" sz="900" i="0" baseline="0" dirty="0" smtClean="0">
                <a:solidFill>
                  <a:schemeClr val="tx1"/>
                </a:solidFill>
                <a:latin typeface="Arial" pitchFamily="34" charset="0"/>
                <a:ea typeface="+mn-ea"/>
                <a:cs typeface="Arial" pitchFamily="34" charset="0"/>
              </a:rPr>
              <a:t>. </a:t>
            </a:r>
            <a:r>
              <a:rPr lang="en-US" sz="900" i="0" baseline="0" dirty="0">
                <a:solidFill>
                  <a:schemeClr val="tx1"/>
                </a:solidFill>
                <a:latin typeface="Arial" pitchFamily="34" charset="0"/>
                <a:ea typeface="+mn-ea"/>
                <a:cs typeface="Arial" pitchFamily="34" charset="0"/>
              </a:rPr>
              <a:t>EA </a:t>
            </a:r>
            <a:r>
              <a:rPr lang="en-US" sz="900" dirty="0" smtClean="0">
                <a:latin typeface="Arial" pitchFamily="34" charset="0"/>
                <a:cs typeface="Arial" pitchFamily="34" charset="0"/>
              </a:rPr>
              <a:t>se </a:t>
            </a:r>
            <a:r>
              <a:rPr lang="en-US" sz="900" dirty="0" err="1" smtClean="0">
                <a:latin typeface="Arial" pitchFamily="34" charset="0"/>
                <a:cs typeface="Arial" pitchFamily="34" charset="0"/>
              </a:rPr>
              <a:t>refiere</a:t>
            </a:r>
            <a:r>
              <a:rPr lang="en-US" sz="900" dirty="0" smtClean="0">
                <a:latin typeface="Arial" pitchFamily="34" charset="0"/>
                <a:cs typeface="Arial" pitchFamily="34" charset="0"/>
              </a:rPr>
              <a:t> al </a:t>
            </a:r>
            <a:r>
              <a:rPr lang="en-US" sz="900" dirty="0" err="1" smtClean="0">
                <a:latin typeface="Arial" pitchFamily="34" charset="0"/>
                <a:cs typeface="Arial" pitchFamily="34" charset="0"/>
              </a:rPr>
              <a:t>promedio</a:t>
            </a:r>
            <a:r>
              <a:rPr lang="en-US" sz="900" dirty="0" smtClean="0">
                <a:latin typeface="Arial" pitchFamily="34" charset="0"/>
                <a:cs typeface="Arial" pitchFamily="34" charset="0"/>
              </a:rPr>
              <a:t> de la </a:t>
            </a:r>
            <a:r>
              <a:rPr lang="en-US" sz="900" dirty="0" err="1" smtClean="0">
                <a:latin typeface="Arial" pitchFamily="34" charset="0"/>
                <a:cs typeface="Arial" pitchFamily="34" charset="0"/>
              </a:rPr>
              <a:t>zona</a:t>
            </a:r>
            <a:r>
              <a:rPr lang="en-US" sz="900" dirty="0" smtClean="0">
                <a:latin typeface="Arial" pitchFamily="34" charset="0"/>
                <a:cs typeface="Arial" pitchFamily="34" charset="0"/>
              </a:rPr>
              <a:t> del euro</a:t>
            </a:r>
            <a:r>
              <a:rPr lang="en-US" sz="900" i="0" baseline="0" dirty="0" smtClean="0">
                <a:solidFill>
                  <a:schemeClr val="tx1"/>
                </a:solidFill>
                <a:latin typeface="Arial" pitchFamily="34" charset="0"/>
                <a:ea typeface="+mn-ea"/>
                <a:cs typeface="Arial" pitchFamily="34" charset="0"/>
              </a:rPr>
              <a:t>. </a:t>
            </a:r>
            <a:endParaRPr lang="en-US" sz="900" i="0" dirty="0">
              <a:solidFill>
                <a:schemeClr val="tx1"/>
              </a:solidFill>
              <a:latin typeface="Arial" pitchFamily="34" charset="0"/>
              <a:ea typeface="+mn-ea"/>
              <a:cs typeface="Arial" pitchFamily="34" charset="0"/>
            </a:endParaRPr>
          </a:p>
          <a:p>
            <a:pPr algn="l"/>
            <a:endParaRPr lang="en-US" sz="1050" i="0" dirty="0">
              <a:solidFill>
                <a:schemeClr val="tx1"/>
              </a:solidFill>
              <a:latin typeface="Arial" pitchFamily="34" charset="0"/>
              <a:ea typeface="+mn-ea"/>
              <a:cs typeface="Arial" pitchFamily="34" charset="0"/>
            </a:endParaRPr>
          </a:p>
          <a:p>
            <a:pPr algn="l"/>
            <a:endParaRPr lang="en-US" sz="1050" i="0" dirty="0">
              <a:latin typeface="Arial" pitchFamily="34" charset="0"/>
              <a:cs typeface="Arial" pitchFamily="34" charset="0"/>
            </a:endParaRPr>
          </a:p>
        </p:txBody>
      </p:sp>
      <p:sp>
        <p:nvSpPr>
          <p:cNvPr id="10" name="TextBox 4"/>
          <p:cNvSpPr txBox="1"/>
          <p:nvPr/>
        </p:nvSpPr>
        <p:spPr>
          <a:xfrm>
            <a:off x="304800" y="1066800"/>
            <a:ext cx="8610600" cy="68580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1400" b="1" baseline="0" dirty="0" err="1" smtClean="0">
                <a:latin typeface="Arial" pitchFamily="34" charset="0"/>
                <a:cs typeface="Arial" pitchFamily="34" charset="0"/>
              </a:rPr>
              <a:t>Economías</a:t>
            </a:r>
            <a:r>
              <a:rPr lang="en-US" sz="1400" b="1" baseline="0" dirty="0" smtClean="0">
                <a:latin typeface="Arial" pitchFamily="34" charset="0"/>
                <a:cs typeface="Arial" pitchFamily="34" charset="0"/>
              </a:rPr>
              <a:t> </a:t>
            </a:r>
            <a:r>
              <a:rPr lang="en-US" sz="1400" b="1" baseline="0" dirty="0" err="1" smtClean="0">
                <a:latin typeface="Arial" pitchFamily="34" charset="0"/>
                <a:cs typeface="Arial" pitchFamily="34" charset="0"/>
              </a:rPr>
              <a:t>avanzadas</a:t>
            </a:r>
            <a:r>
              <a:rPr lang="en-US" sz="1400" b="1" baseline="0" dirty="0" smtClean="0">
                <a:latin typeface="Arial" pitchFamily="34" charset="0"/>
                <a:cs typeface="Arial" pitchFamily="34" charset="0"/>
              </a:rPr>
              <a:t>: </a:t>
            </a:r>
            <a:endParaRPr lang="en-US" sz="1400" b="1" baseline="0" dirty="0">
              <a:latin typeface="Arial" pitchFamily="34" charset="0"/>
              <a:cs typeface="Arial" pitchFamily="34" charset="0"/>
            </a:endParaRPr>
          </a:p>
          <a:p>
            <a:pPr algn="ctr"/>
            <a:r>
              <a:rPr lang="en-US" sz="1400" b="1" dirty="0" smtClean="0">
                <a:latin typeface="Arial" pitchFamily="34" charset="0"/>
                <a:cs typeface="Arial" pitchFamily="34" charset="0"/>
              </a:rPr>
              <a:t>¿</a:t>
            </a:r>
            <a:r>
              <a:rPr lang="en-US" sz="1400" b="1" dirty="0" err="1" smtClean="0">
                <a:latin typeface="Arial" pitchFamily="34" charset="0"/>
                <a:cs typeface="Arial" pitchFamily="34" charset="0"/>
              </a:rPr>
              <a:t>Cuándo</a:t>
            </a:r>
            <a:r>
              <a:rPr lang="en-US" sz="1400" b="1" dirty="0" smtClean="0">
                <a:latin typeface="Arial" pitchFamily="34" charset="0"/>
                <a:cs typeface="Arial" pitchFamily="34" charset="0"/>
              </a:rPr>
              <a:t> </a:t>
            </a:r>
            <a:r>
              <a:rPr lang="en-US" sz="1400" b="1" dirty="0" err="1" smtClean="0">
                <a:latin typeface="Arial" pitchFamily="34" charset="0"/>
                <a:cs typeface="Arial" pitchFamily="34" charset="0"/>
              </a:rPr>
              <a:t>alcanzarán</a:t>
            </a:r>
            <a:r>
              <a:rPr lang="en-US" sz="1400" b="1" dirty="0" smtClean="0">
                <a:latin typeface="Arial" pitchFamily="34" charset="0"/>
                <a:cs typeface="Arial" pitchFamily="34" charset="0"/>
              </a:rPr>
              <a:t> </a:t>
            </a:r>
            <a:r>
              <a:rPr lang="en-US" sz="1400" b="1" dirty="0" err="1" smtClean="0">
                <a:latin typeface="Arial" pitchFamily="34" charset="0"/>
                <a:cs typeface="Arial" pitchFamily="34" charset="0"/>
              </a:rPr>
              <a:t>su</a:t>
            </a:r>
            <a:r>
              <a:rPr lang="en-US" sz="1400" b="1" dirty="0" smtClean="0">
                <a:latin typeface="Arial" pitchFamily="34" charset="0"/>
                <a:cs typeface="Arial" pitchFamily="34" charset="0"/>
              </a:rPr>
              <a:t> </a:t>
            </a:r>
            <a:r>
              <a:rPr lang="en-US" sz="1400" b="1" dirty="0" err="1" smtClean="0">
                <a:latin typeface="Arial" pitchFamily="34" charset="0"/>
                <a:cs typeface="Arial" pitchFamily="34" charset="0"/>
              </a:rPr>
              <a:t>nivel</a:t>
            </a:r>
            <a:r>
              <a:rPr lang="en-US" sz="1400" b="1" dirty="0" smtClean="0">
                <a:latin typeface="Arial" pitchFamily="34" charset="0"/>
                <a:cs typeface="Arial" pitchFamily="34" charset="0"/>
              </a:rPr>
              <a:t> </a:t>
            </a:r>
            <a:r>
              <a:rPr lang="en-US" sz="1400" b="1" dirty="0" err="1" smtClean="0">
                <a:latin typeface="Arial" pitchFamily="34" charset="0"/>
                <a:cs typeface="Arial" pitchFamily="34" charset="0"/>
              </a:rPr>
              <a:t>máximo</a:t>
            </a:r>
            <a:r>
              <a:rPr lang="en-US" sz="1400" b="1" dirty="0" smtClean="0">
                <a:latin typeface="Arial" pitchFamily="34" charset="0"/>
                <a:cs typeface="Arial" pitchFamily="34" charset="0"/>
              </a:rPr>
              <a:t> los </a:t>
            </a:r>
            <a:r>
              <a:rPr lang="en-US" sz="1400" b="1" dirty="0" err="1" smtClean="0">
                <a:latin typeface="Arial" pitchFamily="34" charset="0"/>
                <a:cs typeface="Arial" pitchFamily="34" charset="0"/>
              </a:rPr>
              <a:t>coeficientes</a:t>
            </a:r>
            <a:r>
              <a:rPr lang="en-US" sz="1400" b="1" dirty="0" smtClean="0">
                <a:latin typeface="Arial" pitchFamily="34" charset="0"/>
                <a:cs typeface="Arial" pitchFamily="34" charset="0"/>
              </a:rPr>
              <a:t> de </a:t>
            </a:r>
            <a:r>
              <a:rPr lang="en-US" sz="1400" b="1" dirty="0" err="1" smtClean="0">
                <a:latin typeface="Arial" pitchFamily="34" charset="0"/>
                <a:cs typeface="Arial" pitchFamily="34" charset="0"/>
              </a:rPr>
              <a:t>endeudamiento</a:t>
            </a:r>
            <a:r>
              <a:rPr lang="en-US" sz="1400" b="1" baseline="0" dirty="0" smtClean="0">
                <a:latin typeface="Arial" pitchFamily="34" charset="0"/>
                <a:cs typeface="Arial" pitchFamily="34" charset="0"/>
              </a:rPr>
              <a:t>?</a:t>
            </a:r>
            <a:endParaRPr lang="en-US" sz="1400" b="1" baseline="0" dirty="0">
              <a:latin typeface="Arial" pitchFamily="34" charset="0"/>
              <a:cs typeface="Arial" pitchFamily="34" charset="0"/>
            </a:endParaRPr>
          </a:p>
        </p:txBody>
      </p:sp>
      <p:sp>
        <p:nvSpPr>
          <p:cNvPr id="11" name="Rectangle 1"/>
          <p:cNvSpPr>
            <a:spLocks noChangeArrowheads="1"/>
          </p:cNvSpPr>
          <p:nvPr/>
        </p:nvSpPr>
        <p:spPr bwMode="auto">
          <a:xfrm>
            <a:off x="304800" y="5454134"/>
            <a:ext cx="85344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182880" lvl="0" indent="-182880" algn="l">
              <a:buFont typeface="Arial" pitchFamily="34" charset="0"/>
              <a:buChar char="•"/>
            </a:pPr>
            <a:r>
              <a:rPr lang="it-IT" sz="1200" dirty="0" smtClean="0">
                <a:latin typeface="Arial" pitchFamily="34" charset="0"/>
                <a:cs typeface="Times New Roman" pitchFamily="18" charset="0"/>
              </a:rPr>
              <a:t>Las </a:t>
            </a:r>
            <a:r>
              <a:rPr lang="it-IT" sz="1200" dirty="0" err="1" smtClean="0">
                <a:latin typeface="Arial" pitchFamily="34" charset="0"/>
                <a:cs typeface="Times New Roman" pitchFamily="18" charset="0"/>
              </a:rPr>
              <a:t>circunstancias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difieren</a:t>
            </a:r>
            <a:r>
              <a:rPr lang="it-IT" sz="1200" dirty="0" smtClean="0">
                <a:latin typeface="Arial" pitchFamily="34" charset="0"/>
                <a:cs typeface="Times New Roman" pitchFamily="18" charset="0"/>
              </a:rPr>
              <a:t> de un </a:t>
            </a:r>
            <a:r>
              <a:rPr lang="it-IT" sz="1200" dirty="0" err="1" smtClean="0">
                <a:latin typeface="Arial" pitchFamily="34" charset="0"/>
                <a:cs typeface="Times New Roman" pitchFamily="18" charset="0"/>
              </a:rPr>
              <a:t>país</a:t>
            </a:r>
            <a:r>
              <a:rPr lang="it-IT" sz="1200" dirty="0" smtClean="0">
                <a:latin typeface="Arial" pitchFamily="34" charset="0"/>
                <a:cs typeface="Times New Roman" pitchFamily="18" charset="0"/>
              </a:rPr>
              <a:t> a </a:t>
            </a:r>
            <a:r>
              <a:rPr lang="it-IT" sz="1200" dirty="0" err="1" smtClean="0">
                <a:latin typeface="Arial" pitchFamily="34" charset="0"/>
                <a:cs typeface="Times New Roman" pitchFamily="18" charset="0"/>
              </a:rPr>
              <a:t>otro</a:t>
            </a:r>
            <a:r>
              <a:rPr lang="it-IT" sz="1200" dirty="0" smtClean="0">
                <a:latin typeface="Arial" pitchFamily="34" charset="0"/>
                <a:cs typeface="Times New Roman" pitchFamily="18" charset="0"/>
              </a:rPr>
              <a:t>, dado </a:t>
            </a:r>
            <a:r>
              <a:rPr lang="it-IT" sz="1200" dirty="0" err="1" smtClean="0">
                <a:latin typeface="Arial" pitchFamily="34" charset="0"/>
                <a:cs typeface="Times New Roman" pitchFamily="18" charset="0"/>
              </a:rPr>
              <a:t>que</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el</a:t>
            </a:r>
            <a:r>
              <a:rPr lang="it-IT" sz="1200" dirty="0" smtClean="0">
                <a:latin typeface="Arial" pitchFamily="34" charset="0"/>
                <a:cs typeface="Times New Roman" pitchFamily="18" charset="0"/>
              </a:rPr>
              <a:t> ritmo </a:t>
            </a:r>
            <a:r>
              <a:rPr lang="it-IT" sz="1200" dirty="0" err="1" smtClean="0">
                <a:latin typeface="Arial" pitchFamily="34" charset="0"/>
                <a:cs typeface="Times New Roman" pitchFamily="18" charset="0"/>
              </a:rPr>
              <a:t>adecuado</a:t>
            </a:r>
            <a:r>
              <a:rPr lang="it-IT" sz="1200" dirty="0" smtClean="0">
                <a:latin typeface="Arial" pitchFamily="34" charset="0"/>
                <a:cs typeface="Times New Roman" pitchFamily="18" charset="0"/>
              </a:rPr>
              <a:t> del </a:t>
            </a:r>
            <a:r>
              <a:rPr lang="it-IT" sz="1200" dirty="0" err="1" smtClean="0">
                <a:latin typeface="Arial" pitchFamily="34" charset="0"/>
                <a:cs typeface="Times New Roman" pitchFamily="18" charset="0"/>
              </a:rPr>
              <a:t>ajuste</a:t>
            </a:r>
            <a:r>
              <a:rPr lang="it-IT" sz="1200" dirty="0" smtClean="0">
                <a:latin typeface="Arial" pitchFamily="34" charset="0"/>
                <a:cs typeface="Times New Roman" pitchFamily="18" charset="0"/>
              </a:rPr>
              <a:t> fiscal </a:t>
            </a:r>
            <a:r>
              <a:rPr lang="it-IT" sz="1200" dirty="0" err="1" smtClean="0">
                <a:latin typeface="Arial" pitchFamily="34" charset="0"/>
                <a:cs typeface="Times New Roman" pitchFamily="18" charset="0"/>
              </a:rPr>
              <a:t>depende</a:t>
            </a:r>
            <a:r>
              <a:rPr lang="it-IT" sz="1200" dirty="0" smtClean="0">
                <a:latin typeface="Arial" pitchFamily="34" charset="0"/>
                <a:cs typeface="Times New Roman" pitchFamily="18" charset="0"/>
              </a:rPr>
              <a:t> de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riesgos</a:t>
            </a:r>
            <a:r>
              <a:rPr lang="it-IT" sz="1200" dirty="0" smtClean="0">
                <a:latin typeface="Arial" pitchFamily="34" charset="0"/>
                <a:cs typeface="Times New Roman" pitchFamily="18" charset="0"/>
              </a:rPr>
              <a:t> de </a:t>
            </a:r>
            <a:r>
              <a:rPr lang="it-IT" sz="1200" dirty="0" err="1" smtClean="0">
                <a:latin typeface="Arial" pitchFamily="34" charset="0"/>
                <a:cs typeface="Times New Roman" pitchFamily="18" charset="0"/>
              </a:rPr>
              <a:t>solvencia</a:t>
            </a:r>
            <a:r>
              <a:rPr lang="it-IT" sz="1200" dirty="0" smtClean="0">
                <a:latin typeface="Arial" pitchFamily="34" charset="0"/>
                <a:cs typeface="Times New Roman" pitchFamily="18" charset="0"/>
              </a:rPr>
              <a:t> y de </a:t>
            </a:r>
            <a:r>
              <a:rPr lang="it-IT" sz="1200" dirty="0" err="1" smtClean="0">
                <a:latin typeface="Arial" pitchFamily="34" charset="0"/>
                <a:cs typeface="Times New Roman" pitchFamily="18" charset="0"/>
              </a:rPr>
              <a:t>consideraciones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cíclicas</a:t>
            </a:r>
            <a:r>
              <a:rPr lang="it-IT" sz="1200" dirty="0" smtClean="0">
                <a:latin typeface="Arial" pitchFamily="34" charset="0"/>
                <a:cs typeface="Times New Roman" pitchFamily="18" charset="0"/>
              </a:rPr>
              <a:t>. </a:t>
            </a:r>
          </a:p>
          <a:p>
            <a:pPr marL="182880" lvl="0" indent="-182880" algn="l">
              <a:buFont typeface="Arial" pitchFamily="34" charset="0"/>
              <a:buChar char="•"/>
            </a:pPr>
            <a:r>
              <a:rPr lang="it-IT" sz="1200" dirty="0" smtClean="0">
                <a:latin typeface="Arial" pitchFamily="34" charset="0"/>
                <a:cs typeface="Times New Roman" pitchFamily="18" charset="0"/>
              </a:rPr>
              <a:t>La </a:t>
            </a:r>
            <a:r>
              <a:rPr lang="it-IT" sz="1200" dirty="0" err="1" smtClean="0">
                <a:latin typeface="Arial" pitchFamily="34" charset="0"/>
                <a:cs typeface="Times New Roman" pitchFamily="18" charset="0"/>
              </a:rPr>
              <a:t>reducción</a:t>
            </a:r>
            <a:r>
              <a:rPr lang="it-IT" sz="1200" dirty="0" smtClean="0">
                <a:latin typeface="Arial" pitchFamily="34" charset="0"/>
                <a:cs typeface="Times New Roman" pitchFamily="18" charset="0"/>
              </a:rPr>
              <a:t> de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déficits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está</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afectando</a:t>
            </a:r>
            <a:r>
              <a:rPr lang="it-IT" sz="1200" dirty="0" smtClean="0">
                <a:latin typeface="Arial" pitchFamily="34" charset="0"/>
                <a:cs typeface="Times New Roman" pitchFamily="18" charset="0"/>
              </a:rPr>
              <a:t> de </a:t>
            </a:r>
            <a:r>
              <a:rPr lang="it-IT" sz="1200" dirty="0" err="1" smtClean="0">
                <a:latin typeface="Arial" pitchFamily="34" charset="0"/>
                <a:cs typeface="Times New Roman" pitchFamily="18" charset="0"/>
              </a:rPr>
              <a:t>manera</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gradual</a:t>
            </a:r>
            <a:r>
              <a:rPr lang="it-IT" sz="1200" dirty="0" smtClean="0">
                <a:latin typeface="Arial" pitchFamily="34" charset="0"/>
                <a:cs typeface="Times New Roman" pitchFamily="18" charset="0"/>
              </a:rPr>
              <a:t> a la </a:t>
            </a:r>
            <a:r>
              <a:rPr lang="it-IT" sz="1200" dirty="0" err="1" smtClean="0">
                <a:latin typeface="Arial" pitchFamily="34" charset="0"/>
                <a:cs typeface="Times New Roman" pitchFamily="18" charset="0"/>
              </a:rPr>
              <a:t>dinámica</a:t>
            </a:r>
            <a:r>
              <a:rPr lang="it-IT" sz="1200" dirty="0" smtClean="0">
                <a:latin typeface="Arial" pitchFamily="34" charset="0"/>
                <a:cs typeface="Times New Roman" pitchFamily="18" charset="0"/>
              </a:rPr>
              <a:t> de la </a:t>
            </a:r>
            <a:r>
              <a:rPr lang="it-IT" sz="1200" dirty="0" err="1" smtClean="0">
                <a:latin typeface="Arial" pitchFamily="34" charset="0"/>
                <a:cs typeface="Times New Roman" pitchFamily="18" charset="0"/>
              </a:rPr>
              <a:t>deuda</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pública</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Ya</a:t>
            </a:r>
            <a:r>
              <a:rPr lang="it-IT" sz="1200" dirty="0" smtClean="0">
                <a:latin typeface="Arial" pitchFamily="34" charset="0"/>
                <a:cs typeface="Times New Roman" pitchFamily="18" charset="0"/>
              </a:rPr>
              <a:t> en 2012,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coeficientes</a:t>
            </a:r>
            <a:r>
              <a:rPr lang="it-IT" sz="1200" dirty="0" smtClean="0">
                <a:latin typeface="Arial" pitchFamily="34" charset="0"/>
                <a:cs typeface="Times New Roman" pitchFamily="18" charset="0"/>
              </a:rPr>
              <a:t> de </a:t>
            </a:r>
            <a:r>
              <a:rPr lang="it-IT" sz="1200" dirty="0" err="1" smtClean="0">
                <a:latin typeface="Arial" pitchFamily="34" charset="0"/>
                <a:cs typeface="Times New Roman" pitchFamily="18" charset="0"/>
              </a:rPr>
              <a:t>endeudamiento</a:t>
            </a:r>
            <a:r>
              <a:rPr lang="it-IT" sz="1200" dirty="0" smtClean="0">
                <a:latin typeface="Arial" pitchFamily="34" charset="0"/>
                <a:cs typeface="Times New Roman" pitchFamily="18" charset="0"/>
              </a:rPr>
              <a:t> se </a:t>
            </a:r>
            <a:r>
              <a:rPr lang="it-IT" sz="1200" dirty="0" err="1" smtClean="0">
                <a:latin typeface="Arial" pitchFamily="34" charset="0"/>
                <a:cs typeface="Times New Roman" pitchFamily="18" charset="0"/>
              </a:rPr>
              <a:t>reducirán</a:t>
            </a:r>
            <a:r>
              <a:rPr lang="it-IT" sz="1200" dirty="0" smtClean="0">
                <a:latin typeface="Arial" pitchFamily="34" charset="0"/>
                <a:cs typeface="Times New Roman" pitchFamily="18" charset="0"/>
              </a:rPr>
              <a:t> en </a:t>
            </a:r>
            <a:r>
              <a:rPr lang="it-IT" sz="1200" dirty="0" err="1" smtClean="0">
                <a:latin typeface="Arial" pitchFamily="34" charset="0"/>
                <a:cs typeface="Times New Roman" pitchFamily="18" charset="0"/>
              </a:rPr>
              <a:t>alrededor</a:t>
            </a:r>
            <a:r>
              <a:rPr lang="it-IT" sz="1200" dirty="0" smtClean="0">
                <a:latin typeface="Arial" pitchFamily="34" charset="0"/>
                <a:cs typeface="Times New Roman" pitchFamily="18" charset="0"/>
              </a:rPr>
              <a:t> de una </a:t>
            </a:r>
            <a:r>
              <a:rPr lang="it-IT" sz="1200" dirty="0" err="1" smtClean="0">
                <a:latin typeface="Arial" pitchFamily="34" charset="0"/>
                <a:cs typeface="Times New Roman" pitchFamily="18" charset="0"/>
              </a:rPr>
              <a:t>tercera</a:t>
            </a:r>
            <a:r>
              <a:rPr lang="it-IT" sz="1200" dirty="0" smtClean="0">
                <a:latin typeface="Arial" pitchFamily="34" charset="0"/>
                <a:cs typeface="Times New Roman" pitchFamily="18" charset="0"/>
              </a:rPr>
              <a:t> parte de </a:t>
            </a:r>
            <a:r>
              <a:rPr lang="it-IT" sz="1200" dirty="0" err="1" smtClean="0">
                <a:latin typeface="Arial" pitchFamily="34" charset="0"/>
                <a:cs typeface="Times New Roman" pitchFamily="18" charset="0"/>
              </a:rPr>
              <a:t>las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economías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avanzadas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aunque</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estos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coeficientes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superarán</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niveles</a:t>
            </a:r>
            <a:r>
              <a:rPr lang="it-IT" sz="1200" dirty="0" smtClean="0">
                <a:latin typeface="Arial" pitchFamily="34" charset="0"/>
                <a:cs typeface="Times New Roman" pitchFamily="18" charset="0"/>
              </a:rPr>
              <a:t> de 2007 en casi </a:t>
            </a:r>
            <a:r>
              <a:rPr lang="it-IT" sz="1200" dirty="0" err="1" smtClean="0">
                <a:latin typeface="Arial" pitchFamily="34" charset="0"/>
                <a:cs typeface="Times New Roman" pitchFamily="18" charset="0"/>
              </a:rPr>
              <a:t>todos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casos</a:t>
            </a:r>
            <a:r>
              <a:rPr lang="it-IT" sz="1200" dirty="0" smtClean="0">
                <a:latin typeface="Arial" pitchFamily="34" charset="0"/>
                <a:cs typeface="Times New Roman" pitchFamily="18" charset="0"/>
              </a:rPr>
              <a:t>.</a:t>
            </a:r>
          </a:p>
          <a:p>
            <a:pPr marL="182880" lvl="0" indent="-182880" algn="l">
              <a:buFont typeface="Arial" pitchFamily="34" charset="0"/>
              <a:buChar char="•"/>
            </a:pPr>
            <a:r>
              <a:rPr lang="it-IT" sz="1200" dirty="0" smtClean="0">
                <a:latin typeface="Arial" pitchFamily="34" charset="0"/>
                <a:cs typeface="Times New Roman" pitchFamily="18" charset="0"/>
              </a:rPr>
              <a:t>Pero </a:t>
            </a:r>
            <a:r>
              <a:rPr lang="it-IT" sz="1200" dirty="0" err="1" smtClean="0">
                <a:latin typeface="Arial" pitchFamily="34" charset="0"/>
                <a:cs typeface="Times New Roman" pitchFamily="18" charset="0"/>
              </a:rPr>
              <a:t>algunas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economías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avanzadas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deberán</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hacer</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frente</a:t>
            </a:r>
            <a:r>
              <a:rPr lang="it-IT" sz="1200" dirty="0" smtClean="0">
                <a:latin typeface="Arial" pitchFamily="34" charset="0"/>
                <a:cs typeface="Times New Roman" pitchFamily="18" charset="0"/>
              </a:rPr>
              <a:t> a </a:t>
            </a:r>
            <a:r>
              <a:rPr lang="it-IT" sz="1200" dirty="0" err="1" smtClean="0">
                <a:latin typeface="Arial" pitchFamily="34" charset="0"/>
                <a:cs typeface="Times New Roman" pitchFamily="18" charset="0"/>
              </a:rPr>
              <a:t>dificultades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específicas</a:t>
            </a:r>
            <a:r>
              <a:rPr lang="it-IT" sz="1200" dirty="0" smtClean="0">
                <a:latin typeface="Arial" pitchFamily="34" charset="0"/>
                <a:cs typeface="Times New Roman" pitchFamily="18" charset="0"/>
              </a:rPr>
              <a:t> en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próximos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años</a:t>
            </a:r>
            <a:r>
              <a:rPr lang="it-IT" sz="1200" dirty="0" smtClean="0">
                <a:latin typeface="Arial" pitchFamily="34" charset="0"/>
                <a:cs typeface="Times New Roman" pitchFamily="18" charset="0"/>
              </a:rPr>
              <a:t>, y </a:t>
            </a:r>
            <a:r>
              <a:rPr lang="it-IT" sz="1200" dirty="0" err="1" smtClean="0">
                <a:latin typeface="Arial" pitchFamily="34" charset="0"/>
                <a:cs typeface="Times New Roman" pitchFamily="18" charset="0"/>
              </a:rPr>
              <a:t>existen</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incertidumbres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significativas</a:t>
            </a:r>
            <a:r>
              <a:rPr lang="it-IT" sz="1200" dirty="0" smtClean="0">
                <a:latin typeface="Arial" pitchFamily="34" charset="0"/>
                <a:cs typeface="Times New Roman" pitchFamily="18" charset="0"/>
              </a:rPr>
              <a:t>.   </a:t>
            </a:r>
            <a:endParaRPr kumimoji="0" lang="it-IT" sz="1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sz="2400" dirty="0" smtClean="0"/>
              <a:t>Las </a:t>
            </a:r>
            <a:r>
              <a:rPr lang="en-US" sz="2400" dirty="0" err="1" smtClean="0"/>
              <a:t>condiciones</a:t>
            </a:r>
            <a:r>
              <a:rPr lang="en-US" sz="2400" dirty="0" smtClean="0"/>
              <a:t> y </a:t>
            </a:r>
            <a:r>
              <a:rPr lang="en-US" sz="2400" dirty="0" err="1" smtClean="0"/>
              <a:t>desafíos</a:t>
            </a:r>
            <a:r>
              <a:rPr lang="en-US" sz="2400" dirty="0" smtClean="0"/>
              <a:t> </a:t>
            </a:r>
            <a:r>
              <a:rPr lang="en-US" sz="2400" dirty="0" err="1" smtClean="0"/>
              <a:t>económicos</a:t>
            </a:r>
            <a:r>
              <a:rPr lang="en-US" sz="2400" dirty="0" smtClean="0"/>
              <a:t> </a:t>
            </a:r>
            <a:r>
              <a:rPr lang="en-US" sz="2400" dirty="0" err="1" smtClean="0"/>
              <a:t>también</a:t>
            </a:r>
            <a:r>
              <a:rPr lang="en-US" sz="2400" dirty="0" smtClean="0"/>
              <a:t> </a:t>
            </a:r>
            <a:r>
              <a:rPr lang="en-US" sz="2400" dirty="0" err="1" smtClean="0"/>
              <a:t>varían</a:t>
            </a:r>
            <a:r>
              <a:rPr lang="en-US" sz="2400" dirty="0" smtClean="0"/>
              <a:t> entre los </a:t>
            </a:r>
            <a:r>
              <a:rPr lang="en-US" sz="2400" dirty="0" err="1" smtClean="0"/>
              <a:t>países</a:t>
            </a:r>
            <a:r>
              <a:rPr lang="en-US" sz="2400" dirty="0" smtClean="0"/>
              <a:t> de ALC </a:t>
            </a:r>
            <a:endParaRPr lang="en-US" sz="2400" dirty="0"/>
          </a:p>
        </p:txBody>
      </p:sp>
      <p:sp>
        <p:nvSpPr>
          <p:cNvPr id="4" name="Slide Number Placeholder 3"/>
          <p:cNvSpPr>
            <a:spLocks noGrp="1"/>
          </p:cNvSpPr>
          <p:nvPr>
            <p:ph type="sldNum" sz="quarter" idx="11"/>
          </p:nvPr>
        </p:nvSpPr>
        <p:spPr>
          <a:xfrm>
            <a:off x="8038373" y="6508575"/>
            <a:ext cx="1105627" cy="349425"/>
          </a:xfrm>
        </p:spPr>
        <p:txBody>
          <a:bodyPr/>
          <a:lstStyle/>
          <a:p>
            <a:fld id="{AAE606DD-D066-4020-99B8-4F9D94E94EA0}" type="slidenum">
              <a:rPr lang="en-US" smtClean="0"/>
              <a:pPr/>
              <a:t>6</a:t>
            </a:fld>
            <a:endParaRPr lang="en-US" dirty="0"/>
          </a:p>
        </p:txBody>
      </p:sp>
      <p:sp>
        <p:nvSpPr>
          <p:cNvPr id="2079" name="Rectangle 31"/>
          <p:cNvSpPr>
            <a:spLocks noChangeArrowheads="1"/>
          </p:cNvSpPr>
          <p:nvPr/>
        </p:nvSpPr>
        <p:spPr bwMode="auto">
          <a:xfrm>
            <a:off x="533400" y="1143000"/>
            <a:ext cx="2438400"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Arial" pitchFamily="34" charset="0"/>
                <a:cs typeface="Arial" pitchFamily="34" charset="0"/>
              </a:rPr>
              <a:t>Crecimiento</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en-US" sz="1800" b="0" i="0" u="none" strike="noStrike" cap="none" normalizeH="0" baseline="0" dirty="0" err="1" smtClean="0">
                <a:ln>
                  <a:noFill/>
                </a:ln>
                <a:solidFill>
                  <a:schemeClr val="tx1"/>
                </a:solidFill>
                <a:effectLst/>
                <a:latin typeface="Arial" pitchFamily="34" charset="0"/>
                <a:cs typeface="Arial" pitchFamily="34" charset="0"/>
              </a:rPr>
              <a:t>económico</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07" name="Rectangle 59"/>
          <p:cNvSpPr>
            <a:spLocks noChangeArrowheads="1"/>
          </p:cNvSpPr>
          <p:nvPr/>
        </p:nvSpPr>
        <p:spPr bwMode="auto">
          <a:xfrm>
            <a:off x="3505200" y="1066800"/>
            <a:ext cx="2362200" cy="492443"/>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err="1" smtClean="0">
                <a:ln>
                  <a:noFill/>
                </a:ln>
                <a:solidFill>
                  <a:srgbClr val="000000"/>
                </a:solidFill>
                <a:effectLst/>
                <a:latin typeface="Arial" pitchFamily="34" charset="0"/>
                <a:cs typeface="Arial" pitchFamily="34" charset="0"/>
              </a:rPr>
              <a:t>Desempeño</a:t>
            </a:r>
            <a:r>
              <a:rPr kumimoji="0" lang="en-US" sz="1600" b="0" i="0" u="none" strike="noStrike" cap="none" normalizeH="0" baseline="0" dirty="0" smtClean="0">
                <a:ln>
                  <a:noFill/>
                </a:ln>
                <a:solidFill>
                  <a:srgbClr val="000000"/>
                </a:solidFill>
                <a:effectLst/>
                <a:latin typeface="Arial" pitchFamily="34" charset="0"/>
                <a:cs typeface="Arial" pitchFamily="34" charset="0"/>
              </a:rPr>
              <a:t> fiscal</a:t>
            </a:r>
          </a:p>
          <a:p>
            <a:pPr marL="0" marR="0" lvl="0" indent="0" defTabSz="914400" rtl="0" eaLnBrk="1" fontAlgn="base" latinLnBrk="0" hangingPunct="1">
              <a:lnSpc>
                <a:spcPct val="100000"/>
              </a:lnSpc>
              <a:spcBef>
                <a:spcPct val="0"/>
              </a:spcBef>
              <a:spcAft>
                <a:spcPct val="0"/>
              </a:spcAft>
              <a:buClrTx/>
              <a:buSzTx/>
              <a:buFontTx/>
              <a:buNone/>
              <a:tabLst/>
            </a:pPr>
            <a:r>
              <a:rPr lang="en-US" sz="1600" dirty="0" smtClean="0">
                <a:latin typeface="Arial" pitchFamily="34" charset="0"/>
              </a:rPr>
              <a:t>Balance fiscal </a:t>
            </a:r>
            <a:r>
              <a:rPr lang="en-US" sz="1600" dirty="0" err="1" smtClean="0">
                <a:latin typeface="Arial" pitchFamily="34" charset="0"/>
              </a:rPr>
              <a:t>primario</a:t>
            </a:r>
            <a:endParaRPr kumimoji="0" lang="en-US" sz="1600" b="0" i="0" u="none" strike="noStrike" cap="none" normalizeH="0" baseline="0" dirty="0" smtClean="0">
              <a:ln>
                <a:noFill/>
              </a:ln>
              <a:effectLst/>
              <a:latin typeface="Arial" pitchFamily="34" charset="0"/>
              <a:cs typeface="Arial" pitchFamily="34" charset="0"/>
            </a:endParaRPr>
          </a:p>
        </p:txBody>
      </p:sp>
      <p:sp>
        <p:nvSpPr>
          <p:cNvPr id="65" name="Rectangle 59"/>
          <p:cNvSpPr>
            <a:spLocks noChangeArrowheads="1"/>
          </p:cNvSpPr>
          <p:nvPr/>
        </p:nvSpPr>
        <p:spPr bwMode="auto">
          <a:xfrm>
            <a:off x="6318608" y="914400"/>
            <a:ext cx="2368192" cy="5539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lang="en-US" sz="1800" dirty="0" err="1" smtClean="0">
                <a:latin typeface="Arial" pitchFamily="34" charset="0"/>
              </a:rPr>
              <a:t>Dinámica</a:t>
            </a:r>
            <a:r>
              <a:rPr lang="en-US" sz="1800" dirty="0" smtClean="0">
                <a:latin typeface="Arial" pitchFamily="34" charset="0"/>
              </a:rPr>
              <a:t> de la </a:t>
            </a:r>
            <a:r>
              <a:rPr lang="en-US" sz="1800" dirty="0" err="1" smtClean="0">
                <a:latin typeface="Arial" pitchFamily="34" charset="0"/>
              </a:rPr>
              <a:t>deuda</a:t>
            </a:r>
            <a:r>
              <a:rPr lang="en-US" sz="1800" dirty="0" smtClean="0">
                <a:latin typeface="Arial" pitchFamily="34" charset="0"/>
              </a:rPr>
              <a:t> </a:t>
            </a:r>
            <a:r>
              <a:rPr lang="en-US" sz="1800" dirty="0" err="1" smtClean="0">
                <a:latin typeface="Arial" pitchFamily="34" charset="0"/>
              </a:rPr>
              <a:t>pública</a:t>
            </a:r>
            <a:endParaRPr lang="en-US" sz="1800" dirty="0" smtClean="0">
              <a:latin typeface="Arial" pitchFamily="34" charset="0"/>
            </a:endParaRPr>
          </a:p>
        </p:txBody>
      </p:sp>
      <p:sp>
        <p:nvSpPr>
          <p:cNvPr id="67" name="Rectangle 1"/>
          <p:cNvSpPr>
            <a:spLocks noChangeArrowheads="1"/>
          </p:cNvSpPr>
          <p:nvPr/>
        </p:nvSpPr>
        <p:spPr bwMode="auto">
          <a:xfrm>
            <a:off x="381000" y="4706163"/>
            <a:ext cx="85344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200" b="0" i="0" u="none" strike="noStrike" cap="none" normalizeH="0" baseline="0" dirty="0" smtClean="0">
                <a:ln>
                  <a:noFill/>
                </a:ln>
                <a:solidFill>
                  <a:schemeClr val="tx1"/>
                </a:solidFill>
                <a:effectLst/>
                <a:latin typeface="Arial" pitchFamily="34" charset="0"/>
                <a:cs typeface="Arial" pitchFamily="34" charset="0"/>
              </a:rPr>
              <a:t>Los </a:t>
            </a:r>
            <a:r>
              <a:rPr kumimoji="0" lang="it-IT" sz="1200" b="0" i="0" u="none" strike="noStrike" cap="none" normalizeH="0" baseline="0" dirty="0" err="1" smtClean="0">
                <a:ln>
                  <a:noFill/>
                </a:ln>
                <a:solidFill>
                  <a:schemeClr val="tx1"/>
                </a:solidFill>
                <a:effectLst/>
                <a:latin typeface="Arial" pitchFamily="34" charset="0"/>
                <a:cs typeface="Arial" pitchFamily="34" charset="0"/>
              </a:rPr>
              <a:t>países</a:t>
            </a:r>
            <a:r>
              <a:rPr kumimoji="0" lang="it-IT" sz="1200" b="0" i="0" u="none" strike="noStrike" cap="none" normalizeH="0" baseline="0" dirty="0" smtClean="0">
                <a:ln>
                  <a:noFill/>
                </a:ln>
                <a:solidFill>
                  <a:schemeClr val="tx1"/>
                </a:solidFill>
                <a:effectLst/>
                <a:latin typeface="Arial" pitchFamily="34" charset="0"/>
                <a:cs typeface="Arial" pitchFamily="34" charset="0"/>
              </a:rPr>
              <a:t> de </a:t>
            </a:r>
            <a:r>
              <a:rPr kumimoji="0" lang="it-IT" sz="1200" b="0" i="0" u="none" strike="noStrike" cap="none" normalizeH="0" baseline="0" dirty="0" err="1" smtClean="0">
                <a:ln>
                  <a:noFill/>
                </a:ln>
                <a:solidFill>
                  <a:schemeClr val="tx1"/>
                </a:solidFill>
                <a:effectLst/>
                <a:latin typeface="Arial" pitchFamily="34" charset="0"/>
                <a:cs typeface="Arial" pitchFamily="34" charset="0"/>
              </a:rPr>
              <a:t>América</a:t>
            </a:r>
            <a:r>
              <a:rPr kumimoji="0" lang="it-IT" sz="1200" b="0" i="0" u="none" strike="noStrike" cap="none" normalizeH="0" baseline="0" dirty="0" smtClean="0">
                <a:ln>
                  <a:noFill/>
                </a:ln>
                <a:solidFill>
                  <a:schemeClr val="tx1"/>
                </a:solidFill>
                <a:effectLst/>
                <a:latin typeface="Arial" pitchFamily="34" charset="0"/>
                <a:cs typeface="Arial" pitchFamily="34" charset="0"/>
              </a:rPr>
              <a:t> del </a:t>
            </a:r>
            <a:r>
              <a:rPr kumimoji="0" lang="it-IT" sz="1200" b="0" i="0" u="none" strike="noStrike" cap="none" normalizeH="0" baseline="0" dirty="0" err="1" smtClean="0">
                <a:ln>
                  <a:noFill/>
                </a:ln>
                <a:solidFill>
                  <a:schemeClr val="tx1"/>
                </a:solidFill>
                <a:effectLst/>
                <a:latin typeface="Arial" pitchFamily="34" charset="0"/>
                <a:cs typeface="Arial" pitchFamily="34" charset="0"/>
              </a:rPr>
              <a:t>Sur</a:t>
            </a:r>
            <a:r>
              <a:rPr kumimoji="0" lang="it-IT" sz="1200" b="0" i="0" u="none" strike="noStrike" cap="none" normalizeH="0" baseline="0" dirty="0" smtClean="0">
                <a:ln>
                  <a:noFill/>
                </a:ln>
                <a:solidFill>
                  <a:schemeClr val="tx1"/>
                </a:solidFill>
                <a:effectLst/>
                <a:latin typeface="Arial" pitchFamily="34" charset="0"/>
                <a:cs typeface="Arial" pitchFamily="34" charset="0"/>
              </a:rPr>
              <a:t>, </a:t>
            </a:r>
            <a:r>
              <a:rPr kumimoji="0" lang="it-IT" sz="1200" b="0" i="0" u="none" strike="noStrike" cap="none" normalizeH="0" baseline="0" dirty="0" err="1" smtClean="0">
                <a:ln>
                  <a:noFill/>
                </a:ln>
                <a:solidFill>
                  <a:schemeClr val="tx1"/>
                </a:solidFill>
                <a:effectLst/>
                <a:latin typeface="Arial" pitchFamily="34" charset="0"/>
                <a:cs typeface="Arial" pitchFamily="34" charset="0"/>
              </a:rPr>
              <a:t>especialmente</a:t>
            </a:r>
            <a:r>
              <a:rPr kumimoji="0" lang="it-IT" sz="1200" b="0" i="0" u="none" strike="noStrike" cap="none" normalizeH="0" baseline="0" dirty="0" smtClean="0">
                <a:ln>
                  <a:noFill/>
                </a:ln>
                <a:solidFill>
                  <a:schemeClr val="tx1"/>
                </a:solidFill>
                <a:effectLst/>
                <a:latin typeface="Arial" pitchFamily="34" charset="0"/>
                <a:cs typeface="Arial" pitchFamily="34" charset="0"/>
              </a:rPr>
              <a:t> </a:t>
            </a:r>
            <a:r>
              <a:rPr kumimoji="0" lang="it-IT" sz="1200" b="0" i="0" u="none" strike="noStrike" cap="none" normalizeH="0" baseline="0" dirty="0" err="1" smtClean="0">
                <a:ln>
                  <a:noFill/>
                </a:ln>
                <a:solidFill>
                  <a:schemeClr val="tx1"/>
                </a:solidFill>
                <a:effectLst/>
                <a:latin typeface="Arial" pitchFamily="34" charset="0"/>
                <a:cs typeface="Arial" pitchFamily="34" charset="0"/>
              </a:rPr>
              <a:t>las</a:t>
            </a:r>
            <a:r>
              <a:rPr kumimoji="0" lang="it-IT" sz="1200" b="0" i="0" u="none" strike="noStrike" cap="none" normalizeH="0" baseline="0" dirty="0" smtClean="0">
                <a:ln>
                  <a:noFill/>
                </a:ln>
                <a:solidFill>
                  <a:schemeClr val="tx1"/>
                </a:solidFill>
                <a:effectLst/>
                <a:latin typeface="Arial" pitchFamily="34" charset="0"/>
                <a:cs typeface="Arial" pitchFamily="34" charset="0"/>
              </a:rPr>
              <a:t> </a:t>
            </a:r>
            <a:r>
              <a:rPr kumimoji="0" lang="it-IT" sz="1200" b="0" i="0" u="none" strike="noStrike" cap="none" normalizeH="0" baseline="0" dirty="0" err="1" smtClean="0">
                <a:ln>
                  <a:noFill/>
                </a:ln>
                <a:solidFill>
                  <a:schemeClr val="tx1"/>
                </a:solidFill>
                <a:effectLst/>
                <a:latin typeface="Arial" pitchFamily="34" charset="0"/>
                <a:cs typeface="Arial" pitchFamily="34" charset="0"/>
              </a:rPr>
              <a:t>economías</a:t>
            </a:r>
            <a:r>
              <a:rPr kumimoji="0" lang="it-IT" sz="1200" b="0" i="0" u="none" strike="noStrike" cap="none" normalizeH="0" baseline="0" dirty="0" smtClean="0">
                <a:ln>
                  <a:noFill/>
                </a:ln>
                <a:solidFill>
                  <a:schemeClr val="tx1"/>
                </a:solidFill>
                <a:effectLst/>
                <a:latin typeface="Arial" pitchFamily="34" charset="0"/>
                <a:cs typeface="Arial" pitchFamily="34" charset="0"/>
              </a:rPr>
              <a:t> </a:t>
            </a:r>
            <a:r>
              <a:rPr kumimoji="0" lang="it-IT" sz="1200" b="0" i="0" u="none" strike="noStrike" cap="none" normalizeH="0" baseline="0" dirty="0" err="1" smtClean="0">
                <a:ln>
                  <a:noFill/>
                </a:ln>
                <a:solidFill>
                  <a:schemeClr val="tx1"/>
                </a:solidFill>
                <a:effectLst/>
                <a:latin typeface="Arial" pitchFamily="34" charset="0"/>
                <a:cs typeface="Arial" pitchFamily="34" charset="0"/>
              </a:rPr>
              <a:t>integradas</a:t>
            </a:r>
            <a:r>
              <a:rPr kumimoji="0" lang="it-IT" sz="1200" b="0" i="0" u="none" strike="noStrike" cap="none" normalizeH="0" baseline="0" dirty="0" smtClean="0">
                <a:ln>
                  <a:noFill/>
                </a:ln>
                <a:solidFill>
                  <a:schemeClr val="tx1"/>
                </a:solidFill>
                <a:effectLst/>
                <a:latin typeface="Arial" pitchFamily="34" charset="0"/>
                <a:cs typeface="Arial" pitchFamily="34" charset="0"/>
              </a:rPr>
              <a:t> a </a:t>
            </a:r>
            <a:r>
              <a:rPr kumimoji="0" lang="it-IT" sz="1200" b="0" i="0" u="none" strike="noStrike" cap="none" normalizeH="0" baseline="0" dirty="0" err="1" smtClean="0">
                <a:ln>
                  <a:noFill/>
                </a:ln>
                <a:solidFill>
                  <a:schemeClr val="tx1"/>
                </a:solidFill>
                <a:effectLst/>
                <a:latin typeface="Arial" pitchFamily="34" charset="0"/>
                <a:cs typeface="Arial" pitchFamily="34" charset="0"/>
              </a:rPr>
              <a:t>los</a:t>
            </a:r>
            <a:r>
              <a:rPr kumimoji="0" lang="it-IT" sz="1200" b="0" i="0" u="none" strike="noStrike" cap="none" normalizeH="0" baseline="0" dirty="0" smtClean="0">
                <a:ln>
                  <a:noFill/>
                </a:ln>
                <a:solidFill>
                  <a:schemeClr val="tx1"/>
                </a:solidFill>
                <a:effectLst/>
                <a:latin typeface="Arial" pitchFamily="34" charset="0"/>
                <a:cs typeface="Arial" pitchFamily="34" charset="0"/>
              </a:rPr>
              <a:t> </a:t>
            </a:r>
            <a:r>
              <a:rPr kumimoji="0" lang="it-IT" sz="1200" b="0" i="0" u="none" strike="noStrike" cap="none" normalizeH="0" baseline="0" dirty="0" err="1" smtClean="0">
                <a:ln>
                  <a:noFill/>
                </a:ln>
                <a:solidFill>
                  <a:schemeClr val="tx1"/>
                </a:solidFill>
                <a:effectLst/>
                <a:latin typeface="Arial" pitchFamily="34" charset="0"/>
                <a:cs typeface="Arial" pitchFamily="34" charset="0"/>
              </a:rPr>
              <a:t>mercados</a:t>
            </a:r>
            <a:r>
              <a:rPr kumimoji="0" lang="it-IT" sz="1200" b="0" i="0" u="none" strike="noStrike" cap="none" normalizeH="0" baseline="0" dirty="0" smtClean="0">
                <a:ln>
                  <a:noFill/>
                </a:ln>
                <a:solidFill>
                  <a:schemeClr val="tx1"/>
                </a:solidFill>
                <a:effectLst/>
                <a:latin typeface="Arial" pitchFamily="34" charset="0"/>
                <a:cs typeface="Arial" pitchFamily="34" charset="0"/>
              </a:rPr>
              <a:t> </a:t>
            </a:r>
            <a:r>
              <a:rPr kumimoji="0" lang="it-IT" sz="1200" b="0" i="0" u="none" strike="noStrike" cap="none" normalizeH="0" baseline="0" dirty="0" err="1" smtClean="0">
                <a:ln>
                  <a:noFill/>
                </a:ln>
                <a:solidFill>
                  <a:schemeClr val="tx1"/>
                </a:solidFill>
                <a:effectLst/>
                <a:latin typeface="Arial" pitchFamily="34" charset="0"/>
                <a:cs typeface="Arial" pitchFamily="34" charset="0"/>
              </a:rPr>
              <a:t>financieros</a:t>
            </a:r>
            <a:r>
              <a:rPr kumimoji="0" lang="it-IT" sz="1200" b="0" i="0" u="none" strike="noStrike" cap="none" normalizeH="0" dirty="0" smtClean="0">
                <a:ln>
                  <a:noFill/>
                </a:ln>
                <a:solidFill>
                  <a:schemeClr val="tx1"/>
                </a:solidFill>
                <a:effectLst/>
                <a:latin typeface="Arial" pitchFamily="34" charset="0"/>
                <a:cs typeface="Arial" pitchFamily="34" charset="0"/>
              </a:rPr>
              <a:t>, </a:t>
            </a:r>
            <a:r>
              <a:rPr kumimoji="0" lang="it-IT" sz="1200" b="0" i="0" u="none" strike="noStrike" cap="none" normalizeH="0" dirty="0" err="1" smtClean="0">
                <a:ln>
                  <a:noFill/>
                </a:ln>
                <a:solidFill>
                  <a:schemeClr val="tx1"/>
                </a:solidFill>
                <a:effectLst/>
                <a:latin typeface="Arial" pitchFamily="34" charset="0"/>
                <a:cs typeface="Arial" pitchFamily="34" charset="0"/>
              </a:rPr>
              <a:t>crecieron</a:t>
            </a:r>
            <a:r>
              <a:rPr kumimoji="0" lang="it-IT" sz="1200" b="0" i="0" u="none" strike="noStrike" cap="none" normalizeH="0" dirty="0" smtClean="0">
                <a:ln>
                  <a:noFill/>
                </a:ln>
                <a:solidFill>
                  <a:schemeClr val="tx1"/>
                </a:solidFill>
                <a:effectLst/>
                <a:latin typeface="Arial" pitchFamily="34" charset="0"/>
                <a:cs typeface="Arial" pitchFamily="34" charset="0"/>
              </a:rPr>
              <a:t> a un </a:t>
            </a:r>
            <a:r>
              <a:rPr kumimoji="0" lang="it-IT" sz="1200" b="0" i="0" u="none" strike="noStrike" cap="none" normalizeH="0" dirty="0" err="1" smtClean="0">
                <a:ln>
                  <a:noFill/>
                </a:ln>
                <a:solidFill>
                  <a:schemeClr val="tx1"/>
                </a:solidFill>
                <a:effectLst/>
                <a:latin typeface="Arial" pitchFamily="34" charset="0"/>
                <a:cs typeface="Arial" pitchFamily="34" charset="0"/>
              </a:rPr>
              <a:t>nivel</a:t>
            </a:r>
            <a:r>
              <a:rPr kumimoji="0" lang="it-IT" sz="1200" b="0" i="0" u="none" strike="noStrike" cap="none" normalizeH="0" dirty="0" smtClean="0">
                <a:ln>
                  <a:noFill/>
                </a:ln>
                <a:solidFill>
                  <a:schemeClr val="tx1"/>
                </a:solidFill>
                <a:effectLst/>
                <a:latin typeface="Arial" pitchFamily="34" charset="0"/>
                <a:cs typeface="Arial" pitchFamily="34" charset="0"/>
              </a:rPr>
              <a:t> </a:t>
            </a:r>
            <a:r>
              <a:rPr kumimoji="0" lang="it-IT" sz="1200" b="0" i="0" u="none" strike="noStrike" cap="none" normalizeH="0" dirty="0" err="1" smtClean="0">
                <a:ln>
                  <a:noFill/>
                </a:ln>
                <a:solidFill>
                  <a:schemeClr val="tx1"/>
                </a:solidFill>
                <a:effectLst/>
                <a:latin typeface="Arial" pitchFamily="34" charset="0"/>
                <a:cs typeface="Arial" pitchFamily="34" charset="0"/>
              </a:rPr>
              <a:t>igual</a:t>
            </a:r>
            <a:r>
              <a:rPr kumimoji="0" lang="it-IT" sz="1200" b="0" i="0" u="none" strike="noStrike" cap="none" normalizeH="0" dirty="0" smtClean="0">
                <a:ln>
                  <a:noFill/>
                </a:ln>
                <a:solidFill>
                  <a:schemeClr val="tx1"/>
                </a:solidFill>
                <a:effectLst/>
                <a:latin typeface="Arial" pitchFamily="34" charset="0"/>
                <a:cs typeface="Arial" pitchFamily="34" charset="0"/>
              </a:rPr>
              <a:t> o por </a:t>
            </a:r>
            <a:r>
              <a:rPr kumimoji="0" lang="it-IT" sz="1200" b="0" i="0" u="none" strike="noStrike" cap="none" normalizeH="0" dirty="0" err="1" smtClean="0">
                <a:ln>
                  <a:noFill/>
                </a:ln>
                <a:solidFill>
                  <a:schemeClr val="tx1"/>
                </a:solidFill>
                <a:effectLst/>
                <a:latin typeface="Arial" pitchFamily="34" charset="0"/>
                <a:cs typeface="Arial" pitchFamily="34" charset="0"/>
              </a:rPr>
              <a:t>encima</a:t>
            </a:r>
            <a:r>
              <a:rPr kumimoji="0" lang="it-IT" sz="1200" b="0" i="0" u="none" strike="noStrike" cap="none" normalizeH="0" dirty="0" smtClean="0">
                <a:ln>
                  <a:noFill/>
                </a:ln>
                <a:solidFill>
                  <a:schemeClr val="tx1"/>
                </a:solidFill>
                <a:effectLst/>
                <a:latin typeface="Arial" pitchFamily="34" charset="0"/>
                <a:cs typeface="Arial" pitchFamily="34" charset="0"/>
              </a:rPr>
              <a:t> de su </a:t>
            </a:r>
            <a:r>
              <a:rPr kumimoji="0" lang="it-IT" sz="1200" b="0" i="0" u="none" strike="noStrike" cap="none" normalizeH="0" dirty="0" err="1" smtClean="0">
                <a:ln>
                  <a:noFill/>
                </a:ln>
                <a:solidFill>
                  <a:schemeClr val="tx1"/>
                </a:solidFill>
                <a:effectLst/>
                <a:latin typeface="Arial" pitchFamily="34" charset="0"/>
                <a:cs typeface="Arial" pitchFamily="34" charset="0"/>
              </a:rPr>
              <a:t>potencial</a:t>
            </a:r>
            <a:r>
              <a:rPr kumimoji="0" lang="it-IT" sz="1200" b="0" i="0" u="none" strike="noStrike" cap="none" normalizeH="0" dirty="0" smtClean="0">
                <a:ln>
                  <a:noFill/>
                </a:ln>
                <a:solidFill>
                  <a:schemeClr val="tx1"/>
                </a:solidFill>
                <a:effectLst/>
                <a:latin typeface="Arial" pitchFamily="34" charset="0"/>
                <a:cs typeface="Arial" pitchFamily="34" charset="0"/>
              </a:rPr>
              <a:t>, </a:t>
            </a:r>
            <a:r>
              <a:rPr kumimoji="0" lang="it-IT" sz="1200" b="0" i="0" u="none" strike="noStrike" cap="none" normalizeH="0" dirty="0" err="1" smtClean="0">
                <a:ln>
                  <a:noFill/>
                </a:ln>
                <a:solidFill>
                  <a:schemeClr val="tx1"/>
                </a:solidFill>
                <a:effectLst/>
                <a:latin typeface="Arial" pitchFamily="34" charset="0"/>
                <a:cs typeface="Arial" pitchFamily="34" charset="0"/>
              </a:rPr>
              <a:t>gracias</a:t>
            </a:r>
            <a:r>
              <a:rPr kumimoji="0" lang="it-IT" sz="1200" b="0" i="0" u="none" strike="noStrike" cap="none" normalizeH="0" dirty="0" smtClean="0">
                <a:ln>
                  <a:noFill/>
                </a:ln>
                <a:solidFill>
                  <a:schemeClr val="tx1"/>
                </a:solidFill>
                <a:effectLst/>
                <a:latin typeface="Arial" pitchFamily="34" charset="0"/>
                <a:cs typeface="Arial" pitchFamily="34" charset="0"/>
              </a:rPr>
              <a:t> al </a:t>
            </a:r>
            <a:r>
              <a:rPr kumimoji="0" lang="it-IT" sz="1200" b="0" i="0" u="none" strike="noStrike" cap="none" normalizeH="0" dirty="0" err="1" smtClean="0">
                <a:ln>
                  <a:noFill/>
                </a:ln>
                <a:solidFill>
                  <a:schemeClr val="tx1"/>
                </a:solidFill>
                <a:effectLst/>
                <a:latin typeface="Arial" pitchFamily="34" charset="0"/>
                <a:cs typeface="Arial" pitchFamily="34" charset="0"/>
              </a:rPr>
              <a:t>fuerte</a:t>
            </a:r>
            <a:r>
              <a:rPr kumimoji="0" lang="it-IT" sz="1200" b="0" i="0" u="none" strike="noStrike" cap="none" normalizeH="0" dirty="0" smtClean="0">
                <a:ln>
                  <a:noFill/>
                </a:ln>
                <a:solidFill>
                  <a:schemeClr val="tx1"/>
                </a:solidFill>
                <a:effectLst/>
                <a:latin typeface="Arial" pitchFamily="34" charset="0"/>
                <a:cs typeface="Arial" pitchFamily="34" charset="0"/>
              </a:rPr>
              <a:t> </a:t>
            </a:r>
            <a:r>
              <a:rPr kumimoji="0" lang="it-IT" sz="1200" b="0" i="0" u="none" strike="noStrike" cap="none" normalizeH="0" dirty="0" err="1" smtClean="0">
                <a:ln>
                  <a:noFill/>
                </a:ln>
                <a:solidFill>
                  <a:schemeClr val="tx1"/>
                </a:solidFill>
                <a:effectLst/>
                <a:latin typeface="Arial" pitchFamily="34" charset="0"/>
                <a:cs typeface="Arial" pitchFamily="34" charset="0"/>
              </a:rPr>
              <a:t>crecimiento</a:t>
            </a:r>
            <a:r>
              <a:rPr kumimoji="0" lang="it-IT" sz="1200" b="0" i="0" u="none" strike="noStrike" cap="none" normalizeH="0" dirty="0" smtClean="0">
                <a:ln>
                  <a:noFill/>
                </a:ln>
                <a:solidFill>
                  <a:schemeClr val="tx1"/>
                </a:solidFill>
                <a:effectLst/>
                <a:latin typeface="Arial" pitchFamily="34" charset="0"/>
                <a:cs typeface="Arial" pitchFamily="34" charset="0"/>
              </a:rPr>
              <a:t> de la demanda interna, </a:t>
            </a:r>
            <a:r>
              <a:rPr kumimoji="0" lang="it-IT" sz="1200" b="0" i="0" u="none" strike="noStrike" cap="none" normalizeH="0" dirty="0" err="1" smtClean="0">
                <a:ln>
                  <a:noFill/>
                </a:ln>
                <a:solidFill>
                  <a:schemeClr val="tx1"/>
                </a:solidFill>
                <a:effectLst/>
                <a:latin typeface="Arial" pitchFamily="34" charset="0"/>
                <a:cs typeface="Arial" pitchFamily="34" charset="0"/>
              </a:rPr>
              <a:t>las</a:t>
            </a:r>
            <a:r>
              <a:rPr kumimoji="0" lang="it-IT" sz="1200" b="0" i="0" u="none" strike="noStrike" cap="none" normalizeH="0" dirty="0" smtClean="0">
                <a:ln>
                  <a:noFill/>
                </a:ln>
                <a:solidFill>
                  <a:schemeClr val="tx1"/>
                </a:solidFill>
                <a:effectLst/>
                <a:latin typeface="Arial" pitchFamily="34" charset="0"/>
                <a:cs typeface="Arial" pitchFamily="34" charset="0"/>
              </a:rPr>
              <a:t> </a:t>
            </a:r>
            <a:r>
              <a:rPr kumimoji="0" lang="it-IT" sz="1200" b="0" i="0" u="none" strike="noStrike" cap="none" normalizeH="0" dirty="0" err="1" smtClean="0">
                <a:ln>
                  <a:noFill/>
                </a:ln>
                <a:solidFill>
                  <a:schemeClr val="tx1"/>
                </a:solidFill>
                <a:effectLst/>
                <a:latin typeface="Arial" pitchFamily="34" charset="0"/>
                <a:cs typeface="Arial" pitchFamily="34" charset="0"/>
              </a:rPr>
              <a:t>condiciones</a:t>
            </a:r>
            <a:r>
              <a:rPr kumimoji="0" lang="it-IT" sz="1200" b="0" i="0" u="none" strike="noStrike" cap="none" normalizeH="0" dirty="0" smtClean="0">
                <a:ln>
                  <a:noFill/>
                </a:ln>
                <a:solidFill>
                  <a:schemeClr val="tx1"/>
                </a:solidFill>
                <a:effectLst/>
                <a:latin typeface="Arial" pitchFamily="34" charset="0"/>
                <a:cs typeface="Arial" pitchFamily="34" charset="0"/>
              </a:rPr>
              <a:t> de </a:t>
            </a:r>
            <a:r>
              <a:rPr kumimoji="0" lang="it-IT" sz="1200" b="0" i="0" u="none" strike="noStrike" cap="none" normalizeH="0" dirty="0" err="1" smtClean="0">
                <a:ln>
                  <a:noFill/>
                </a:ln>
                <a:solidFill>
                  <a:schemeClr val="tx1"/>
                </a:solidFill>
                <a:effectLst/>
                <a:latin typeface="Arial" pitchFamily="34" charset="0"/>
                <a:cs typeface="Arial" pitchFamily="34" charset="0"/>
              </a:rPr>
              <a:t>financiamiento</a:t>
            </a:r>
            <a:r>
              <a:rPr kumimoji="0" lang="it-IT" sz="1200" b="0" i="0" u="none" strike="noStrike" cap="none" normalizeH="0" dirty="0" smtClean="0">
                <a:ln>
                  <a:noFill/>
                </a:ln>
                <a:solidFill>
                  <a:schemeClr val="tx1"/>
                </a:solidFill>
                <a:effectLst/>
                <a:latin typeface="Arial" pitchFamily="34" charset="0"/>
                <a:cs typeface="Arial" pitchFamily="34" charset="0"/>
              </a:rPr>
              <a:t> </a:t>
            </a:r>
            <a:r>
              <a:rPr kumimoji="0" lang="it-IT" sz="1200" b="0" i="0" u="none" strike="noStrike" cap="none" normalizeH="0" dirty="0" err="1" smtClean="0">
                <a:ln>
                  <a:noFill/>
                </a:ln>
                <a:solidFill>
                  <a:schemeClr val="tx1"/>
                </a:solidFill>
                <a:effectLst/>
                <a:latin typeface="Arial" pitchFamily="34" charset="0"/>
                <a:cs typeface="Arial" pitchFamily="34" charset="0"/>
              </a:rPr>
              <a:t>favorables</a:t>
            </a:r>
            <a:r>
              <a:rPr kumimoji="0" lang="it-IT" sz="1200" b="0" i="0" u="none" strike="noStrike" cap="none" normalizeH="0" dirty="0" smtClean="0">
                <a:ln>
                  <a:noFill/>
                </a:ln>
                <a:solidFill>
                  <a:schemeClr val="tx1"/>
                </a:solidFill>
                <a:effectLst/>
                <a:latin typeface="Arial" pitchFamily="34" charset="0"/>
                <a:cs typeface="Arial" pitchFamily="34" charset="0"/>
              </a:rPr>
              <a:t> y </a:t>
            </a:r>
            <a:r>
              <a:rPr kumimoji="0" lang="it-IT" sz="1200" b="0" i="0" u="none" strike="noStrike" cap="none" normalizeH="0" dirty="0" err="1" smtClean="0">
                <a:ln>
                  <a:noFill/>
                </a:ln>
                <a:solidFill>
                  <a:schemeClr val="tx1"/>
                </a:solidFill>
                <a:effectLst/>
                <a:latin typeface="Arial" pitchFamily="34" charset="0"/>
                <a:cs typeface="Arial" pitchFamily="34" charset="0"/>
              </a:rPr>
              <a:t>los</a:t>
            </a:r>
            <a:r>
              <a:rPr kumimoji="0" lang="it-IT" sz="1200" b="0" i="0" u="none" strike="noStrike" cap="none" normalizeH="0" dirty="0" smtClean="0">
                <a:ln>
                  <a:noFill/>
                </a:ln>
                <a:solidFill>
                  <a:schemeClr val="tx1"/>
                </a:solidFill>
                <a:effectLst/>
                <a:latin typeface="Arial" pitchFamily="34" charset="0"/>
                <a:cs typeface="Arial" pitchFamily="34" charset="0"/>
              </a:rPr>
              <a:t> </a:t>
            </a:r>
            <a:r>
              <a:rPr kumimoji="0" lang="it-IT" sz="1200" b="0" i="0" u="none" strike="noStrike" cap="none" normalizeH="0" dirty="0" err="1" smtClean="0">
                <a:ln>
                  <a:noFill/>
                </a:ln>
                <a:solidFill>
                  <a:schemeClr val="tx1"/>
                </a:solidFill>
                <a:effectLst/>
                <a:latin typeface="Arial" pitchFamily="34" charset="0"/>
                <a:cs typeface="Arial" pitchFamily="34" charset="0"/>
              </a:rPr>
              <a:t>elevados</a:t>
            </a:r>
            <a:r>
              <a:rPr kumimoji="0" lang="it-IT" sz="1200" b="0" i="0" u="none" strike="noStrike" cap="none" normalizeH="0" dirty="0" smtClean="0">
                <a:ln>
                  <a:noFill/>
                </a:ln>
                <a:solidFill>
                  <a:schemeClr val="tx1"/>
                </a:solidFill>
                <a:effectLst/>
                <a:latin typeface="Arial" pitchFamily="34" charset="0"/>
                <a:cs typeface="Arial" pitchFamily="34" charset="0"/>
              </a:rPr>
              <a:t> </a:t>
            </a:r>
            <a:r>
              <a:rPr kumimoji="0" lang="it-IT" sz="1200" b="0" i="0" u="none" strike="noStrike" cap="none" normalizeH="0" dirty="0" err="1" smtClean="0">
                <a:ln>
                  <a:noFill/>
                </a:ln>
                <a:solidFill>
                  <a:schemeClr val="tx1"/>
                </a:solidFill>
                <a:effectLst/>
                <a:latin typeface="Arial" pitchFamily="34" charset="0"/>
                <a:cs typeface="Arial" pitchFamily="34" charset="0"/>
              </a:rPr>
              <a:t>precios</a:t>
            </a:r>
            <a:r>
              <a:rPr kumimoji="0" lang="it-IT" sz="1200" b="0" i="0" u="none" strike="noStrike" cap="none" normalizeH="0" dirty="0" smtClean="0">
                <a:ln>
                  <a:noFill/>
                </a:ln>
                <a:solidFill>
                  <a:schemeClr val="tx1"/>
                </a:solidFill>
                <a:effectLst/>
                <a:latin typeface="Arial" pitchFamily="34" charset="0"/>
                <a:cs typeface="Arial" pitchFamily="34" charset="0"/>
              </a:rPr>
              <a:t> de </a:t>
            </a:r>
            <a:r>
              <a:rPr kumimoji="0" lang="it-IT" sz="1200" b="0" i="0" u="none" strike="noStrike" cap="none" normalizeH="0" dirty="0" err="1" smtClean="0">
                <a:ln>
                  <a:noFill/>
                </a:ln>
                <a:solidFill>
                  <a:schemeClr val="tx1"/>
                </a:solidFill>
                <a:effectLst/>
                <a:latin typeface="Arial" pitchFamily="34" charset="0"/>
                <a:cs typeface="Arial" pitchFamily="34" charset="0"/>
              </a:rPr>
              <a:t>las</a:t>
            </a:r>
            <a:r>
              <a:rPr kumimoji="0" lang="it-IT" sz="1200" b="0" i="0" u="none" strike="noStrike" cap="none" normalizeH="0" dirty="0" smtClean="0">
                <a:ln>
                  <a:noFill/>
                </a:ln>
                <a:solidFill>
                  <a:schemeClr val="tx1"/>
                </a:solidFill>
                <a:effectLst/>
                <a:latin typeface="Arial" pitchFamily="34" charset="0"/>
                <a:cs typeface="Arial" pitchFamily="34" charset="0"/>
              </a:rPr>
              <a:t> </a:t>
            </a:r>
            <a:r>
              <a:rPr kumimoji="0" lang="it-IT" sz="1200" b="0" i="0" u="none" strike="noStrike" cap="none" normalizeH="0" dirty="0" err="1" smtClean="0">
                <a:ln>
                  <a:noFill/>
                </a:ln>
                <a:solidFill>
                  <a:schemeClr val="tx1"/>
                </a:solidFill>
                <a:effectLst/>
                <a:latin typeface="Arial" pitchFamily="34" charset="0"/>
                <a:cs typeface="Arial" pitchFamily="34" charset="0"/>
              </a:rPr>
              <a:t>materias</a:t>
            </a:r>
            <a:r>
              <a:rPr kumimoji="0" lang="it-IT" sz="1200" b="0" i="0" u="none" strike="noStrike" cap="none" normalizeH="0" dirty="0" smtClean="0">
                <a:ln>
                  <a:noFill/>
                </a:ln>
                <a:solidFill>
                  <a:schemeClr val="tx1"/>
                </a:solidFill>
                <a:effectLst/>
                <a:latin typeface="Arial" pitchFamily="34" charset="0"/>
                <a:cs typeface="Arial" pitchFamily="34" charset="0"/>
              </a:rPr>
              <a:t> </a:t>
            </a:r>
            <a:r>
              <a:rPr kumimoji="0" lang="it-IT" sz="1200" b="0" i="0" u="none" strike="noStrike" cap="none" normalizeH="0" dirty="0" err="1" smtClean="0">
                <a:ln>
                  <a:noFill/>
                </a:ln>
                <a:solidFill>
                  <a:schemeClr val="tx1"/>
                </a:solidFill>
                <a:effectLst/>
                <a:latin typeface="Arial" pitchFamily="34" charset="0"/>
                <a:cs typeface="Arial" pitchFamily="34" charset="0"/>
              </a:rPr>
              <a:t>primas</a:t>
            </a:r>
            <a:r>
              <a:rPr kumimoji="0" lang="it-IT" sz="1200" b="0" i="0" u="none" strike="noStrike" cap="none" normalizeH="0" dirty="0" smtClean="0">
                <a:ln>
                  <a:noFill/>
                </a:ln>
                <a:solidFill>
                  <a:schemeClr val="tx1"/>
                </a:solidFill>
                <a:effectLst/>
                <a:latin typeface="Arial" pitchFamily="34" charset="0"/>
                <a:cs typeface="Arial" pitchFamily="34" charset="0"/>
              </a:rPr>
              <a:t>. </a:t>
            </a:r>
          </a:p>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lang="it-IT" sz="1200" dirty="0" smtClean="0">
                <a:latin typeface="Arial" pitchFamily="34" charset="0"/>
              </a:rPr>
              <a:t>En cambio, los países del Caribe, especialmente los que dependen del turismo, y los de Centroamérica, se han visto más afectados por una economía mundial menos dinámica. </a:t>
            </a:r>
            <a:endParaRPr kumimoji="0" lang="it-IT" sz="1200" b="0" i="0" u="none" strike="noStrike" cap="none" normalizeH="0" dirty="0" smtClean="0">
              <a:ln>
                <a:noFill/>
              </a:ln>
              <a:solidFill>
                <a:schemeClr val="tx1"/>
              </a:solidFill>
              <a:effectLst/>
              <a:latin typeface="Arial" pitchFamily="34" charset="0"/>
              <a:cs typeface="Arial" pitchFamily="34" charset="0"/>
            </a:endParaRPr>
          </a:p>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lang="it-IT" sz="1200" dirty="0" smtClean="0">
                <a:latin typeface="Arial" pitchFamily="34" charset="0"/>
              </a:rPr>
              <a:t>Esto también se refleja en las fortalezas relativas de los balances fiscales de los diversos grupos de paises, y se prevé que todos, salvo el grupo de países de América del Sur integrados a los mercados financieros, registrarán déficits fiscales primarios este año. </a:t>
            </a:r>
            <a:r>
              <a:rPr kumimoji="0" lang="it-IT" sz="1200" b="0" i="0" u="none" strike="noStrike" cap="none" normalizeH="0" dirty="0" smtClean="0">
                <a:ln>
                  <a:noFill/>
                </a:ln>
                <a:solidFill>
                  <a:schemeClr val="tx1"/>
                </a:solidFill>
                <a:effectLst/>
                <a:latin typeface="Arial" pitchFamily="34" charset="0"/>
                <a:cs typeface="Arial" pitchFamily="34" charset="0"/>
              </a:rPr>
              <a:t> </a:t>
            </a:r>
          </a:p>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lang="it-IT" sz="1200" baseline="0" dirty="0" smtClean="0">
                <a:latin typeface="Arial" pitchFamily="34" charset="0"/>
              </a:rPr>
              <a:t>Si bien la mayoría de los</a:t>
            </a:r>
            <a:r>
              <a:rPr lang="it-IT" sz="1200" dirty="0" smtClean="0">
                <a:latin typeface="Arial" pitchFamily="34" charset="0"/>
              </a:rPr>
              <a:t> países no se enfrenta a preocupaciones inmediatas por la deuda pública</a:t>
            </a:r>
            <a:r>
              <a:rPr lang="it-IT" sz="1200" baseline="0" dirty="0" smtClean="0">
                <a:latin typeface="Arial" pitchFamily="34" charset="0"/>
              </a:rPr>
              <a:t>,</a:t>
            </a:r>
            <a:r>
              <a:rPr lang="it-IT" sz="1200" dirty="0" smtClean="0">
                <a:latin typeface="Arial" pitchFamily="34" charset="0"/>
              </a:rPr>
              <a:t> los niveles de deuda son generalmente más elevados que antes de la crisis, y muy elevados en el Caribe.</a:t>
            </a:r>
            <a:endParaRPr kumimoji="0" lang="it-IT" sz="1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1" name="Chart 10"/>
          <p:cNvGraphicFramePr/>
          <p:nvPr/>
        </p:nvGraphicFramePr>
        <p:xfrm>
          <a:off x="0" y="1447800"/>
          <a:ext cx="31242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p:nvPr/>
        </p:nvGraphicFramePr>
        <p:xfrm>
          <a:off x="6019800" y="1371600"/>
          <a:ext cx="2895600" cy="2819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p:cNvGraphicFramePr/>
          <p:nvPr/>
        </p:nvGraphicFramePr>
        <p:xfrm>
          <a:off x="3124200" y="1447800"/>
          <a:ext cx="2971800" cy="266700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bwMode="auto">
          <a:xfrm>
            <a:off x="975360" y="3657600"/>
            <a:ext cx="4282440" cy="1752600"/>
          </a:xfrm>
          <a:custGeom>
            <a:avLst/>
            <a:gdLst>
              <a:gd name="connsiteX0" fmla="*/ 0 w 11916697"/>
              <a:gd name="connsiteY0" fmla="*/ 0 h 4955458"/>
              <a:gd name="connsiteX1" fmla="*/ 7020233 w 11916697"/>
              <a:gd name="connsiteY1" fmla="*/ 1091380 h 4955458"/>
              <a:gd name="connsiteX2" fmla="*/ 11916697 w 11916697"/>
              <a:gd name="connsiteY2" fmla="*/ 4955458 h 4955458"/>
            </a:gdLst>
            <a:ahLst/>
            <a:cxnLst>
              <a:cxn ang="0">
                <a:pos x="connsiteX0" y="connsiteY0"/>
              </a:cxn>
              <a:cxn ang="0">
                <a:pos x="connsiteX1" y="connsiteY1"/>
              </a:cxn>
              <a:cxn ang="0">
                <a:pos x="connsiteX2" y="connsiteY2"/>
              </a:cxn>
            </a:cxnLst>
            <a:rect l="l" t="t" r="r" b="b"/>
            <a:pathLst>
              <a:path w="11916697" h="4955458">
                <a:moveTo>
                  <a:pt x="0" y="0"/>
                </a:moveTo>
                <a:cubicBezTo>
                  <a:pt x="2517058" y="132735"/>
                  <a:pt x="5034117" y="265470"/>
                  <a:pt x="7020233" y="1091380"/>
                </a:cubicBezTo>
                <a:cubicBezTo>
                  <a:pt x="9006349" y="1917290"/>
                  <a:pt x="10461523" y="3436374"/>
                  <a:pt x="11916697" y="4955458"/>
                </a:cubicBezTo>
              </a:path>
            </a:pathLst>
          </a:custGeom>
          <a:noFill/>
          <a:ln w="76200" cap="flat" cmpd="sng" algn="ctr">
            <a:solidFill>
              <a:srgbClr val="FF0000"/>
            </a:solidFill>
            <a:prstDash val="solid"/>
            <a:round/>
            <a:headEnd type="none" w="med" len="med"/>
            <a:tailEnd type="none" w="med" len="med"/>
          </a:ln>
          <a:effectLst>
            <a:glow rad="228600">
              <a:srgbClr val="FF5B5B">
                <a:alpha val="40000"/>
              </a:srgbClr>
            </a:glo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smtClean="0">
              <a:ln>
                <a:noFill/>
              </a:ln>
              <a:solidFill>
                <a:srgbClr val="3F3F3F"/>
              </a:solidFill>
              <a:effectLst/>
              <a:latin typeface="Palatino" charset="0"/>
              <a:ea typeface="ヒラギノ明朝 ProN W3" charset="0"/>
              <a:cs typeface="ヒラギノ明朝 ProN W3" charset="0"/>
              <a:sym typeface="Palatino" charset="0"/>
            </a:endParaRPr>
          </a:p>
        </p:txBody>
      </p:sp>
      <p:graphicFrame>
        <p:nvGraphicFramePr>
          <p:cNvPr id="10" name="Chart 9"/>
          <p:cNvGraphicFramePr/>
          <p:nvPr/>
        </p:nvGraphicFramePr>
        <p:xfrm>
          <a:off x="228600" y="1371600"/>
          <a:ext cx="83820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1"/>
          </p:nvPr>
        </p:nvSpPr>
        <p:spPr/>
        <p:txBody>
          <a:bodyPr/>
          <a:lstStyle/>
          <a:p>
            <a:fld id="{AAE606DD-D066-4020-99B8-4F9D94E94EA0}" type="slidenum">
              <a:rPr lang="en-US" smtClean="0"/>
              <a:pPr/>
              <a:t>7</a:t>
            </a:fld>
            <a:endParaRPr lang="en-US" dirty="0"/>
          </a:p>
        </p:txBody>
      </p:sp>
      <p:sp>
        <p:nvSpPr>
          <p:cNvPr id="5" name="Title 4"/>
          <p:cNvSpPr>
            <a:spLocks noGrp="1"/>
          </p:cNvSpPr>
          <p:nvPr>
            <p:ph type="title"/>
          </p:nvPr>
        </p:nvSpPr>
        <p:spPr/>
        <p:txBody>
          <a:bodyPr/>
          <a:lstStyle/>
          <a:p>
            <a:pPr algn="ctr"/>
            <a:r>
              <a:rPr lang="it-IT" sz="2400" dirty="0" smtClean="0"/>
              <a:t>Los </a:t>
            </a:r>
            <a:r>
              <a:rPr lang="it-IT" sz="2400" dirty="0" err="1" smtClean="0"/>
              <a:t>saldos</a:t>
            </a:r>
            <a:r>
              <a:rPr lang="it-IT" sz="2400" dirty="0" smtClean="0"/>
              <a:t> de </a:t>
            </a:r>
            <a:r>
              <a:rPr lang="it-IT" sz="2400" dirty="0" err="1" smtClean="0"/>
              <a:t>deuda</a:t>
            </a:r>
            <a:r>
              <a:rPr lang="it-IT" sz="2400" dirty="0" smtClean="0"/>
              <a:t> </a:t>
            </a:r>
            <a:r>
              <a:rPr lang="it-IT" sz="2400" dirty="0" err="1" smtClean="0"/>
              <a:t>pública</a:t>
            </a:r>
            <a:r>
              <a:rPr lang="it-IT" sz="2400" dirty="0" smtClean="0"/>
              <a:t> en </a:t>
            </a:r>
            <a:r>
              <a:rPr lang="it-IT" sz="2400" dirty="0" err="1" smtClean="0"/>
              <a:t>varios</a:t>
            </a:r>
            <a:r>
              <a:rPr lang="it-IT" sz="2400" dirty="0" smtClean="0"/>
              <a:t> </a:t>
            </a:r>
            <a:r>
              <a:rPr lang="it-IT" sz="2400" dirty="0" err="1" smtClean="0"/>
              <a:t>países</a:t>
            </a:r>
            <a:r>
              <a:rPr lang="it-IT" sz="2400" dirty="0" smtClean="0"/>
              <a:t> de </a:t>
            </a:r>
            <a:r>
              <a:rPr lang="it-IT" sz="2400" dirty="0" err="1" smtClean="0"/>
              <a:t>América</a:t>
            </a:r>
            <a:r>
              <a:rPr lang="it-IT" sz="2400" dirty="0" smtClean="0"/>
              <a:t> Latina </a:t>
            </a:r>
            <a:r>
              <a:rPr lang="it-IT" sz="2400" dirty="0" err="1" smtClean="0"/>
              <a:t>podrían</a:t>
            </a:r>
            <a:r>
              <a:rPr lang="it-IT" sz="2400" dirty="0" smtClean="0"/>
              <a:t> </a:t>
            </a:r>
            <a:r>
              <a:rPr lang="it-IT" sz="2400" dirty="0" err="1" smtClean="0"/>
              <a:t>plantear</a:t>
            </a:r>
            <a:r>
              <a:rPr lang="it-IT" sz="2400" dirty="0" smtClean="0"/>
              <a:t> </a:t>
            </a:r>
            <a:r>
              <a:rPr lang="it-IT" sz="2400" dirty="0" err="1" smtClean="0"/>
              <a:t>vulnerabilidades</a:t>
            </a:r>
            <a:endParaRPr lang="it-IT" sz="2400" dirty="0"/>
          </a:p>
        </p:txBody>
      </p:sp>
      <p:sp>
        <p:nvSpPr>
          <p:cNvPr id="12" name="Rectangle 31"/>
          <p:cNvSpPr>
            <a:spLocks noChangeArrowheads="1"/>
          </p:cNvSpPr>
          <p:nvPr/>
        </p:nvSpPr>
        <p:spPr bwMode="auto">
          <a:xfrm>
            <a:off x="4114800" y="1143000"/>
            <a:ext cx="455253" cy="246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cs typeface="Arial" pitchFamily="34" charset="0"/>
              </a:rPr>
              <a:t>2012</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1"/>
          <p:cNvSpPr>
            <a:spLocks noChangeArrowheads="1"/>
          </p:cNvSpPr>
          <p:nvPr/>
        </p:nvSpPr>
        <p:spPr bwMode="auto">
          <a:xfrm>
            <a:off x="381000" y="5599274"/>
            <a:ext cx="85344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lang="it-IT" sz="1200" dirty="0" smtClean="0">
                <a:latin typeface="Arial" pitchFamily="34" charset="0"/>
                <a:cs typeface="Times New Roman" pitchFamily="18" charset="0"/>
              </a:rPr>
              <a:t>   A </a:t>
            </a:r>
            <a:r>
              <a:rPr lang="it-IT" sz="1200" dirty="0" err="1" smtClean="0">
                <a:latin typeface="Arial" pitchFamily="34" charset="0"/>
                <a:cs typeface="Times New Roman" pitchFamily="18" charset="0"/>
              </a:rPr>
              <a:t>primera</a:t>
            </a:r>
            <a:r>
              <a:rPr lang="it-IT" sz="1200" dirty="0" smtClean="0">
                <a:latin typeface="Arial" pitchFamily="34" charset="0"/>
                <a:cs typeface="Times New Roman" pitchFamily="18" charset="0"/>
              </a:rPr>
              <a:t> vista,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niveles</a:t>
            </a:r>
            <a:r>
              <a:rPr lang="it-IT" sz="1200" dirty="0" smtClean="0">
                <a:latin typeface="Arial" pitchFamily="34" charset="0"/>
                <a:cs typeface="Times New Roman" pitchFamily="18" charset="0"/>
              </a:rPr>
              <a:t> de </a:t>
            </a:r>
            <a:r>
              <a:rPr lang="it-IT" sz="1200" dirty="0" err="1" smtClean="0">
                <a:latin typeface="Arial" pitchFamily="34" charset="0"/>
                <a:cs typeface="Times New Roman" pitchFamily="18" charset="0"/>
              </a:rPr>
              <a:t>deuda</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parecen</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manejables</a:t>
            </a:r>
            <a:r>
              <a:rPr lang="it-IT" sz="1200" dirty="0" smtClean="0">
                <a:latin typeface="Arial" pitchFamily="34" charset="0"/>
                <a:cs typeface="Times New Roman" pitchFamily="18" charset="0"/>
              </a:rPr>
              <a:t> en </a:t>
            </a:r>
            <a:r>
              <a:rPr lang="it-IT" sz="1200" dirty="0" err="1" smtClean="0">
                <a:latin typeface="Arial" pitchFamily="34" charset="0"/>
                <a:cs typeface="Times New Roman" pitchFamily="18" charset="0"/>
              </a:rPr>
              <a:t>muchos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países</a:t>
            </a:r>
            <a:r>
              <a:rPr lang="it-IT" sz="1200" dirty="0" smtClean="0">
                <a:latin typeface="Arial" pitchFamily="34" charset="0"/>
                <a:cs typeface="Times New Roman" pitchFamily="18" charset="0"/>
              </a:rPr>
              <a:t> de </a:t>
            </a:r>
            <a:r>
              <a:rPr lang="it-IT" sz="1200" dirty="0" err="1" smtClean="0">
                <a:latin typeface="Arial" pitchFamily="34" charset="0"/>
                <a:cs typeface="Times New Roman" pitchFamily="18" charset="0"/>
              </a:rPr>
              <a:t>América</a:t>
            </a:r>
            <a:r>
              <a:rPr lang="it-IT" sz="1200" dirty="0" smtClean="0">
                <a:latin typeface="Arial" pitchFamily="34" charset="0"/>
                <a:cs typeface="Times New Roman" pitchFamily="18" charset="0"/>
              </a:rPr>
              <a:t> Latina.  </a:t>
            </a:r>
          </a:p>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lang="it-IT" sz="1200" dirty="0" smtClean="0">
                <a:latin typeface="Arial" pitchFamily="34" charset="0"/>
                <a:cs typeface="Times New Roman" pitchFamily="18" charset="0"/>
              </a:rPr>
              <a:t>Pero </a:t>
            </a:r>
            <a:r>
              <a:rPr lang="it-IT" sz="1200" dirty="0" err="1" smtClean="0">
                <a:latin typeface="Arial" pitchFamily="34" charset="0"/>
                <a:cs typeface="Times New Roman" pitchFamily="18" charset="0"/>
              </a:rPr>
              <a:t>el</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nerviosismo</a:t>
            </a:r>
            <a:r>
              <a:rPr lang="it-IT" sz="1200" dirty="0" smtClean="0">
                <a:latin typeface="Arial" pitchFamily="34" charset="0"/>
                <a:cs typeface="Times New Roman" pitchFamily="18" charset="0"/>
              </a:rPr>
              <a:t> del </a:t>
            </a:r>
            <a:r>
              <a:rPr lang="it-IT" sz="1200" dirty="0" err="1" smtClean="0">
                <a:latin typeface="Arial" pitchFamily="34" charset="0"/>
                <a:cs typeface="Times New Roman" pitchFamily="18" charset="0"/>
              </a:rPr>
              <a:t>mercado</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riesgos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mundiales</a:t>
            </a:r>
            <a:r>
              <a:rPr lang="it-IT" sz="1200" dirty="0" smtClean="0">
                <a:latin typeface="Arial" pitchFamily="34" charset="0"/>
                <a:cs typeface="Times New Roman" pitchFamily="18" charset="0"/>
              </a:rPr>
              <a:t> y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probables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retos</a:t>
            </a:r>
            <a:r>
              <a:rPr lang="it-IT" sz="1200" dirty="0" smtClean="0">
                <a:latin typeface="Arial" pitchFamily="34" charset="0"/>
                <a:cs typeface="Times New Roman" pitchFamily="18" charset="0"/>
              </a:rPr>
              <a:t> en </a:t>
            </a:r>
            <a:r>
              <a:rPr lang="it-IT" sz="1200" dirty="0" err="1" smtClean="0">
                <a:latin typeface="Arial" pitchFamily="34" charset="0"/>
                <a:cs typeface="Times New Roman" pitchFamily="18" charset="0"/>
              </a:rPr>
              <a:t>el</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ámbito</a:t>
            </a:r>
            <a:r>
              <a:rPr lang="it-IT" sz="1200" dirty="0" smtClean="0">
                <a:latin typeface="Arial" pitchFamily="34" charset="0"/>
                <a:cs typeface="Times New Roman" pitchFamily="18" charset="0"/>
              </a:rPr>
              <a:t> del </a:t>
            </a:r>
            <a:r>
              <a:rPr lang="it-IT" sz="1200" dirty="0" err="1" smtClean="0">
                <a:latin typeface="Arial" pitchFamily="34" charset="0"/>
                <a:cs typeface="Times New Roman" pitchFamily="18" charset="0"/>
              </a:rPr>
              <a:t>gasto</a:t>
            </a:r>
            <a:r>
              <a:rPr lang="it-IT" sz="1200" dirty="0" smtClean="0">
                <a:latin typeface="Arial" pitchFamily="34" charset="0"/>
                <a:cs typeface="Times New Roman" pitchFamily="18" charset="0"/>
              </a:rPr>
              <a:t> en </a:t>
            </a:r>
            <a:r>
              <a:rPr lang="it-IT" sz="1200" dirty="0" err="1" smtClean="0">
                <a:latin typeface="Arial" pitchFamily="34" charset="0"/>
                <a:cs typeface="Times New Roman" pitchFamily="18" charset="0"/>
              </a:rPr>
              <a:t>el</a:t>
            </a:r>
            <a:r>
              <a:rPr lang="it-IT" sz="1200" dirty="0" smtClean="0">
                <a:latin typeface="Arial" pitchFamily="34" charset="0"/>
                <a:cs typeface="Times New Roman" pitchFamily="18" charset="0"/>
              </a:rPr>
              <a:t> futuro no </a:t>
            </a:r>
            <a:r>
              <a:rPr lang="it-IT" sz="1200" dirty="0" err="1" smtClean="0">
                <a:latin typeface="Arial" pitchFamily="34" charset="0"/>
                <a:cs typeface="Times New Roman" pitchFamily="18" charset="0"/>
              </a:rPr>
              <a:t>dejan</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margen</a:t>
            </a:r>
            <a:r>
              <a:rPr lang="it-IT" sz="1200" dirty="0" smtClean="0">
                <a:latin typeface="Arial" pitchFamily="34" charset="0"/>
                <a:cs typeface="Times New Roman" pitchFamily="18" charset="0"/>
              </a:rPr>
              <a:t> para la </a:t>
            </a:r>
            <a:r>
              <a:rPr lang="it-IT" sz="1200" dirty="0" err="1" smtClean="0">
                <a:latin typeface="Arial" pitchFamily="34" charset="0"/>
                <a:cs typeface="Times New Roman" pitchFamily="18" charset="0"/>
              </a:rPr>
              <a:t>complacencia</a:t>
            </a:r>
            <a:r>
              <a:rPr lang="it-IT" sz="1200" dirty="0" smtClean="0">
                <a:latin typeface="Arial" pitchFamily="34" charset="0"/>
                <a:cs typeface="Times New Roman" pitchFamily="18" charset="0"/>
              </a:rPr>
              <a:t>.</a:t>
            </a:r>
          </a:p>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lang="it-IT" sz="1200" dirty="0" smtClean="0">
                <a:latin typeface="Arial" pitchFamily="34" charset="0"/>
                <a:cs typeface="Times New Roman" pitchFamily="18" charset="0"/>
              </a:rPr>
              <a:t>Los </a:t>
            </a:r>
            <a:r>
              <a:rPr lang="it-IT" sz="1200" dirty="0" err="1" smtClean="0">
                <a:latin typeface="Arial" pitchFamily="34" charset="0"/>
                <a:cs typeface="Times New Roman" pitchFamily="18" charset="0"/>
              </a:rPr>
              <a:t>países</a:t>
            </a:r>
            <a:r>
              <a:rPr lang="it-IT" sz="1200" dirty="0" smtClean="0">
                <a:latin typeface="Arial" pitchFamily="34" charset="0"/>
                <a:cs typeface="Times New Roman" pitchFamily="18" charset="0"/>
              </a:rPr>
              <a:t> de ALC </a:t>
            </a:r>
            <a:r>
              <a:rPr lang="it-IT" sz="1200" dirty="0" err="1" smtClean="0">
                <a:latin typeface="Arial" pitchFamily="34" charset="0"/>
                <a:cs typeface="Times New Roman" pitchFamily="18" charset="0"/>
              </a:rPr>
              <a:t>deberían</a:t>
            </a:r>
            <a:r>
              <a:rPr lang="it-IT" sz="1200" dirty="0" smtClean="0">
                <a:latin typeface="Arial" pitchFamily="34" charset="0"/>
                <a:cs typeface="Times New Roman" pitchFamily="18" charset="0"/>
              </a:rPr>
              <a:t> considerar </a:t>
            </a:r>
            <a:r>
              <a:rPr lang="it-IT" sz="1200" dirty="0" err="1" smtClean="0">
                <a:latin typeface="Arial" pitchFamily="34" charset="0"/>
                <a:cs typeface="Times New Roman" pitchFamily="18" charset="0"/>
              </a:rPr>
              <a:t>el</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fortalecimiento</a:t>
            </a:r>
            <a:r>
              <a:rPr lang="it-IT" sz="1200" dirty="0" smtClean="0">
                <a:latin typeface="Arial" pitchFamily="34" charset="0"/>
                <a:cs typeface="Times New Roman" pitchFamily="18" charset="0"/>
              </a:rPr>
              <a:t> de </a:t>
            </a:r>
            <a:r>
              <a:rPr lang="it-IT" sz="1200" dirty="0" err="1" smtClean="0">
                <a:latin typeface="Arial" pitchFamily="34" charset="0"/>
                <a:cs typeface="Times New Roman" pitchFamily="18" charset="0"/>
              </a:rPr>
              <a:t>sus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saldos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fiscales</a:t>
            </a:r>
            <a:r>
              <a:rPr lang="it-IT" sz="1200" dirty="0" smtClean="0">
                <a:latin typeface="Arial" pitchFamily="34" charset="0"/>
                <a:cs typeface="Times New Roman" pitchFamily="18" charset="0"/>
              </a:rPr>
              <a:t> y </a:t>
            </a:r>
            <a:r>
              <a:rPr lang="it-IT" sz="1200" dirty="0" err="1" smtClean="0">
                <a:latin typeface="Arial" pitchFamily="34" charset="0"/>
                <a:cs typeface="Times New Roman" pitchFamily="18" charset="0"/>
              </a:rPr>
              <a:t>recomponer</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márgenes</a:t>
            </a:r>
            <a:r>
              <a:rPr lang="it-IT" sz="1200" dirty="0" smtClean="0">
                <a:latin typeface="Arial" pitchFamily="34" charset="0"/>
                <a:cs typeface="Times New Roman" pitchFamily="18" charset="0"/>
              </a:rPr>
              <a:t> de </a:t>
            </a:r>
            <a:r>
              <a:rPr lang="it-IT" sz="1200" dirty="0" err="1" smtClean="0">
                <a:latin typeface="Arial" pitchFamily="34" charset="0"/>
                <a:cs typeface="Times New Roman" pitchFamily="18" charset="0"/>
              </a:rPr>
              <a:t>maniobra</a:t>
            </a:r>
            <a:r>
              <a:rPr lang="it-IT" sz="1200" dirty="0" smtClean="0">
                <a:latin typeface="Arial" pitchFamily="34" charset="0"/>
                <a:cs typeface="Times New Roman" pitchFamily="18" charset="0"/>
              </a:rPr>
              <a:t> fiscal, </a:t>
            </a:r>
            <a:r>
              <a:rPr lang="it-IT" sz="1200" dirty="0" err="1" smtClean="0">
                <a:latin typeface="Arial" pitchFamily="34" charset="0"/>
                <a:cs typeface="Times New Roman" pitchFamily="18" charset="0"/>
              </a:rPr>
              <a:t>según</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sus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circunstancias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macroeconómicas</a:t>
            </a:r>
            <a:r>
              <a:rPr lang="it-IT" sz="1200" dirty="0" smtClean="0">
                <a:latin typeface="Arial" pitchFamily="34" charset="0"/>
                <a:cs typeface="Times New Roman" pitchFamily="18" charset="0"/>
              </a:rPr>
              <a:t>.   </a:t>
            </a:r>
            <a:endParaRPr kumimoji="0" lang="it-IT"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bwMode="auto">
          <a:xfrm>
            <a:off x="975360" y="3657600"/>
            <a:ext cx="4282440" cy="1752600"/>
          </a:xfrm>
          <a:custGeom>
            <a:avLst/>
            <a:gdLst>
              <a:gd name="connsiteX0" fmla="*/ 0 w 11916697"/>
              <a:gd name="connsiteY0" fmla="*/ 0 h 4955458"/>
              <a:gd name="connsiteX1" fmla="*/ 7020233 w 11916697"/>
              <a:gd name="connsiteY1" fmla="*/ 1091380 h 4955458"/>
              <a:gd name="connsiteX2" fmla="*/ 11916697 w 11916697"/>
              <a:gd name="connsiteY2" fmla="*/ 4955458 h 4955458"/>
            </a:gdLst>
            <a:ahLst/>
            <a:cxnLst>
              <a:cxn ang="0">
                <a:pos x="connsiteX0" y="connsiteY0"/>
              </a:cxn>
              <a:cxn ang="0">
                <a:pos x="connsiteX1" y="connsiteY1"/>
              </a:cxn>
              <a:cxn ang="0">
                <a:pos x="connsiteX2" y="connsiteY2"/>
              </a:cxn>
            </a:cxnLst>
            <a:rect l="l" t="t" r="r" b="b"/>
            <a:pathLst>
              <a:path w="11916697" h="4955458">
                <a:moveTo>
                  <a:pt x="0" y="0"/>
                </a:moveTo>
                <a:cubicBezTo>
                  <a:pt x="2517058" y="132735"/>
                  <a:pt x="5034117" y="265470"/>
                  <a:pt x="7020233" y="1091380"/>
                </a:cubicBezTo>
                <a:cubicBezTo>
                  <a:pt x="9006349" y="1917290"/>
                  <a:pt x="10461523" y="3436374"/>
                  <a:pt x="11916697" y="4955458"/>
                </a:cubicBezTo>
              </a:path>
            </a:pathLst>
          </a:custGeom>
          <a:noFill/>
          <a:ln w="76200" cap="flat" cmpd="sng" algn="ctr">
            <a:solidFill>
              <a:srgbClr val="FF0000"/>
            </a:solidFill>
            <a:prstDash val="solid"/>
            <a:round/>
            <a:headEnd type="none" w="med" len="med"/>
            <a:tailEnd type="none" w="med" len="med"/>
          </a:ln>
          <a:effectLst>
            <a:glow rad="228600">
              <a:srgbClr val="FF5B5B">
                <a:alpha val="40000"/>
              </a:srgbClr>
            </a:glo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smtClean="0">
              <a:ln>
                <a:noFill/>
              </a:ln>
              <a:solidFill>
                <a:srgbClr val="3F3F3F"/>
              </a:solidFill>
              <a:effectLst/>
              <a:latin typeface="Palatino" charset="0"/>
              <a:ea typeface="ヒラギノ明朝 ProN W3" charset="0"/>
              <a:cs typeface="ヒラギノ明朝 ProN W3" charset="0"/>
              <a:sym typeface="Palatino" charset="0"/>
            </a:endParaRPr>
          </a:p>
        </p:txBody>
      </p:sp>
      <p:sp>
        <p:nvSpPr>
          <p:cNvPr id="4" name="Slide Number Placeholder 3"/>
          <p:cNvSpPr>
            <a:spLocks noGrp="1"/>
          </p:cNvSpPr>
          <p:nvPr>
            <p:ph type="sldNum" sz="quarter" idx="11"/>
          </p:nvPr>
        </p:nvSpPr>
        <p:spPr/>
        <p:txBody>
          <a:bodyPr/>
          <a:lstStyle/>
          <a:p>
            <a:fld id="{AAE606DD-D066-4020-99B8-4F9D94E94EA0}" type="slidenum">
              <a:rPr lang="en-US" smtClean="0"/>
              <a:pPr/>
              <a:t>8</a:t>
            </a:fld>
            <a:endParaRPr lang="en-US" dirty="0"/>
          </a:p>
        </p:txBody>
      </p:sp>
      <p:sp>
        <p:nvSpPr>
          <p:cNvPr id="5" name="Title 4"/>
          <p:cNvSpPr>
            <a:spLocks noGrp="1"/>
          </p:cNvSpPr>
          <p:nvPr>
            <p:ph type="title"/>
          </p:nvPr>
        </p:nvSpPr>
        <p:spPr/>
        <p:txBody>
          <a:bodyPr/>
          <a:lstStyle/>
          <a:p>
            <a:pPr algn="ctr"/>
            <a:r>
              <a:rPr lang="it-IT" dirty="0" smtClean="0"/>
              <a:t>La zona del euro </a:t>
            </a:r>
            <a:r>
              <a:rPr lang="it-IT" dirty="0" err="1" smtClean="0"/>
              <a:t>muestra</a:t>
            </a:r>
            <a:r>
              <a:rPr lang="it-IT" dirty="0" smtClean="0"/>
              <a:t> </a:t>
            </a:r>
            <a:r>
              <a:rPr lang="it-IT" dirty="0" err="1" smtClean="0"/>
              <a:t>que</a:t>
            </a:r>
            <a:r>
              <a:rPr lang="it-IT" dirty="0" smtClean="0"/>
              <a:t> </a:t>
            </a:r>
            <a:r>
              <a:rPr lang="it-IT" dirty="0" err="1" smtClean="0"/>
              <a:t>las</a:t>
            </a:r>
            <a:r>
              <a:rPr lang="it-IT" dirty="0" smtClean="0"/>
              <a:t> </a:t>
            </a:r>
            <a:r>
              <a:rPr lang="it-IT" dirty="0" err="1" smtClean="0"/>
              <a:t>variables</a:t>
            </a:r>
            <a:r>
              <a:rPr lang="it-IT" dirty="0" smtClean="0"/>
              <a:t> </a:t>
            </a:r>
            <a:r>
              <a:rPr lang="it-IT" dirty="0" err="1" smtClean="0"/>
              <a:t>fiscales</a:t>
            </a:r>
            <a:r>
              <a:rPr lang="it-IT" dirty="0" smtClean="0"/>
              <a:t> son </a:t>
            </a:r>
            <a:r>
              <a:rPr lang="it-IT" dirty="0" err="1" smtClean="0"/>
              <a:t>importantes</a:t>
            </a:r>
            <a:endParaRPr lang="it-IT" dirty="0"/>
          </a:p>
        </p:txBody>
      </p:sp>
      <p:graphicFrame>
        <p:nvGraphicFramePr>
          <p:cNvPr id="7" name="Chart 6"/>
          <p:cNvGraphicFramePr/>
          <p:nvPr/>
        </p:nvGraphicFramePr>
        <p:xfrm>
          <a:off x="304800" y="1143000"/>
          <a:ext cx="822960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66561" name="Rectangle 1"/>
          <p:cNvSpPr>
            <a:spLocks noChangeArrowheads="1"/>
          </p:cNvSpPr>
          <p:nvPr/>
        </p:nvSpPr>
        <p:spPr bwMode="auto">
          <a:xfrm>
            <a:off x="304800" y="5715000"/>
            <a:ext cx="9144000"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1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Nota:</a:t>
            </a:r>
            <a:r>
              <a:rPr kumimoji="0" lang="it-IT" sz="1100" b="0" i="0" u="none" strike="noStrike" cap="none" normalizeH="0" dirty="0" smtClean="0">
                <a:ln>
                  <a:noFill/>
                </a:ln>
                <a:solidFill>
                  <a:schemeClr val="tx1"/>
                </a:solidFill>
                <a:effectLst/>
                <a:latin typeface="Arial" pitchFamily="34" charset="0"/>
                <a:ea typeface="Calibri"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ea typeface="Calibri" pitchFamily="34" charset="0"/>
                <a:cs typeface="Times New Roman" pitchFamily="18" charset="0"/>
              </a:rPr>
              <a:t>El</a:t>
            </a:r>
            <a:r>
              <a:rPr kumimoji="0" lang="it-IT" sz="1100" b="0" i="0" u="none" strike="noStrike" cap="none" normalizeH="0" dirty="0" smtClean="0">
                <a:ln>
                  <a:noFill/>
                </a:ln>
                <a:solidFill>
                  <a:schemeClr val="tx1"/>
                </a:solidFill>
                <a:effectLst/>
                <a:latin typeface="Arial" pitchFamily="34" charset="0"/>
                <a:ea typeface="Calibri"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ea typeface="Calibri" pitchFamily="34" charset="0"/>
                <a:cs typeface="Times New Roman" pitchFamily="18" charset="0"/>
              </a:rPr>
              <a:t>área</a:t>
            </a:r>
            <a:r>
              <a:rPr kumimoji="0" lang="it-IT" sz="1100" b="0" i="0" u="none" strike="noStrike" cap="none" normalizeH="0" dirty="0" smtClean="0">
                <a:ln>
                  <a:noFill/>
                </a:ln>
                <a:solidFill>
                  <a:schemeClr val="tx1"/>
                </a:solidFill>
                <a:effectLst/>
                <a:latin typeface="Arial" pitchFamily="34" charset="0"/>
                <a:ea typeface="Calibri" pitchFamily="34" charset="0"/>
                <a:cs typeface="Times New Roman" pitchFamily="18" charset="0"/>
              </a:rPr>
              <a:t> de cada </a:t>
            </a:r>
            <a:r>
              <a:rPr kumimoji="0" lang="it-IT" sz="1100" b="0" i="0" u="none" strike="noStrike" cap="none" normalizeH="0" dirty="0" err="1" smtClean="0">
                <a:ln>
                  <a:noFill/>
                </a:ln>
                <a:solidFill>
                  <a:schemeClr val="tx1"/>
                </a:solidFill>
                <a:effectLst/>
                <a:latin typeface="Arial" pitchFamily="34" charset="0"/>
                <a:ea typeface="Calibri" pitchFamily="34" charset="0"/>
                <a:cs typeface="Times New Roman" pitchFamily="18" charset="0"/>
              </a:rPr>
              <a:t>círculo</a:t>
            </a:r>
            <a:r>
              <a:rPr kumimoji="0" lang="it-IT" sz="1100" b="0" i="0" u="none" strike="noStrike" cap="none" normalizeH="0" dirty="0" smtClean="0">
                <a:ln>
                  <a:noFill/>
                </a:ln>
                <a:solidFill>
                  <a:schemeClr val="tx1"/>
                </a:solidFill>
                <a:effectLst/>
                <a:latin typeface="Arial" pitchFamily="34" charset="0"/>
                <a:ea typeface="Calibri"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ea typeface="Calibri" pitchFamily="34" charset="0"/>
                <a:cs typeface="Times New Roman" pitchFamily="18" charset="0"/>
              </a:rPr>
              <a:t>representa</a:t>
            </a:r>
            <a:r>
              <a:rPr kumimoji="0" lang="it-IT" sz="1100" b="0" i="0" u="none" strike="noStrike" cap="none" normalizeH="0" dirty="0" smtClean="0">
                <a:ln>
                  <a:noFill/>
                </a:ln>
                <a:solidFill>
                  <a:schemeClr val="tx1"/>
                </a:solidFill>
                <a:effectLst/>
                <a:latin typeface="Arial" pitchFamily="34" charset="0"/>
                <a:ea typeface="Calibri"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ea typeface="Calibri" pitchFamily="34" charset="0"/>
                <a:cs typeface="Times New Roman" pitchFamily="18" charset="0"/>
              </a:rPr>
              <a:t>el</a:t>
            </a:r>
            <a:r>
              <a:rPr kumimoji="0" lang="it-IT" sz="1100" b="0" i="0" u="none" strike="noStrike" cap="none" normalizeH="0" dirty="0" smtClean="0">
                <a:ln>
                  <a:noFill/>
                </a:ln>
                <a:solidFill>
                  <a:schemeClr val="tx1"/>
                </a:solidFill>
                <a:effectLst/>
                <a:latin typeface="Arial" pitchFamily="34" charset="0"/>
                <a:ea typeface="Calibri" pitchFamily="34" charset="0"/>
                <a:cs typeface="Times New Roman" pitchFamily="18" charset="0"/>
              </a:rPr>
              <a:t> </a:t>
            </a:r>
            <a:r>
              <a:rPr kumimoji="0" lang="it-IT" sz="1100" b="0" i="0" u="none" strike="noStrike" cap="none" normalizeH="0" dirty="0" err="1" smtClean="0">
                <a:ln>
                  <a:noFill/>
                </a:ln>
                <a:solidFill>
                  <a:schemeClr val="tx1"/>
                </a:solidFill>
                <a:effectLst/>
                <a:latin typeface="Arial" pitchFamily="34" charset="0"/>
                <a:ea typeface="Calibri" pitchFamily="34" charset="0"/>
                <a:cs typeface="Times New Roman" pitchFamily="18" charset="0"/>
              </a:rPr>
              <a:t>diferencial</a:t>
            </a:r>
            <a:r>
              <a:rPr kumimoji="0" lang="it-IT" sz="1100" b="0" i="0" u="none" strike="noStrike" cap="none" normalizeH="0" dirty="0" smtClean="0">
                <a:ln>
                  <a:noFill/>
                </a:ln>
                <a:solidFill>
                  <a:schemeClr val="tx1"/>
                </a:solidFill>
                <a:effectLst/>
                <a:latin typeface="Arial" pitchFamily="34" charset="0"/>
                <a:ea typeface="Calibri" pitchFamily="34" charset="0"/>
                <a:cs typeface="Times New Roman" pitchFamily="18" charset="0"/>
              </a:rPr>
              <a:t> de </a:t>
            </a:r>
            <a:r>
              <a:rPr kumimoji="0" lang="it-IT" sz="1100" b="0" i="0" u="none" strike="noStrike" cap="none" normalizeH="0" dirty="0" err="1" smtClean="0">
                <a:ln>
                  <a:noFill/>
                </a:ln>
                <a:solidFill>
                  <a:schemeClr val="tx1"/>
                </a:solidFill>
                <a:effectLst/>
                <a:latin typeface="Arial" pitchFamily="34" charset="0"/>
                <a:ea typeface="Calibri" pitchFamily="34" charset="0"/>
                <a:cs typeface="Times New Roman" pitchFamily="18" charset="0"/>
              </a:rPr>
              <a:t>tasas</a:t>
            </a:r>
            <a:r>
              <a:rPr kumimoji="0" lang="it-IT" sz="1100" b="0" i="0" u="none" strike="noStrike" cap="none" normalizeH="0" dirty="0" smtClean="0">
                <a:ln>
                  <a:noFill/>
                </a:ln>
                <a:solidFill>
                  <a:schemeClr val="tx1"/>
                </a:solidFill>
                <a:effectLst/>
                <a:latin typeface="Arial" pitchFamily="34" charset="0"/>
                <a:ea typeface="Calibri" pitchFamily="34" charset="0"/>
                <a:cs typeface="Times New Roman" pitchFamily="18" charset="0"/>
              </a:rPr>
              <a:t> de </a:t>
            </a:r>
            <a:r>
              <a:rPr kumimoji="0" lang="it-IT" sz="1100" b="0" i="0" u="none" strike="noStrike" cap="none" normalizeH="0" dirty="0" err="1" smtClean="0">
                <a:ln>
                  <a:noFill/>
                </a:ln>
                <a:solidFill>
                  <a:schemeClr val="tx1"/>
                </a:solidFill>
                <a:effectLst/>
                <a:latin typeface="Arial" pitchFamily="34" charset="0"/>
                <a:ea typeface="Calibri" pitchFamily="34" charset="0"/>
                <a:cs typeface="Times New Roman" pitchFamily="18" charset="0"/>
              </a:rPr>
              <a:t>interés</a:t>
            </a:r>
            <a:r>
              <a:rPr kumimoji="0" lang="it-IT" sz="1100" b="0" i="0" u="none" strike="noStrike" cap="none" normalizeH="0" dirty="0" smtClean="0">
                <a:ln>
                  <a:noFill/>
                </a:ln>
                <a:solidFill>
                  <a:schemeClr val="tx1"/>
                </a:solidFill>
                <a:effectLst/>
                <a:latin typeface="Arial" pitchFamily="34" charset="0"/>
                <a:ea typeface="Calibri" pitchFamily="34" charset="0"/>
                <a:cs typeface="Times New Roman" pitchFamily="18" charset="0"/>
              </a:rPr>
              <a:t> con </a:t>
            </a:r>
            <a:r>
              <a:rPr kumimoji="0" lang="it-IT" sz="1100" b="0" i="0" u="none" strike="noStrike" cap="none" normalizeH="0" dirty="0" err="1" smtClean="0">
                <a:ln>
                  <a:noFill/>
                </a:ln>
                <a:solidFill>
                  <a:schemeClr val="tx1"/>
                </a:solidFill>
                <a:effectLst/>
                <a:latin typeface="Arial" pitchFamily="34" charset="0"/>
                <a:ea typeface="Calibri" pitchFamily="34" charset="0"/>
                <a:cs typeface="Times New Roman" pitchFamily="18" charset="0"/>
              </a:rPr>
              <a:t>respecto</a:t>
            </a:r>
            <a:r>
              <a:rPr kumimoji="0" lang="it-IT" sz="1100" b="0" i="0" u="none" strike="noStrike" cap="none" normalizeH="0" dirty="0" smtClean="0">
                <a:ln>
                  <a:noFill/>
                </a:ln>
                <a:solidFill>
                  <a:schemeClr val="tx1"/>
                </a:solidFill>
                <a:effectLst/>
                <a:latin typeface="Arial" pitchFamily="34" charset="0"/>
                <a:ea typeface="Calibri" pitchFamily="34" charset="0"/>
                <a:cs typeface="Times New Roman" pitchFamily="18" charset="0"/>
              </a:rPr>
              <a:t> al de </a:t>
            </a:r>
            <a:r>
              <a:rPr kumimoji="0" lang="it-IT" sz="1100" b="0" i="0" u="none" strike="noStrike" cap="none" normalizeH="0" dirty="0" err="1" smtClean="0">
                <a:ln>
                  <a:noFill/>
                </a:ln>
                <a:solidFill>
                  <a:schemeClr val="tx1"/>
                </a:solidFill>
                <a:effectLst/>
                <a:latin typeface="Arial" pitchFamily="34" charset="0"/>
                <a:ea typeface="Calibri" pitchFamily="34" charset="0"/>
                <a:cs typeface="Times New Roman" pitchFamily="18" charset="0"/>
              </a:rPr>
              <a:t>Alemania</a:t>
            </a:r>
            <a:r>
              <a:rPr kumimoji="0" lang="it-IT" sz="11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a:t>
            </a:r>
            <a:endParaRPr kumimoji="0" 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1"/>
          <p:cNvSpPr>
            <a:spLocks noChangeArrowheads="1"/>
          </p:cNvSpPr>
          <p:nvPr/>
        </p:nvSpPr>
        <p:spPr bwMode="auto">
          <a:xfrm>
            <a:off x="381000" y="5918285"/>
            <a:ext cx="85344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Unos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niveles</a:t>
            </a:r>
            <a:r>
              <a:rPr lang="it-IT" sz="1200" dirty="0" smtClean="0">
                <a:latin typeface="Arial" pitchFamily="34" charset="0"/>
                <a:cs typeface="Times New Roman" pitchFamily="18" charset="0"/>
              </a:rPr>
              <a:t> de </a:t>
            </a:r>
            <a:r>
              <a:rPr lang="it-IT" sz="1200" dirty="0" err="1" smtClean="0">
                <a:latin typeface="Arial" pitchFamily="34" charset="0"/>
                <a:cs typeface="Times New Roman" pitchFamily="18" charset="0"/>
              </a:rPr>
              <a:t>deuda</a:t>
            </a:r>
            <a:r>
              <a:rPr lang="it-IT" sz="1200" dirty="0" smtClean="0">
                <a:latin typeface="Arial" pitchFamily="34" charset="0"/>
                <a:cs typeface="Times New Roman" pitchFamily="18" charset="0"/>
              </a:rPr>
              <a:t> y de déficit </a:t>
            </a:r>
            <a:r>
              <a:rPr lang="it-IT" sz="1200" dirty="0" err="1" smtClean="0">
                <a:latin typeface="Arial" pitchFamily="34" charset="0"/>
                <a:cs typeface="Times New Roman" pitchFamily="18" charset="0"/>
              </a:rPr>
              <a:t>sostenibles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tienden</a:t>
            </a:r>
            <a:r>
              <a:rPr lang="it-IT" sz="1200" dirty="0" smtClean="0">
                <a:latin typeface="Arial" pitchFamily="34" charset="0"/>
                <a:cs typeface="Times New Roman" pitchFamily="18" charset="0"/>
              </a:rPr>
              <a:t> a mantener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costos</a:t>
            </a:r>
            <a:r>
              <a:rPr lang="it-IT" sz="1200" dirty="0" smtClean="0">
                <a:latin typeface="Arial" pitchFamily="34" charset="0"/>
                <a:cs typeface="Times New Roman" pitchFamily="18" charset="0"/>
              </a:rPr>
              <a:t> de </a:t>
            </a:r>
            <a:r>
              <a:rPr lang="it-IT" sz="1200" dirty="0" err="1" smtClean="0">
                <a:latin typeface="Arial" pitchFamily="34" charset="0"/>
                <a:cs typeface="Times New Roman" pitchFamily="18" charset="0"/>
              </a:rPr>
              <a:t>endeudamiento</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bajo</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control</a:t>
            </a:r>
            <a:r>
              <a:rPr lang="it-IT" sz="1200" dirty="0" smtClean="0">
                <a:latin typeface="Arial" pitchFamily="34" charset="0"/>
                <a:cs typeface="Times New Roman" pitchFamily="18" charset="0"/>
              </a:rPr>
              <a:t>.</a:t>
            </a:r>
          </a:p>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kumimoji="0" lang="it-IT" sz="1200" b="0" i="0" u="none" strike="noStrike" cap="none" normalizeH="0" baseline="0" dirty="0" smtClean="0">
                <a:ln>
                  <a:noFill/>
                </a:ln>
                <a:solidFill>
                  <a:schemeClr val="tx1"/>
                </a:solidFill>
                <a:effectLst/>
                <a:latin typeface="Arial" pitchFamily="34" charset="0"/>
                <a:cs typeface="Times New Roman" pitchFamily="18" charset="0"/>
              </a:rPr>
              <a:t>La </a:t>
            </a:r>
            <a:r>
              <a:rPr kumimoji="0" lang="it-IT" sz="1200" b="0" i="0" u="none" strike="noStrike" cap="none" normalizeH="0" baseline="0" dirty="0" err="1" smtClean="0">
                <a:ln>
                  <a:noFill/>
                </a:ln>
                <a:solidFill>
                  <a:schemeClr val="tx1"/>
                </a:solidFill>
                <a:effectLst/>
                <a:latin typeface="Arial" pitchFamily="34" charset="0"/>
                <a:cs typeface="Times New Roman" pitchFamily="18" charset="0"/>
              </a:rPr>
              <a:t>experiencia</a:t>
            </a:r>
            <a:r>
              <a:rPr kumimoji="0" lang="it-IT" sz="1200" b="0" i="0" u="none" strike="noStrike" cap="none" normalizeH="0" baseline="0" dirty="0" smtClean="0">
                <a:ln>
                  <a:noFill/>
                </a:ln>
                <a:solidFill>
                  <a:schemeClr val="tx1"/>
                </a:solidFill>
                <a:effectLst/>
                <a:latin typeface="Arial" pitchFamily="34" charset="0"/>
                <a:cs typeface="Times New Roman" pitchFamily="18" charset="0"/>
              </a:rPr>
              <a:t> europea </a:t>
            </a:r>
            <a:r>
              <a:rPr kumimoji="0" lang="it-IT" sz="1200" b="0" i="0" u="none" strike="noStrike" cap="none" normalizeH="0" baseline="0" dirty="0" err="1" smtClean="0">
                <a:ln>
                  <a:noFill/>
                </a:ln>
                <a:solidFill>
                  <a:schemeClr val="tx1"/>
                </a:solidFill>
                <a:effectLst/>
                <a:latin typeface="Arial" pitchFamily="34" charset="0"/>
                <a:cs typeface="Times New Roman" pitchFamily="18" charset="0"/>
              </a:rPr>
              <a:t>demuestra</a:t>
            </a:r>
            <a:r>
              <a:rPr kumimoji="0" lang="it-IT" sz="1200" b="0" i="0" u="none" strike="noStrike" cap="none" normalizeH="0" baseline="0" dirty="0" smtClean="0">
                <a:ln>
                  <a:noFill/>
                </a:ln>
                <a:solidFill>
                  <a:schemeClr val="tx1"/>
                </a:solidFill>
                <a:effectLst/>
                <a:latin typeface="Arial" pitchFamily="34" charset="0"/>
                <a:cs typeface="Times New Roman" pitchFamily="18" charset="0"/>
              </a:rPr>
              <a:t> </a:t>
            </a:r>
            <a:r>
              <a:rPr kumimoji="0" lang="it-IT" sz="1200" b="0" i="0" u="none" strike="noStrike" cap="none" normalizeH="0" baseline="0" dirty="0" err="1" smtClean="0">
                <a:ln>
                  <a:noFill/>
                </a:ln>
                <a:solidFill>
                  <a:schemeClr val="tx1"/>
                </a:solidFill>
                <a:effectLst/>
                <a:latin typeface="Arial" pitchFamily="34" charset="0"/>
                <a:cs typeface="Times New Roman" pitchFamily="18" charset="0"/>
              </a:rPr>
              <a:t>que</a:t>
            </a:r>
            <a:r>
              <a:rPr kumimoji="0" lang="it-IT" sz="1200" b="0" i="0" u="none" strike="noStrike" cap="none" normalizeH="0" baseline="0" dirty="0" smtClean="0">
                <a:ln>
                  <a:noFill/>
                </a:ln>
                <a:solidFill>
                  <a:schemeClr val="tx1"/>
                </a:solidFill>
                <a:effectLst/>
                <a:latin typeface="Arial" pitchFamily="34" charset="0"/>
                <a:cs typeface="Times New Roman" pitchFamily="18" charset="0"/>
              </a:rPr>
              <a:t> </a:t>
            </a:r>
            <a:r>
              <a:rPr kumimoji="0" lang="it-IT" sz="1200" b="0" i="0" u="none" strike="noStrike" cap="none" normalizeH="0" baseline="0" dirty="0" err="1" smtClean="0">
                <a:ln>
                  <a:noFill/>
                </a:ln>
                <a:solidFill>
                  <a:schemeClr val="tx1"/>
                </a:solidFill>
                <a:effectLst/>
                <a:latin typeface="Arial" pitchFamily="34" charset="0"/>
                <a:cs typeface="Times New Roman" pitchFamily="18" charset="0"/>
              </a:rPr>
              <a:t>las</a:t>
            </a:r>
            <a:r>
              <a:rPr kumimoji="0" lang="it-IT" sz="1200" b="0" i="0" u="none" strike="noStrike" cap="none" normalizeH="0" baseline="0" dirty="0" smtClean="0">
                <a:ln>
                  <a:noFill/>
                </a:ln>
                <a:solidFill>
                  <a:schemeClr val="tx1"/>
                </a:solidFill>
                <a:effectLst/>
                <a:latin typeface="Arial" pitchFamily="34" charset="0"/>
                <a:cs typeface="Times New Roman" pitchFamily="18" charset="0"/>
              </a:rPr>
              <a:t> </a:t>
            </a:r>
            <a:r>
              <a:rPr kumimoji="0" lang="it-IT" sz="1200" b="0" i="0" u="none" strike="noStrike" cap="none" normalizeH="0" baseline="0" dirty="0" err="1" smtClean="0">
                <a:ln>
                  <a:noFill/>
                </a:ln>
                <a:solidFill>
                  <a:schemeClr val="tx1"/>
                </a:solidFill>
                <a:effectLst/>
                <a:latin typeface="Arial" pitchFamily="34" charset="0"/>
                <a:cs typeface="Times New Roman" pitchFamily="18" charset="0"/>
              </a:rPr>
              <a:t>condiciones</a:t>
            </a:r>
            <a:r>
              <a:rPr kumimoji="0" lang="it-IT" sz="1200" b="0" i="0" u="none" strike="noStrike" cap="none" normalizeH="0" baseline="0" dirty="0" smtClean="0">
                <a:ln>
                  <a:noFill/>
                </a:ln>
                <a:solidFill>
                  <a:schemeClr val="tx1"/>
                </a:solidFill>
                <a:effectLst/>
                <a:latin typeface="Arial" pitchFamily="34" charset="0"/>
                <a:cs typeface="Times New Roman" pitchFamily="18" charset="0"/>
              </a:rPr>
              <a:t> de </a:t>
            </a:r>
            <a:r>
              <a:rPr kumimoji="0" lang="it-IT" sz="1200" b="0" i="0" u="none" strike="noStrike" cap="none" normalizeH="0" baseline="0" dirty="0" err="1" smtClean="0">
                <a:ln>
                  <a:noFill/>
                </a:ln>
                <a:solidFill>
                  <a:schemeClr val="tx1"/>
                </a:solidFill>
                <a:effectLst/>
                <a:latin typeface="Arial" pitchFamily="34" charset="0"/>
                <a:cs typeface="Times New Roman" pitchFamily="18" charset="0"/>
              </a:rPr>
              <a:t>financiamiento</a:t>
            </a:r>
            <a:r>
              <a:rPr kumimoji="0" lang="it-IT" sz="1200" b="0" i="0" u="none" strike="noStrike" cap="none" normalizeH="0" baseline="0" dirty="0" smtClean="0">
                <a:ln>
                  <a:noFill/>
                </a:ln>
                <a:solidFill>
                  <a:schemeClr val="tx1"/>
                </a:solidFill>
                <a:effectLst/>
                <a:latin typeface="Arial" pitchFamily="34" charset="0"/>
                <a:cs typeface="Times New Roman" pitchFamily="18" charset="0"/>
              </a:rPr>
              <a:t> </a:t>
            </a:r>
            <a:r>
              <a:rPr kumimoji="0" lang="it-IT" sz="1200" b="0" i="0" u="none" strike="noStrike" cap="none" normalizeH="0" baseline="0" dirty="0" err="1" smtClean="0">
                <a:ln>
                  <a:noFill/>
                </a:ln>
                <a:solidFill>
                  <a:schemeClr val="tx1"/>
                </a:solidFill>
                <a:effectLst/>
                <a:latin typeface="Arial" pitchFamily="34" charset="0"/>
                <a:cs typeface="Times New Roman" pitchFamily="18" charset="0"/>
              </a:rPr>
              <a:t>pueden</a:t>
            </a:r>
            <a:r>
              <a:rPr kumimoji="0" lang="it-IT" sz="1200" b="0" i="0" u="none" strike="noStrike" cap="none" normalizeH="0" baseline="0" dirty="0" smtClean="0">
                <a:ln>
                  <a:noFill/>
                </a:ln>
                <a:solidFill>
                  <a:schemeClr val="tx1"/>
                </a:solidFill>
                <a:effectLst/>
                <a:latin typeface="Arial" pitchFamily="34" charset="0"/>
                <a:cs typeface="Times New Roman" pitchFamily="18" charset="0"/>
              </a:rPr>
              <a:t> cambiar</a:t>
            </a:r>
            <a:r>
              <a:rPr kumimoji="0" lang="it-IT" sz="1200" b="0" i="0" u="none" strike="noStrike" cap="none" normalizeH="0" dirty="0" smtClean="0">
                <a:ln>
                  <a:noFill/>
                </a:ln>
                <a:solidFill>
                  <a:schemeClr val="tx1"/>
                </a:solidFill>
                <a:effectLst/>
                <a:latin typeface="Arial" pitchFamily="34" charset="0"/>
                <a:cs typeface="Times New Roman" pitchFamily="18" charset="0"/>
              </a:rPr>
              <a:t> </a:t>
            </a:r>
            <a:r>
              <a:rPr kumimoji="0" lang="it-IT" sz="1200" b="0" i="0" u="none" strike="noStrike" cap="none" normalizeH="0" dirty="0" err="1" smtClean="0">
                <a:ln>
                  <a:noFill/>
                </a:ln>
                <a:solidFill>
                  <a:schemeClr val="tx1"/>
                </a:solidFill>
                <a:effectLst/>
                <a:latin typeface="Arial" pitchFamily="34" charset="0"/>
                <a:cs typeface="Times New Roman" pitchFamily="18" charset="0"/>
              </a:rPr>
              <a:t>rápidamente</a:t>
            </a:r>
            <a:r>
              <a:rPr kumimoji="0" lang="it-IT" sz="1200" b="0" i="0" u="none" strike="noStrike" cap="none" normalizeH="0" dirty="0" smtClean="0">
                <a:ln>
                  <a:noFill/>
                </a:ln>
                <a:solidFill>
                  <a:schemeClr val="tx1"/>
                </a:solidFill>
                <a:effectLst/>
                <a:latin typeface="Arial" pitchFamily="34" charset="0"/>
                <a:cs typeface="Times New Roman" pitchFamily="18" charset="0"/>
              </a:rPr>
              <a:t> una </a:t>
            </a:r>
            <a:r>
              <a:rPr kumimoji="0" lang="it-IT" sz="1200" b="0" i="0" u="none" strike="noStrike" cap="none" normalizeH="0" dirty="0" err="1" smtClean="0">
                <a:ln>
                  <a:noFill/>
                </a:ln>
                <a:solidFill>
                  <a:schemeClr val="tx1"/>
                </a:solidFill>
                <a:effectLst/>
                <a:latin typeface="Arial" pitchFamily="34" charset="0"/>
                <a:cs typeface="Times New Roman" pitchFamily="18" charset="0"/>
              </a:rPr>
              <a:t>vez</a:t>
            </a:r>
            <a:r>
              <a:rPr kumimoji="0" lang="it-IT" sz="1200" b="0" i="0" u="none" strike="noStrike" cap="none" normalizeH="0" dirty="0" smtClean="0">
                <a:ln>
                  <a:noFill/>
                </a:ln>
                <a:solidFill>
                  <a:schemeClr val="tx1"/>
                </a:solidFill>
                <a:effectLst/>
                <a:latin typeface="Arial" pitchFamily="34" charset="0"/>
                <a:cs typeface="Times New Roman" pitchFamily="18" charset="0"/>
              </a:rPr>
              <a:t> </a:t>
            </a:r>
            <a:r>
              <a:rPr kumimoji="0" lang="it-IT" sz="1200" b="0" i="0" u="none" strike="noStrike" cap="none" normalizeH="0" dirty="0" err="1" smtClean="0">
                <a:ln>
                  <a:noFill/>
                </a:ln>
                <a:solidFill>
                  <a:schemeClr val="tx1"/>
                </a:solidFill>
                <a:effectLst/>
                <a:latin typeface="Arial" pitchFamily="34" charset="0"/>
                <a:cs typeface="Times New Roman" pitchFamily="18" charset="0"/>
              </a:rPr>
              <a:t>que</a:t>
            </a:r>
            <a:r>
              <a:rPr kumimoji="0" lang="it-IT" sz="1200" b="0" i="0" u="none" strike="noStrike" cap="none" normalizeH="0" dirty="0" smtClean="0">
                <a:ln>
                  <a:noFill/>
                </a:ln>
                <a:solidFill>
                  <a:schemeClr val="tx1"/>
                </a:solidFill>
                <a:effectLst/>
                <a:latin typeface="Arial" pitchFamily="34" charset="0"/>
                <a:cs typeface="Times New Roman" pitchFamily="18" charset="0"/>
              </a:rPr>
              <a:t> se ha </a:t>
            </a:r>
            <a:r>
              <a:rPr kumimoji="0" lang="it-IT" sz="1200" b="0" i="0" u="none" strike="noStrike" cap="none" normalizeH="0" dirty="0" err="1" smtClean="0">
                <a:ln>
                  <a:noFill/>
                </a:ln>
                <a:solidFill>
                  <a:schemeClr val="tx1"/>
                </a:solidFill>
                <a:effectLst/>
                <a:latin typeface="Arial" pitchFamily="34" charset="0"/>
                <a:cs typeface="Times New Roman" pitchFamily="18" charset="0"/>
              </a:rPr>
              <a:t>perdido</a:t>
            </a:r>
            <a:r>
              <a:rPr kumimoji="0" lang="it-IT" sz="1200" b="0" i="0" u="none" strike="noStrike" cap="none" normalizeH="0" dirty="0" smtClean="0">
                <a:ln>
                  <a:noFill/>
                </a:ln>
                <a:solidFill>
                  <a:schemeClr val="tx1"/>
                </a:solidFill>
                <a:effectLst/>
                <a:latin typeface="Arial" pitchFamily="34" charset="0"/>
                <a:cs typeface="Times New Roman" pitchFamily="18" charset="0"/>
              </a:rPr>
              <a:t> la </a:t>
            </a:r>
            <a:r>
              <a:rPr kumimoji="0" lang="it-IT" sz="1200" b="0" i="0" u="none" strike="noStrike" cap="none" normalizeH="0" dirty="0" err="1" smtClean="0">
                <a:ln>
                  <a:noFill/>
                </a:ln>
                <a:solidFill>
                  <a:schemeClr val="tx1"/>
                </a:solidFill>
                <a:effectLst/>
                <a:latin typeface="Arial" pitchFamily="34" charset="0"/>
                <a:cs typeface="Times New Roman" pitchFamily="18" charset="0"/>
              </a:rPr>
              <a:t>confianza</a:t>
            </a:r>
            <a:r>
              <a:rPr kumimoji="0" lang="it-IT" sz="1200" b="0" i="0" u="none" strike="noStrike" cap="none" normalizeH="0" baseline="0" dirty="0" smtClean="0">
                <a:ln>
                  <a:noFill/>
                </a:ln>
                <a:solidFill>
                  <a:schemeClr val="tx1"/>
                </a:solidFill>
                <a:effectLst/>
                <a:latin typeface="Arial" pitchFamily="34" charset="0"/>
                <a:cs typeface="Times New Roman" pitchFamily="18" charset="0"/>
              </a:rPr>
              <a:t>. </a:t>
            </a:r>
            <a:endParaRPr kumimoji="0" lang="it-IT"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AAE606DD-D066-4020-99B8-4F9D94E94EA0}" type="slidenum">
              <a:rPr lang="en-US" smtClean="0"/>
              <a:pPr/>
              <a:t>9</a:t>
            </a:fld>
            <a:endParaRPr lang="en-US" dirty="0"/>
          </a:p>
        </p:txBody>
      </p:sp>
      <p:sp>
        <p:nvSpPr>
          <p:cNvPr id="5" name="Title 4"/>
          <p:cNvSpPr>
            <a:spLocks noGrp="1"/>
          </p:cNvSpPr>
          <p:nvPr>
            <p:ph type="title"/>
          </p:nvPr>
        </p:nvSpPr>
        <p:spPr/>
        <p:txBody>
          <a:bodyPr/>
          <a:lstStyle/>
          <a:p>
            <a:pPr algn="ctr"/>
            <a:r>
              <a:rPr lang="en-US" dirty="0" err="1" smtClean="0"/>
              <a:t>Evolución</a:t>
            </a:r>
            <a:r>
              <a:rPr lang="en-US" dirty="0" smtClean="0"/>
              <a:t> fiscal en </a:t>
            </a:r>
            <a:r>
              <a:rPr lang="en-US" dirty="0" err="1" smtClean="0"/>
              <a:t>perspectiva</a:t>
            </a:r>
            <a:r>
              <a:rPr lang="en-US" dirty="0" smtClean="0"/>
              <a:t> en </a:t>
            </a:r>
            <a:r>
              <a:rPr lang="en-US" dirty="0" err="1" smtClean="0"/>
              <a:t>América</a:t>
            </a:r>
            <a:r>
              <a:rPr lang="en-US" dirty="0" smtClean="0"/>
              <a:t> Latina</a:t>
            </a:r>
            <a:endParaRPr lang="en-US" dirty="0"/>
          </a:p>
        </p:txBody>
      </p:sp>
      <p:sp>
        <p:nvSpPr>
          <p:cNvPr id="12" name="Rectangle 1"/>
          <p:cNvSpPr>
            <a:spLocks noChangeArrowheads="1"/>
          </p:cNvSpPr>
          <p:nvPr/>
        </p:nvSpPr>
        <p:spPr bwMode="auto">
          <a:xfrm>
            <a:off x="381000" y="5121788"/>
            <a:ext cx="85344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lang="it-IT" sz="1200" dirty="0" smtClean="0">
                <a:latin typeface="Arial" pitchFamily="34" charset="0"/>
                <a:cs typeface="Times New Roman" pitchFamily="18" charset="0"/>
              </a:rPr>
              <a:t>Si bien la mayoría de los países de ALC han sobrellevado bien las recientes crisis, sus balances fiscales no son particularmente sólidos desde una perspectiva histórica, ni en comparación con otras economías de mercados emergentes. </a:t>
            </a:r>
          </a:p>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lang="it-IT" sz="1200" dirty="0" err="1" smtClean="0">
                <a:latin typeface="Arial" pitchFamily="34" charset="0"/>
                <a:cs typeface="Times New Roman" pitchFamily="18" charset="0"/>
              </a:rPr>
              <a:t>Aunque</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déficits</a:t>
            </a:r>
            <a:r>
              <a:rPr lang="it-IT" sz="1200" dirty="0" smtClean="0">
                <a:latin typeface="Arial" pitchFamily="34" charset="0"/>
                <a:cs typeface="Times New Roman" pitchFamily="18" charset="0"/>
              </a:rPr>
              <a:t> se </a:t>
            </a:r>
            <a:r>
              <a:rPr lang="it-IT" sz="1200" dirty="0" err="1" smtClean="0">
                <a:latin typeface="Arial" pitchFamily="34" charset="0"/>
                <a:cs typeface="Times New Roman" pitchFamily="18" charset="0"/>
              </a:rPr>
              <a:t>mantienen</a:t>
            </a:r>
            <a:r>
              <a:rPr lang="it-IT" sz="1200" dirty="0" smtClean="0">
                <a:latin typeface="Arial" pitchFamily="34" charset="0"/>
                <a:cs typeface="Times New Roman" pitchFamily="18" charset="0"/>
              </a:rPr>
              <a:t> en un </a:t>
            </a:r>
            <a:r>
              <a:rPr lang="it-IT" sz="1200" dirty="0" err="1" smtClean="0">
                <a:latin typeface="Arial" pitchFamily="34" charset="0"/>
                <a:cs typeface="Times New Roman" pitchFamily="18" charset="0"/>
              </a:rPr>
              <a:t>nivel</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más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bajo</a:t>
            </a:r>
            <a:r>
              <a:rPr lang="it-IT" sz="1200" dirty="0" smtClean="0">
                <a:latin typeface="Arial" pitchFamily="34" charset="0"/>
                <a:cs typeface="Times New Roman" pitchFamily="18" charset="0"/>
              </a:rPr>
              <a:t> en </a:t>
            </a:r>
            <a:r>
              <a:rPr lang="it-IT" sz="1200" dirty="0" err="1" smtClean="0">
                <a:latin typeface="Arial" pitchFamily="34" charset="0"/>
                <a:cs typeface="Times New Roman" pitchFamily="18" charset="0"/>
              </a:rPr>
              <a:t>América</a:t>
            </a:r>
            <a:r>
              <a:rPr lang="it-IT" sz="1200" dirty="0" smtClean="0">
                <a:latin typeface="Arial" pitchFamily="34" charset="0"/>
                <a:cs typeface="Times New Roman" pitchFamily="18" charset="0"/>
              </a:rPr>
              <a:t> Latina </a:t>
            </a:r>
            <a:r>
              <a:rPr lang="it-IT" sz="1200" dirty="0" err="1" smtClean="0">
                <a:latin typeface="Arial" pitchFamily="34" charset="0"/>
                <a:cs typeface="Times New Roman" pitchFamily="18" charset="0"/>
              </a:rPr>
              <a:t>que</a:t>
            </a:r>
            <a:r>
              <a:rPr lang="it-IT" sz="1200" dirty="0" smtClean="0">
                <a:latin typeface="Arial" pitchFamily="34" charset="0"/>
                <a:cs typeface="Times New Roman" pitchFamily="18" charset="0"/>
              </a:rPr>
              <a:t> en </a:t>
            </a:r>
            <a:r>
              <a:rPr lang="it-IT" sz="1200" dirty="0" err="1" smtClean="0">
                <a:latin typeface="Arial" pitchFamily="34" charset="0"/>
                <a:cs typeface="Times New Roman" pitchFamily="18" charset="0"/>
              </a:rPr>
              <a:t>las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economías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emergentes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los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niveles</a:t>
            </a:r>
            <a:r>
              <a:rPr lang="it-IT" sz="1200" dirty="0" smtClean="0">
                <a:latin typeface="Arial" pitchFamily="34" charset="0"/>
                <a:cs typeface="Times New Roman" pitchFamily="18" charset="0"/>
              </a:rPr>
              <a:t> de </a:t>
            </a:r>
            <a:r>
              <a:rPr lang="it-IT" sz="1200" dirty="0" err="1" smtClean="0">
                <a:latin typeface="Arial" pitchFamily="34" charset="0"/>
                <a:cs typeface="Times New Roman" pitchFamily="18" charset="0"/>
              </a:rPr>
              <a:t>deuda</a:t>
            </a:r>
            <a:r>
              <a:rPr lang="it-IT" sz="1200" dirty="0" smtClean="0">
                <a:latin typeface="Arial" pitchFamily="34" charset="0"/>
                <a:cs typeface="Times New Roman" pitchFamily="18" charset="0"/>
              </a:rPr>
              <a:t> son </a:t>
            </a:r>
            <a:r>
              <a:rPr lang="it-IT" sz="1200" dirty="0" err="1" smtClean="0">
                <a:latin typeface="Arial" pitchFamily="34" charset="0"/>
                <a:cs typeface="Times New Roman" pitchFamily="18" charset="0"/>
              </a:rPr>
              <a:t>más</a:t>
            </a:r>
            <a:r>
              <a:rPr lang="it-IT" sz="1200" dirty="0" smtClean="0">
                <a:latin typeface="Arial" pitchFamily="34" charset="0"/>
                <a:cs typeface="Times New Roman" pitchFamily="18" charset="0"/>
              </a:rPr>
              <a:t> </a:t>
            </a:r>
            <a:r>
              <a:rPr lang="it-IT" sz="1200" dirty="0" err="1" smtClean="0">
                <a:latin typeface="Arial" pitchFamily="34" charset="0"/>
                <a:cs typeface="Times New Roman" pitchFamily="18" charset="0"/>
              </a:rPr>
              <a:t>elevados</a:t>
            </a:r>
            <a:r>
              <a:rPr lang="it-IT" sz="1200" dirty="0" smtClean="0">
                <a:latin typeface="Arial" pitchFamily="34" charset="0"/>
                <a:cs typeface="Times New Roman" pitchFamily="18" charset="0"/>
              </a:rPr>
              <a:t>.  </a:t>
            </a:r>
          </a:p>
          <a:p>
            <a:pPr marL="182880" marR="0" lvl="0" indent="-182880" algn="l" defTabSz="914400" rtl="0" eaLnBrk="1" fontAlgn="base" latinLnBrk="0" hangingPunct="1">
              <a:lnSpc>
                <a:spcPct val="100000"/>
              </a:lnSpc>
              <a:spcBef>
                <a:spcPct val="0"/>
              </a:spcBef>
              <a:spcAft>
                <a:spcPct val="0"/>
              </a:spcAft>
              <a:buClrTx/>
              <a:buSzTx/>
              <a:buFont typeface="Arial" pitchFamily="34" charset="0"/>
              <a:buChar char="•"/>
              <a:tabLst/>
            </a:pPr>
            <a:r>
              <a:rPr lang="it-IT" sz="1200" dirty="0" smtClean="0">
                <a:latin typeface="Arial" pitchFamily="34" charset="0"/>
                <a:cs typeface="Times New Roman" pitchFamily="18" charset="0"/>
              </a:rPr>
              <a:t>En vista del sólido desempeño macroeconómico en términos generales, la consolidación fiscal debería continuar en todos los casos en que sea posible, a fin de recomponer los márgenes de maniobra y preservar la credibilidad ganada con tanto esfuerzo.  </a:t>
            </a:r>
            <a:endParaRPr kumimoji="0" lang="it-IT" sz="20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5" name="Chart 14"/>
          <p:cNvGraphicFramePr>
            <a:graphicFrameLocks noGrp="1"/>
          </p:cNvGraphicFramePr>
          <p:nvPr/>
        </p:nvGraphicFramePr>
        <p:xfrm>
          <a:off x="107022" y="990600"/>
          <a:ext cx="2979522" cy="42526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p:cNvGraphicFramePr>
            <a:graphicFrameLocks noGrp="1"/>
          </p:cNvGraphicFramePr>
          <p:nvPr/>
        </p:nvGraphicFramePr>
        <p:xfrm>
          <a:off x="3078822" y="1000124"/>
          <a:ext cx="2979522" cy="42356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hart 16"/>
          <p:cNvGraphicFramePr>
            <a:graphicFrameLocks noGrp="1"/>
          </p:cNvGraphicFramePr>
          <p:nvPr/>
        </p:nvGraphicFramePr>
        <p:xfrm>
          <a:off x="6053405" y="1005156"/>
          <a:ext cx="2876551" cy="4252644"/>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AAE606DD-D066-4020-99B8-4F9D94E94EA0}" type="slidenum">
              <a:rPr lang="en-US" smtClean="0"/>
              <a:pPr/>
              <a:t>10</a:t>
            </a:fld>
            <a:endParaRPr lang="en-US" dirty="0"/>
          </a:p>
        </p:txBody>
      </p:sp>
      <p:sp>
        <p:nvSpPr>
          <p:cNvPr id="6" name="Content Placeholder 5"/>
          <p:cNvSpPr>
            <a:spLocks noGrp="1"/>
          </p:cNvSpPr>
          <p:nvPr>
            <p:ph sz="quarter" idx="13"/>
          </p:nvPr>
        </p:nvSpPr>
        <p:spPr>
          <a:xfrm>
            <a:off x="685800" y="4114800"/>
            <a:ext cx="8001000" cy="2133600"/>
          </a:xfrm>
        </p:spPr>
        <p:txBody>
          <a:bodyPr>
            <a:normAutofit fontScale="25000" lnSpcReduction="20000"/>
          </a:bodyPr>
          <a:lstStyle/>
          <a:p>
            <a:pPr>
              <a:buNone/>
            </a:pPr>
            <a:endParaRPr lang="en-US" sz="1700" dirty="0" smtClean="0"/>
          </a:p>
          <a:p>
            <a:r>
              <a:rPr lang="en-US" sz="5600" dirty="0" smtClean="0"/>
              <a:t>Los </a:t>
            </a:r>
            <a:r>
              <a:rPr lang="en-US" sz="5600" dirty="0" err="1" smtClean="0"/>
              <a:t>países</a:t>
            </a:r>
            <a:r>
              <a:rPr lang="en-US" sz="5600" dirty="0" smtClean="0"/>
              <a:t> </a:t>
            </a:r>
            <a:r>
              <a:rPr lang="en-US" sz="5600" dirty="0" err="1" smtClean="0"/>
              <a:t>que</a:t>
            </a:r>
            <a:r>
              <a:rPr lang="en-US" sz="5600" dirty="0" smtClean="0"/>
              <a:t> </a:t>
            </a:r>
            <a:r>
              <a:rPr lang="en-US" sz="5600" dirty="0" err="1" smtClean="0"/>
              <a:t>están</a:t>
            </a:r>
            <a:r>
              <a:rPr lang="en-US" sz="5600" dirty="0" smtClean="0"/>
              <a:t> </a:t>
            </a:r>
            <a:r>
              <a:rPr lang="en-US" sz="5600" dirty="0" err="1" smtClean="0"/>
              <a:t>creciendo</a:t>
            </a:r>
            <a:r>
              <a:rPr lang="en-US" sz="5600" dirty="0" smtClean="0"/>
              <a:t> </a:t>
            </a:r>
            <a:r>
              <a:rPr lang="en-US" sz="5600" dirty="0" err="1" smtClean="0"/>
              <a:t>cerca</a:t>
            </a:r>
            <a:r>
              <a:rPr lang="en-US" sz="5600" dirty="0" smtClean="0"/>
              <a:t> o </a:t>
            </a:r>
            <a:r>
              <a:rPr lang="en-US" sz="5600" dirty="0" err="1" smtClean="0"/>
              <a:t>por</a:t>
            </a:r>
            <a:r>
              <a:rPr lang="en-US" sz="5600" dirty="0" smtClean="0"/>
              <a:t> </a:t>
            </a:r>
            <a:r>
              <a:rPr lang="en-US" sz="5600" dirty="0" err="1" smtClean="0"/>
              <a:t>encima</a:t>
            </a:r>
            <a:r>
              <a:rPr lang="en-US" sz="5600" dirty="0" smtClean="0"/>
              <a:t> de </a:t>
            </a:r>
            <a:r>
              <a:rPr lang="en-US" sz="5600" dirty="0" err="1" smtClean="0"/>
              <a:t>su</a:t>
            </a:r>
            <a:r>
              <a:rPr lang="en-US" sz="5600" dirty="0" smtClean="0"/>
              <a:t> </a:t>
            </a:r>
            <a:r>
              <a:rPr lang="en-US" sz="5600" dirty="0" err="1" smtClean="0"/>
              <a:t>potencial</a:t>
            </a:r>
            <a:r>
              <a:rPr lang="en-US" sz="5600" dirty="0" smtClean="0"/>
              <a:t> </a:t>
            </a:r>
            <a:r>
              <a:rPr lang="en-US" sz="5600" dirty="0" err="1" smtClean="0"/>
              <a:t>deberían</a:t>
            </a:r>
            <a:r>
              <a:rPr lang="en-US" sz="5600" dirty="0" smtClean="0"/>
              <a:t> </a:t>
            </a:r>
            <a:r>
              <a:rPr lang="en-US" sz="5600" dirty="0" err="1" smtClean="0"/>
              <a:t>aprovechar</a:t>
            </a:r>
            <a:r>
              <a:rPr lang="en-US" sz="5600" dirty="0" smtClean="0"/>
              <a:t> </a:t>
            </a:r>
            <a:r>
              <a:rPr lang="en-US" sz="5600" dirty="0" err="1" smtClean="0"/>
              <a:t>las</a:t>
            </a:r>
            <a:r>
              <a:rPr lang="en-US" sz="5600" dirty="0" smtClean="0"/>
              <a:t> </a:t>
            </a:r>
            <a:r>
              <a:rPr lang="en-US" sz="5600" dirty="0" err="1" smtClean="0"/>
              <a:t>condiciones</a:t>
            </a:r>
            <a:r>
              <a:rPr lang="en-US" sz="5600" dirty="0" smtClean="0"/>
              <a:t> </a:t>
            </a:r>
            <a:r>
              <a:rPr lang="en-US" sz="5600" dirty="0" err="1" smtClean="0"/>
              <a:t>externas</a:t>
            </a:r>
            <a:r>
              <a:rPr lang="en-US" sz="5600" dirty="0" smtClean="0"/>
              <a:t> </a:t>
            </a:r>
            <a:r>
              <a:rPr lang="en-US" sz="5600" dirty="0" err="1" smtClean="0"/>
              <a:t>favorables</a:t>
            </a:r>
            <a:r>
              <a:rPr lang="en-US" sz="5600" dirty="0" smtClean="0"/>
              <a:t> </a:t>
            </a:r>
            <a:r>
              <a:rPr lang="en-US" sz="5600" dirty="0" err="1" smtClean="0"/>
              <a:t>para</a:t>
            </a:r>
            <a:r>
              <a:rPr lang="en-US" sz="5600" dirty="0" smtClean="0"/>
              <a:t> </a:t>
            </a:r>
            <a:r>
              <a:rPr lang="en-US" sz="5600" dirty="0" err="1" smtClean="0"/>
              <a:t>recomponer</a:t>
            </a:r>
            <a:r>
              <a:rPr lang="en-US" sz="5600" dirty="0" smtClean="0"/>
              <a:t> los </a:t>
            </a:r>
            <a:r>
              <a:rPr lang="en-US" sz="5600" dirty="0" err="1" smtClean="0"/>
              <a:t>márgenes</a:t>
            </a:r>
            <a:r>
              <a:rPr lang="en-US" sz="5600" dirty="0" smtClean="0"/>
              <a:t> de </a:t>
            </a:r>
            <a:r>
              <a:rPr lang="en-US" sz="5600" dirty="0" err="1" smtClean="0"/>
              <a:t>maniobra</a:t>
            </a:r>
            <a:r>
              <a:rPr lang="en-US" sz="5600" dirty="0" smtClean="0"/>
              <a:t> fiscal </a:t>
            </a:r>
            <a:r>
              <a:rPr lang="en-US" sz="5600" dirty="0" err="1" smtClean="0"/>
              <a:t>utilizados</a:t>
            </a:r>
            <a:r>
              <a:rPr lang="en-US" sz="5600" dirty="0" smtClean="0"/>
              <a:t> </a:t>
            </a:r>
            <a:r>
              <a:rPr lang="en-US" sz="5600" dirty="0" err="1" smtClean="0"/>
              <a:t>durante</a:t>
            </a:r>
            <a:r>
              <a:rPr lang="en-US" sz="5600" dirty="0" smtClean="0"/>
              <a:t> la crisis </a:t>
            </a:r>
            <a:r>
              <a:rPr lang="en-US" sz="5600" dirty="0" err="1" smtClean="0"/>
              <a:t>mundial</a:t>
            </a:r>
            <a:r>
              <a:rPr lang="en-US" sz="5600" dirty="0" smtClean="0"/>
              <a:t> de 2008/09 y </a:t>
            </a:r>
            <a:r>
              <a:rPr lang="en-US" sz="5600" dirty="0" err="1" smtClean="0"/>
              <a:t>reforzar</a:t>
            </a:r>
            <a:r>
              <a:rPr lang="en-US" sz="5600" dirty="0" smtClean="0"/>
              <a:t> los </a:t>
            </a:r>
            <a:r>
              <a:rPr lang="en-US" sz="5600" dirty="0" err="1" smtClean="0"/>
              <a:t>marcos</a:t>
            </a:r>
            <a:r>
              <a:rPr lang="en-US" sz="5600" dirty="0" smtClean="0"/>
              <a:t> de </a:t>
            </a:r>
            <a:r>
              <a:rPr lang="en-US" sz="5600" dirty="0" err="1" smtClean="0"/>
              <a:t>política</a:t>
            </a:r>
            <a:r>
              <a:rPr lang="en-US" sz="5600" dirty="0" smtClean="0"/>
              <a:t> fiscal. </a:t>
            </a:r>
          </a:p>
          <a:p>
            <a:r>
              <a:rPr lang="en-US" sz="5600" dirty="0" err="1" smtClean="0"/>
              <a:t>Esto</a:t>
            </a:r>
            <a:r>
              <a:rPr lang="en-US" sz="5600" dirty="0" smtClean="0"/>
              <a:t> </a:t>
            </a:r>
            <a:r>
              <a:rPr lang="en-US" sz="5600" dirty="0" err="1" smtClean="0"/>
              <a:t>es</a:t>
            </a:r>
            <a:r>
              <a:rPr lang="en-US" sz="5600" dirty="0" smtClean="0"/>
              <a:t> </a:t>
            </a:r>
            <a:r>
              <a:rPr lang="en-US" sz="5600" dirty="0" err="1" smtClean="0"/>
              <a:t>aún</a:t>
            </a:r>
            <a:r>
              <a:rPr lang="en-US" sz="5600" dirty="0" smtClean="0"/>
              <a:t> </a:t>
            </a:r>
            <a:r>
              <a:rPr lang="en-US" sz="5600" dirty="0" err="1" smtClean="0"/>
              <a:t>más</a:t>
            </a:r>
            <a:r>
              <a:rPr lang="en-US" sz="5600" dirty="0" smtClean="0"/>
              <a:t> </a:t>
            </a:r>
            <a:r>
              <a:rPr lang="en-US" sz="5600" dirty="0" err="1" smtClean="0"/>
              <a:t>necesario</a:t>
            </a:r>
            <a:r>
              <a:rPr lang="en-US" sz="5600" dirty="0" smtClean="0"/>
              <a:t> en </a:t>
            </a:r>
            <a:r>
              <a:rPr lang="en-US" sz="5600" dirty="0" err="1" smtClean="0"/>
              <a:t>aquellos</a:t>
            </a:r>
            <a:r>
              <a:rPr lang="en-US" sz="5600" dirty="0" smtClean="0"/>
              <a:t> </a:t>
            </a:r>
            <a:r>
              <a:rPr lang="en-US" sz="5600" dirty="0" err="1" smtClean="0"/>
              <a:t>países</a:t>
            </a:r>
            <a:r>
              <a:rPr lang="en-US" sz="5600" dirty="0" smtClean="0"/>
              <a:t> </a:t>
            </a:r>
            <a:r>
              <a:rPr lang="en-US" sz="5600" dirty="0" err="1" smtClean="0"/>
              <a:t>que</a:t>
            </a:r>
            <a:r>
              <a:rPr lang="en-US" sz="5600" dirty="0" smtClean="0"/>
              <a:t> </a:t>
            </a:r>
            <a:r>
              <a:rPr lang="en-US" sz="5600" dirty="0" err="1" smtClean="0"/>
              <a:t>registran</a:t>
            </a:r>
            <a:r>
              <a:rPr lang="en-US" sz="5600" dirty="0" smtClean="0"/>
              <a:t> </a:t>
            </a:r>
            <a:r>
              <a:rPr lang="en-US" sz="5600" dirty="0" err="1" smtClean="0"/>
              <a:t>niveles</a:t>
            </a:r>
            <a:r>
              <a:rPr lang="en-US" sz="5600" dirty="0" smtClean="0"/>
              <a:t> de </a:t>
            </a:r>
            <a:r>
              <a:rPr lang="en-US" sz="5600" dirty="0" err="1" smtClean="0"/>
              <a:t>deuda</a:t>
            </a:r>
            <a:r>
              <a:rPr lang="en-US" sz="5600" dirty="0" smtClean="0"/>
              <a:t> </a:t>
            </a:r>
            <a:r>
              <a:rPr lang="en-US" sz="5600" dirty="0" err="1" smtClean="0"/>
              <a:t>elevados</a:t>
            </a:r>
            <a:r>
              <a:rPr lang="en-US" sz="5600" dirty="0" smtClean="0"/>
              <a:t>. </a:t>
            </a:r>
          </a:p>
          <a:p>
            <a:r>
              <a:rPr lang="en-US" sz="5600" dirty="0" smtClean="0"/>
              <a:t>Los </a:t>
            </a:r>
            <a:r>
              <a:rPr lang="en-US" sz="5600" dirty="0" err="1" smtClean="0"/>
              <a:t>países</a:t>
            </a:r>
            <a:r>
              <a:rPr lang="en-US" sz="5600" dirty="0" smtClean="0"/>
              <a:t> del </a:t>
            </a:r>
            <a:r>
              <a:rPr lang="en-US" sz="5600" dirty="0" err="1" smtClean="0"/>
              <a:t>Caribe</a:t>
            </a:r>
            <a:r>
              <a:rPr lang="en-US" sz="5600" dirty="0" smtClean="0"/>
              <a:t> </a:t>
            </a:r>
            <a:r>
              <a:rPr lang="en-US" sz="5600" dirty="0" err="1" smtClean="0"/>
              <a:t>deben</a:t>
            </a:r>
            <a:r>
              <a:rPr lang="en-US" sz="5600" dirty="0" smtClean="0"/>
              <a:t> </a:t>
            </a:r>
            <a:r>
              <a:rPr lang="en-US" sz="5600" dirty="0" err="1" smtClean="0"/>
              <a:t>hacer</a:t>
            </a:r>
            <a:r>
              <a:rPr lang="en-US" sz="5600" dirty="0" smtClean="0"/>
              <a:t> </a:t>
            </a:r>
            <a:r>
              <a:rPr lang="en-US" sz="5600" dirty="0" err="1" smtClean="0"/>
              <a:t>frente</a:t>
            </a:r>
            <a:r>
              <a:rPr lang="en-US" sz="5600" dirty="0" smtClean="0"/>
              <a:t> a </a:t>
            </a:r>
            <a:r>
              <a:rPr lang="en-US" sz="5600" dirty="0" err="1" smtClean="0"/>
              <a:t>retos</a:t>
            </a:r>
            <a:r>
              <a:rPr lang="en-US" sz="5600" dirty="0" smtClean="0"/>
              <a:t> </a:t>
            </a:r>
            <a:r>
              <a:rPr lang="en-US" sz="5600" dirty="0" err="1" smtClean="0"/>
              <a:t>específicos</a:t>
            </a:r>
            <a:r>
              <a:rPr lang="en-US" sz="5600" dirty="0" smtClean="0"/>
              <a:t> en </a:t>
            </a:r>
            <a:r>
              <a:rPr lang="en-US" sz="5600" dirty="0" err="1" smtClean="0"/>
              <a:t>materia</a:t>
            </a:r>
            <a:r>
              <a:rPr lang="en-US" sz="5600" dirty="0" smtClean="0"/>
              <a:t> de </a:t>
            </a:r>
            <a:r>
              <a:rPr lang="en-US" sz="5600" dirty="0" err="1" smtClean="0"/>
              <a:t>consolidación</a:t>
            </a:r>
            <a:r>
              <a:rPr lang="en-US" sz="5600" dirty="0" smtClean="0"/>
              <a:t> fiscal, dado </a:t>
            </a:r>
            <a:r>
              <a:rPr lang="en-US" sz="5600" dirty="0" err="1" smtClean="0"/>
              <a:t>que</a:t>
            </a:r>
            <a:r>
              <a:rPr lang="en-US" sz="5600" dirty="0" smtClean="0"/>
              <a:t> el </a:t>
            </a:r>
            <a:r>
              <a:rPr lang="en-US" sz="5600" dirty="0" err="1" smtClean="0"/>
              <a:t>crecimiento</a:t>
            </a:r>
            <a:r>
              <a:rPr lang="en-US" sz="5600" dirty="0" smtClean="0"/>
              <a:t> de </a:t>
            </a:r>
            <a:r>
              <a:rPr lang="en-US" sz="5600" dirty="0" err="1" smtClean="0"/>
              <a:t>sus</a:t>
            </a:r>
            <a:r>
              <a:rPr lang="en-US" sz="5600" dirty="0" smtClean="0"/>
              <a:t> </a:t>
            </a:r>
            <a:r>
              <a:rPr lang="en-US" sz="5600" dirty="0" err="1" smtClean="0"/>
              <a:t>economías</a:t>
            </a:r>
            <a:r>
              <a:rPr lang="en-US" sz="5600" dirty="0" smtClean="0"/>
              <a:t> </a:t>
            </a:r>
            <a:r>
              <a:rPr lang="en-US" sz="5600" dirty="0" err="1" smtClean="0"/>
              <a:t>sigue</a:t>
            </a:r>
            <a:r>
              <a:rPr lang="en-US" sz="5600" dirty="0" smtClean="0"/>
              <a:t> </a:t>
            </a:r>
            <a:r>
              <a:rPr lang="en-US" sz="5600" dirty="0" err="1" smtClean="0"/>
              <a:t>siendo</a:t>
            </a:r>
            <a:r>
              <a:rPr lang="en-US" sz="5600" dirty="0" smtClean="0"/>
              <a:t> </a:t>
            </a:r>
            <a:r>
              <a:rPr lang="en-US" sz="5600" dirty="0" err="1" smtClean="0"/>
              <a:t>poco</a:t>
            </a:r>
            <a:r>
              <a:rPr lang="en-US" sz="5600" dirty="0" smtClean="0"/>
              <a:t> </a:t>
            </a:r>
            <a:r>
              <a:rPr lang="en-US" sz="5600" dirty="0" err="1" smtClean="0"/>
              <a:t>dinámico</a:t>
            </a:r>
            <a:r>
              <a:rPr lang="en-US" sz="5600" dirty="0" smtClean="0"/>
              <a:t> y se </a:t>
            </a:r>
            <a:r>
              <a:rPr lang="en-US" sz="5600" dirty="0" err="1" smtClean="0"/>
              <a:t>encuentra</a:t>
            </a:r>
            <a:r>
              <a:rPr lang="en-US" sz="5600" dirty="0" smtClean="0"/>
              <a:t> </a:t>
            </a:r>
            <a:r>
              <a:rPr lang="en-US" sz="5600" dirty="0" err="1" smtClean="0"/>
              <a:t>por</a:t>
            </a:r>
            <a:r>
              <a:rPr lang="en-US" sz="5600" dirty="0" smtClean="0"/>
              <a:t> </a:t>
            </a:r>
            <a:r>
              <a:rPr lang="en-US" sz="5600" dirty="0" err="1" smtClean="0"/>
              <a:t>debajo</a:t>
            </a:r>
            <a:r>
              <a:rPr lang="en-US" sz="5600" dirty="0" smtClean="0"/>
              <a:t> de </a:t>
            </a:r>
            <a:r>
              <a:rPr lang="en-US" sz="5600" dirty="0" err="1" smtClean="0"/>
              <a:t>su</a:t>
            </a:r>
            <a:r>
              <a:rPr lang="en-US" sz="5600" dirty="0" smtClean="0"/>
              <a:t> </a:t>
            </a:r>
            <a:r>
              <a:rPr lang="en-US" sz="5600" dirty="0" err="1" smtClean="0"/>
              <a:t>potencial</a:t>
            </a:r>
            <a:r>
              <a:rPr lang="en-US" sz="5600" dirty="0" smtClean="0"/>
              <a:t>, y a la </a:t>
            </a:r>
            <a:r>
              <a:rPr lang="en-US" sz="5600" dirty="0" err="1" smtClean="0"/>
              <a:t>vez</a:t>
            </a:r>
            <a:r>
              <a:rPr lang="en-US" sz="5600" dirty="0" smtClean="0"/>
              <a:t> se </a:t>
            </a:r>
            <a:r>
              <a:rPr lang="en-US" sz="5600" dirty="0" err="1" smtClean="0"/>
              <a:t>enfrentan</a:t>
            </a:r>
            <a:r>
              <a:rPr lang="en-US" sz="5600" dirty="0" smtClean="0"/>
              <a:t> a </a:t>
            </a:r>
            <a:r>
              <a:rPr lang="en-US" sz="5600" dirty="0" err="1" smtClean="0"/>
              <a:t>elevados</a:t>
            </a:r>
            <a:r>
              <a:rPr lang="en-US" sz="5600" dirty="0" smtClean="0"/>
              <a:t> </a:t>
            </a:r>
            <a:r>
              <a:rPr lang="en-US" sz="5600" dirty="0" err="1" smtClean="0"/>
              <a:t>coeficientes</a:t>
            </a:r>
            <a:r>
              <a:rPr lang="en-US" sz="5600" dirty="0" smtClean="0"/>
              <a:t> de </a:t>
            </a:r>
            <a:r>
              <a:rPr lang="en-US" sz="5600" dirty="0" err="1" smtClean="0"/>
              <a:t>endeudamiento</a:t>
            </a:r>
            <a:r>
              <a:rPr lang="en-US" sz="5600" dirty="0" smtClean="0"/>
              <a:t>.</a:t>
            </a:r>
          </a:p>
          <a:p>
            <a:r>
              <a:rPr lang="en-US" sz="5600" dirty="0" err="1" smtClean="0"/>
              <a:t>Pero</a:t>
            </a:r>
            <a:r>
              <a:rPr lang="en-US" sz="5600" dirty="0" smtClean="0"/>
              <a:t> la </a:t>
            </a:r>
            <a:r>
              <a:rPr lang="en-US" sz="5600" dirty="0" err="1" smtClean="0"/>
              <a:t>consolidación</a:t>
            </a:r>
            <a:r>
              <a:rPr lang="en-US" sz="5600" dirty="0" smtClean="0"/>
              <a:t> fiscal, </a:t>
            </a:r>
            <a:r>
              <a:rPr lang="en-US" sz="5600" dirty="0" err="1" smtClean="0"/>
              <a:t>donde</a:t>
            </a:r>
            <a:r>
              <a:rPr lang="en-US" sz="5600" dirty="0" smtClean="0"/>
              <a:t> se </a:t>
            </a:r>
            <a:r>
              <a:rPr lang="en-US" sz="5600" dirty="0" err="1" smtClean="0"/>
              <a:t>esté</a:t>
            </a:r>
            <a:r>
              <a:rPr lang="en-US" sz="5600" dirty="0" smtClean="0"/>
              <a:t> </a:t>
            </a:r>
            <a:r>
              <a:rPr lang="en-US" sz="5600" dirty="0" err="1" smtClean="0"/>
              <a:t>llevando</a:t>
            </a:r>
            <a:r>
              <a:rPr lang="en-US" sz="5600" dirty="0" smtClean="0"/>
              <a:t> a </a:t>
            </a:r>
            <a:r>
              <a:rPr lang="en-US" sz="5600" dirty="0" err="1" smtClean="0"/>
              <a:t>cabo</a:t>
            </a:r>
            <a:r>
              <a:rPr lang="en-US" sz="5600" dirty="0" smtClean="0"/>
              <a:t>, </a:t>
            </a:r>
            <a:r>
              <a:rPr lang="en-US" sz="5600" dirty="0" err="1" smtClean="0"/>
              <a:t>debe</a:t>
            </a:r>
            <a:r>
              <a:rPr lang="en-US" sz="5600" dirty="0" smtClean="0"/>
              <a:t> </a:t>
            </a:r>
            <a:r>
              <a:rPr lang="en-US" sz="5600" dirty="0" err="1" smtClean="0"/>
              <a:t>asegurar</a:t>
            </a:r>
            <a:r>
              <a:rPr lang="en-US" sz="5600" dirty="0" smtClean="0"/>
              <a:t> </a:t>
            </a:r>
            <a:r>
              <a:rPr lang="en-US" sz="5600" dirty="0" err="1" smtClean="0"/>
              <a:t>que</a:t>
            </a:r>
            <a:r>
              <a:rPr lang="en-US" sz="5600" dirty="0" smtClean="0"/>
              <a:t> no se </a:t>
            </a:r>
            <a:r>
              <a:rPr lang="en-US" sz="5600" dirty="0" err="1" smtClean="0"/>
              <a:t>vean</a:t>
            </a:r>
            <a:r>
              <a:rPr lang="en-US" sz="5600" dirty="0" smtClean="0"/>
              <a:t> </a:t>
            </a:r>
            <a:r>
              <a:rPr lang="en-US" sz="5600" dirty="0" err="1" smtClean="0"/>
              <a:t>comprometidos</a:t>
            </a:r>
            <a:r>
              <a:rPr lang="en-US" sz="5600" dirty="0" smtClean="0"/>
              <a:t> los </a:t>
            </a:r>
            <a:r>
              <a:rPr lang="en-US" sz="5600" dirty="0" err="1" smtClean="0"/>
              <a:t>sectores</a:t>
            </a:r>
            <a:r>
              <a:rPr lang="en-US" sz="5600" dirty="0" smtClean="0"/>
              <a:t> </a:t>
            </a:r>
            <a:r>
              <a:rPr lang="en-US" sz="5600" dirty="0" err="1" smtClean="0"/>
              <a:t>prioritarios</a:t>
            </a:r>
            <a:r>
              <a:rPr lang="en-US" sz="5600" dirty="0" smtClean="0"/>
              <a:t> de </a:t>
            </a:r>
            <a:r>
              <a:rPr lang="en-US" sz="5600" dirty="0" err="1" smtClean="0"/>
              <a:t>salud</a:t>
            </a:r>
            <a:r>
              <a:rPr lang="en-US" sz="5600" dirty="0" smtClean="0"/>
              <a:t>, </a:t>
            </a:r>
            <a:r>
              <a:rPr lang="en-US" sz="5600" dirty="0" err="1" smtClean="0"/>
              <a:t>educacion</a:t>
            </a:r>
            <a:r>
              <a:rPr lang="en-US" sz="5600" dirty="0" smtClean="0"/>
              <a:t>, </a:t>
            </a:r>
            <a:r>
              <a:rPr lang="en-US" sz="5600" dirty="0" err="1" smtClean="0"/>
              <a:t>infraestructura</a:t>
            </a:r>
            <a:r>
              <a:rPr lang="en-US" sz="5600" dirty="0" smtClean="0"/>
              <a:t> y </a:t>
            </a:r>
            <a:r>
              <a:rPr lang="en-US" sz="5600" dirty="0" err="1" smtClean="0"/>
              <a:t>otras</a:t>
            </a:r>
            <a:r>
              <a:rPr lang="en-US" sz="5600" dirty="0" smtClean="0"/>
              <a:t> </a:t>
            </a:r>
            <a:r>
              <a:rPr lang="en-US" sz="5600" dirty="0" err="1" smtClean="0"/>
              <a:t>necesidades</a:t>
            </a:r>
            <a:r>
              <a:rPr lang="en-US" sz="5600" dirty="0" smtClean="0"/>
              <a:t> </a:t>
            </a:r>
            <a:r>
              <a:rPr lang="en-US" sz="5600" dirty="0" err="1" smtClean="0"/>
              <a:t>sociales</a:t>
            </a:r>
            <a:r>
              <a:rPr lang="en-US" sz="5600" dirty="0" smtClean="0"/>
              <a:t>, </a:t>
            </a:r>
            <a:r>
              <a:rPr lang="en-US" sz="5600" dirty="0" err="1" smtClean="0"/>
              <a:t>pues</a:t>
            </a:r>
            <a:r>
              <a:rPr lang="en-US" sz="5600" dirty="0" smtClean="0"/>
              <a:t> </a:t>
            </a:r>
            <a:r>
              <a:rPr lang="en-US" sz="5600" dirty="0" err="1" smtClean="0"/>
              <a:t>esto</a:t>
            </a:r>
            <a:r>
              <a:rPr lang="en-US" sz="5600" dirty="0" smtClean="0"/>
              <a:t> </a:t>
            </a:r>
            <a:r>
              <a:rPr lang="en-US" sz="5600" dirty="0" err="1" smtClean="0"/>
              <a:t>socavaría</a:t>
            </a:r>
            <a:r>
              <a:rPr lang="en-US" sz="5600" dirty="0" smtClean="0"/>
              <a:t> el </a:t>
            </a:r>
            <a:r>
              <a:rPr lang="en-US" sz="5600" dirty="0" err="1" smtClean="0"/>
              <a:t>fortalecimiento</a:t>
            </a:r>
            <a:r>
              <a:rPr lang="en-US" sz="5600" dirty="0" smtClean="0"/>
              <a:t> del </a:t>
            </a:r>
            <a:r>
              <a:rPr lang="en-US" sz="5600" dirty="0" err="1" smtClean="0"/>
              <a:t>potencial</a:t>
            </a:r>
            <a:r>
              <a:rPr lang="en-US" sz="5600" dirty="0" smtClean="0"/>
              <a:t> de </a:t>
            </a:r>
            <a:r>
              <a:rPr lang="en-US" sz="5600" dirty="0" err="1" smtClean="0"/>
              <a:t>crecimiento</a:t>
            </a:r>
            <a:r>
              <a:rPr lang="en-US" sz="5600" dirty="0" smtClean="0"/>
              <a:t> del </a:t>
            </a:r>
            <a:r>
              <a:rPr lang="en-US" sz="5600" dirty="0" err="1" smtClean="0"/>
              <a:t>país</a:t>
            </a:r>
            <a:r>
              <a:rPr lang="en-US" sz="5600" dirty="0" smtClean="0"/>
              <a:t> a largo </a:t>
            </a:r>
            <a:r>
              <a:rPr lang="en-US" sz="5600" dirty="0" err="1" smtClean="0"/>
              <a:t>plazo</a:t>
            </a:r>
            <a:r>
              <a:rPr lang="en-US" sz="5600" dirty="0" smtClean="0"/>
              <a:t>.</a:t>
            </a:r>
          </a:p>
          <a:p>
            <a:endParaRPr lang="en-US" sz="6400" dirty="0" smtClean="0"/>
          </a:p>
          <a:p>
            <a:endParaRPr lang="en-US" sz="6400" dirty="0" smtClean="0"/>
          </a:p>
          <a:p>
            <a:endParaRPr lang="en-US" dirty="0"/>
          </a:p>
          <a:p>
            <a:endParaRPr lang="en-US" dirty="0" smtClean="0"/>
          </a:p>
          <a:p>
            <a:endParaRPr lang="en-US" dirty="0"/>
          </a:p>
          <a:p>
            <a:endParaRPr lang="en-US" dirty="0" smtClean="0"/>
          </a:p>
          <a:p>
            <a:endParaRPr lang="en-US" dirty="0"/>
          </a:p>
        </p:txBody>
      </p:sp>
      <p:sp>
        <p:nvSpPr>
          <p:cNvPr id="5" name="Title 4"/>
          <p:cNvSpPr>
            <a:spLocks noGrp="1"/>
          </p:cNvSpPr>
          <p:nvPr>
            <p:ph type="title"/>
          </p:nvPr>
        </p:nvSpPr>
        <p:spPr/>
        <p:txBody>
          <a:bodyPr/>
          <a:lstStyle/>
          <a:p>
            <a:pPr algn="ctr"/>
            <a:r>
              <a:rPr lang="en-US" sz="2700" dirty="0" err="1" smtClean="0"/>
              <a:t>Consolidación</a:t>
            </a:r>
            <a:r>
              <a:rPr lang="en-US" sz="2700" dirty="0" smtClean="0"/>
              <a:t> fiscal: ¿Es </a:t>
            </a:r>
            <a:r>
              <a:rPr lang="en-US" sz="2700" dirty="0" err="1" smtClean="0"/>
              <a:t>necesaria</a:t>
            </a:r>
            <a:r>
              <a:rPr lang="en-US" sz="2700" dirty="0" smtClean="0"/>
              <a:t> en los </a:t>
            </a:r>
            <a:r>
              <a:rPr lang="en-US" sz="2700" dirty="0" err="1" smtClean="0"/>
              <a:t>países</a:t>
            </a:r>
            <a:r>
              <a:rPr lang="en-US" sz="2700" dirty="0" smtClean="0"/>
              <a:t> de ALC? </a:t>
            </a:r>
            <a:endParaRPr lang="en-US" sz="2700" dirty="0"/>
          </a:p>
        </p:txBody>
      </p:sp>
      <p:pic>
        <p:nvPicPr>
          <p:cNvPr id="10" name="Picture 4"/>
          <p:cNvPicPr>
            <a:picLocks noChangeAspect="1" noChangeArrowheads="1"/>
          </p:cNvPicPr>
          <p:nvPr/>
        </p:nvPicPr>
        <p:blipFill>
          <a:blip r:embed="rId2" cstate="print"/>
          <a:srcRect/>
          <a:stretch>
            <a:fillRect/>
          </a:stretch>
        </p:blipFill>
        <p:spPr bwMode="auto">
          <a:xfrm>
            <a:off x="5105400" y="990600"/>
            <a:ext cx="3200400" cy="2895600"/>
          </a:xfrm>
          <a:prstGeom prst="rect">
            <a:avLst/>
          </a:prstGeom>
          <a:noFill/>
          <a:ln w="9525">
            <a:noFill/>
            <a:miter lim="800000"/>
            <a:headEnd/>
            <a:tailEnd/>
          </a:ln>
          <a:effectLst/>
        </p:spPr>
      </p:pic>
      <p:sp>
        <p:nvSpPr>
          <p:cNvPr id="11" name="Rectangle 10"/>
          <p:cNvSpPr/>
          <p:nvPr/>
        </p:nvSpPr>
        <p:spPr>
          <a:xfrm>
            <a:off x="381000" y="914400"/>
            <a:ext cx="4572000" cy="954107"/>
          </a:xfrm>
          <a:prstGeom prst="rect">
            <a:avLst/>
          </a:prstGeom>
          <a:solidFill>
            <a:srgbClr val="FFFF00"/>
          </a:solidFill>
        </p:spPr>
        <p:txBody>
          <a:bodyPr wrap="square">
            <a:spAutoFit/>
          </a:bodyPr>
          <a:lstStyle/>
          <a:p>
            <a:pPr algn="l"/>
            <a:r>
              <a:rPr lang="en-US" sz="1400" dirty="0" smtClean="0">
                <a:latin typeface="+mn-lt"/>
              </a:rPr>
              <a:t>Es </a:t>
            </a:r>
            <a:r>
              <a:rPr lang="en-US" sz="1400" dirty="0" err="1" smtClean="0">
                <a:latin typeface="+mn-lt"/>
              </a:rPr>
              <a:t>importante</a:t>
            </a:r>
            <a:r>
              <a:rPr lang="en-US" sz="1400" dirty="0" smtClean="0">
                <a:latin typeface="+mn-lt"/>
              </a:rPr>
              <a:t> </a:t>
            </a:r>
            <a:r>
              <a:rPr lang="en-US" sz="1400" dirty="0" err="1" smtClean="0">
                <a:latin typeface="+mn-lt"/>
              </a:rPr>
              <a:t>considerar</a:t>
            </a:r>
            <a:r>
              <a:rPr lang="en-US" sz="1400" dirty="0" smtClean="0">
                <a:latin typeface="+mn-lt"/>
              </a:rPr>
              <a:t> </a:t>
            </a:r>
            <a:r>
              <a:rPr lang="en-US" sz="1400" dirty="0" err="1" smtClean="0">
                <a:latin typeface="+mn-lt"/>
              </a:rPr>
              <a:t>las</a:t>
            </a:r>
            <a:r>
              <a:rPr lang="en-US" sz="1400" dirty="0" smtClean="0">
                <a:latin typeface="+mn-lt"/>
              </a:rPr>
              <a:t> </a:t>
            </a:r>
            <a:r>
              <a:rPr lang="en-US" sz="1400" dirty="0" err="1" smtClean="0">
                <a:latin typeface="+mn-lt"/>
              </a:rPr>
              <a:t>circunstancias</a:t>
            </a:r>
            <a:r>
              <a:rPr lang="en-US" sz="1400" dirty="0" smtClean="0">
                <a:latin typeface="+mn-lt"/>
              </a:rPr>
              <a:t> </a:t>
            </a:r>
            <a:r>
              <a:rPr lang="en-US" sz="1400" dirty="0" err="1" smtClean="0">
                <a:latin typeface="+mn-lt"/>
              </a:rPr>
              <a:t>específicas</a:t>
            </a:r>
            <a:r>
              <a:rPr lang="en-US" sz="1400" dirty="0" smtClean="0">
                <a:latin typeface="+mn-lt"/>
              </a:rPr>
              <a:t> de los </a:t>
            </a:r>
            <a:r>
              <a:rPr lang="en-US" sz="1400" dirty="0" err="1" smtClean="0">
                <a:latin typeface="+mn-lt"/>
              </a:rPr>
              <a:t>países</a:t>
            </a:r>
            <a:r>
              <a:rPr lang="en-US" sz="1400" dirty="0" smtClean="0">
                <a:latin typeface="+mn-lt"/>
              </a:rPr>
              <a:t>, </a:t>
            </a:r>
            <a:r>
              <a:rPr lang="en-US" sz="1400" dirty="0" err="1" smtClean="0">
                <a:latin typeface="+mn-lt"/>
              </a:rPr>
              <a:t>especialmente</a:t>
            </a:r>
            <a:r>
              <a:rPr lang="en-US" sz="1400" dirty="0" smtClean="0">
                <a:latin typeface="+mn-lt"/>
              </a:rPr>
              <a:t> </a:t>
            </a:r>
            <a:r>
              <a:rPr lang="en-US" sz="1400" dirty="0" err="1" smtClean="0">
                <a:latin typeface="+mn-lt"/>
              </a:rPr>
              <a:t>cómo</a:t>
            </a:r>
            <a:r>
              <a:rPr lang="en-US" sz="1400" dirty="0" smtClean="0">
                <a:latin typeface="+mn-lt"/>
              </a:rPr>
              <a:t> </a:t>
            </a:r>
            <a:r>
              <a:rPr lang="en-US" sz="1400" dirty="0" err="1" smtClean="0">
                <a:latin typeface="+mn-lt"/>
              </a:rPr>
              <a:t>están</a:t>
            </a:r>
            <a:r>
              <a:rPr lang="en-US" sz="1400" dirty="0" smtClean="0">
                <a:latin typeface="+mn-lt"/>
              </a:rPr>
              <a:t> </a:t>
            </a:r>
            <a:r>
              <a:rPr lang="en-US" sz="1400" dirty="0" err="1" smtClean="0">
                <a:latin typeface="+mn-lt"/>
              </a:rPr>
              <a:t>creciendo</a:t>
            </a:r>
            <a:r>
              <a:rPr lang="en-US" sz="1400" dirty="0" smtClean="0">
                <a:latin typeface="+mn-lt"/>
              </a:rPr>
              <a:t>, </a:t>
            </a:r>
            <a:r>
              <a:rPr lang="en-US" sz="1400" dirty="0" err="1" smtClean="0">
                <a:latin typeface="+mn-lt"/>
              </a:rPr>
              <a:t>cuáles</a:t>
            </a:r>
            <a:r>
              <a:rPr lang="en-US" sz="1400" dirty="0" smtClean="0">
                <a:latin typeface="+mn-lt"/>
              </a:rPr>
              <a:t> </a:t>
            </a:r>
            <a:r>
              <a:rPr lang="en-US" sz="1400" dirty="0" err="1" smtClean="0">
                <a:latin typeface="+mn-lt"/>
              </a:rPr>
              <a:t>serían</a:t>
            </a:r>
            <a:r>
              <a:rPr lang="en-US" sz="1400" dirty="0" smtClean="0">
                <a:latin typeface="+mn-lt"/>
              </a:rPr>
              <a:t> </a:t>
            </a:r>
            <a:r>
              <a:rPr lang="en-US" sz="1400" dirty="0" err="1" smtClean="0">
                <a:latin typeface="+mn-lt"/>
              </a:rPr>
              <a:t>sus</a:t>
            </a:r>
            <a:r>
              <a:rPr lang="en-US" sz="1400" dirty="0" smtClean="0">
                <a:latin typeface="+mn-lt"/>
              </a:rPr>
              <a:t> </a:t>
            </a:r>
            <a:r>
              <a:rPr lang="en-US" sz="1400" dirty="0" err="1" smtClean="0">
                <a:latin typeface="+mn-lt"/>
              </a:rPr>
              <a:t>desafíos</a:t>
            </a:r>
            <a:r>
              <a:rPr lang="en-US" sz="1400" dirty="0" smtClean="0">
                <a:latin typeface="+mn-lt"/>
              </a:rPr>
              <a:t> </a:t>
            </a:r>
            <a:r>
              <a:rPr lang="en-US" sz="1400" dirty="0" err="1" smtClean="0">
                <a:latin typeface="+mn-lt"/>
              </a:rPr>
              <a:t>futuros</a:t>
            </a:r>
            <a:r>
              <a:rPr lang="en-US" sz="1400" dirty="0" smtClean="0">
                <a:latin typeface="+mn-lt"/>
              </a:rPr>
              <a:t> y </a:t>
            </a:r>
            <a:r>
              <a:rPr lang="en-US" sz="1400" dirty="0" err="1" smtClean="0">
                <a:latin typeface="+mn-lt"/>
              </a:rPr>
              <a:t>cuáles</a:t>
            </a:r>
            <a:r>
              <a:rPr lang="en-US" sz="1400" dirty="0" smtClean="0">
                <a:latin typeface="+mn-lt"/>
              </a:rPr>
              <a:t> son los </a:t>
            </a:r>
            <a:r>
              <a:rPr lang="en-US" sz="1400" dirty="0" err="1" smtClean="0">
                <a:latin typeface="+mn-lt"/>
              </a:rPr>
              <a:t>riesgos</a:t>
            </a:r>
            <a:r>
              <a:rPr lang="en-US" sz="1400" dirty="0" smtClean="0">
                <a:latin typeface="+mn-lt"/>
              </a:rPr>
              <a:t> a los </a:t>
            </a:r>
            <a:r>
              <a:rPr lang="en-US" sz="1400" dirty="0" err="1" smtClean="0">
                <a:latin typeface="+mn-lt"/>
              </a:rPr>
              <a:t>que</a:t>
            </a:r>
            <a:r>
              <a:rPr lang="en-US" sz="1400" dirty="0" smtClean="0">
                <a:latin typeface="+mn-lt"/>
              </a:rPr>
              <a:t> se </a:t>
            </a:r>
            <a:r>
              <a:rPr lang="en-US" sz="1400" dirty="0" err="1" smtClean="0">
                <a:latin typeface="+mn-lt"/>
              </a:rPr>
              <a:t>enfrentan</a:t>
            </a:r>
            <a:r>
              <a:rPr lang="en-US" sz="1400" dirty="0" smtClean="0">
                <a:latin typeface="+mn-lt"/>
              </a:rPr>
              <a:t>.  </a:t>
            </a:r>
          </a:p>
        </p:txBody>
      </p:sp>
      <p:sp>
        <p:nvSpPr>
          <p:cNvPr id="12" name="Rectangle 11"/>
          <p:cNvSpPr/>
          <p:nvPr/>
        </p:nvSpPr>
        <p:spPr>
          <a:xfrm>
            <a:off x="381000" y="2057400"/>
            <a:ext cx="4572000" cy="954107"/>
          </a:xfrm>
          <a:prstGeom prst="rect">
            <a:avLst/>
          </a:prstGeom>
          <a:solidFill>
            <a:srgbClr val="FFFF00"/>
          </a:solidFill>
        </p:spPr>
        <p:txBody>
          <a:bodyPr wrap="square">
            <a:spAutoFit/>
          </a:bodyPr>
          <a:lstStyle/>
          <a:p>
            <a:pPr algn="l"/>
            <a:r>
              <a:rPr lang="en-US" sz="1400" dirty="0" smtClean="0">
                <a:latin typeface="+mn-lt"/>
              </a:rPr>
              <a:t>La </a:t>
            </a:r>
            <a:r>
              <a:rPr lang="es-ES" sz="1400" dirty="0" smtClean="0">
                <a:latin typeface="+mn-lt"/>
              </a:rPr>
              <a:t>combinación</a:t>
            </a:r>
            <a:r>
              <a:rPr lang="en-US" sz="1400" dirty="0" smtClean="0">
                <a:latin typeface="+mn-lt"/>
              </a:rPr>
              <a:t> de políticas </a:t>
            </a:r>
            <a:r>
              <a:rPr lang="en-US" sz="1400" dirty="0" err="1" smtClean="0">
                <a:latin typeface="+mn-lt"/>
              </a:rPr>
              <a:t>macroeconómicas</a:t>
            </a:r>
            <a:r>
              <a:rPr lang="en-US" sz="1400" dirty="0" smtClean="0">
                <a:latin typeface="+mn-lt"/>
              </a:rPr>
              <a:t> </a:t>
            </a:r>
            <a:r>
              <a:rPr lang="en-US" sz="1400" dirty="0" err="1" smtClean="0">
                <a:latin typeface="+mn-lt"/>
              </a:rPr>
              <a:t>es</a:t>
            </a:r>
            <a:r>
              <a:rPr lang="en-US" sz="1400" dirty="0" smtClean="0">
                <a:latin typeface="+mn-lt"/>
              </a:rPr>
              <a:t> </a:t>
            </a:r>
            <a:r>
              <a:rPr lang="en-US" sz="1400" dirty="0" err="1" smtClean="0">
                <a:latin typeface="+mn-lt"/>
              </a:rPr>
              <a:t>esencial</a:t>
            </a:r>
            <a:r>
              <a:rPr lang="en-US" sz="1400" dirty="0" smtClean="0">
                <a:latin typeface="+mn-lt"/>
              </a:rPr>
              <a:t>, dado </a:t>
            </a:r>
            <a:r>
              <a:rPr lang="en-US" sz="1400" dirty="0" err="1" smtClean="0">
                <a:latin typeface="+mn-lt"/>
              </a:rPr>
              <a:t>que</a:t>
            </a:r>
            <a:r>
              <a:rPr lang="en-US" sz="1400" dirty="0" smtClean="0">
                <a:latin typeface="+mn-lt"/>
              </a:rPr>
              <a:t> la </a:t>
            </a:r>
            <a:r>
              <a:rPr lang="en-US" sz="1400" dirty="0" err="1" smtClean="0">
                <a:latin typeface="+mn-lt"/>
              </a:rPr>
              <a:t>política</a:t>
            </a:r>
            <a:r>
              <a:rPr lang="en-US" sz="1400" dirty="0" smtClean="0">
                <a:latin typeface="+mn-lt"/>
              </a:rPr>
              <a:t> </a:t>
            </a:r>
            <a:r>
              <a:rPr lang="en-US" sz="1400" dirty="0" err="1" smtClean="0">
                <a:latin typeface="+mn-lt"/>
              </a:rPr>
              <a:t>monetaria</a:t>
            </a:r>
            <a:r>
              <a:rPr lang="en-US" sz="1400" dirty="0" smtClean="0">
                <a:latin typeface="+mn-lt"/>
              </a:rPr>
              <a:t> </a:t>
            </a:r>
            <a:r>
              <a:rPr lang="en-US" sz="1400" dirty="0" err="1" smtClean="0">
                <a:latin typeface="+mn-lt"/>
              </a:rPr>
              <a:t>desempeña</a:t>
            </a:r>
            <a:r>
              <a:rPr lang="en-US" sz="1400" dirty="0" smtClean="0">
                <a:latin typeface="+mn-lt"/>
              </a:rPr>
              <a:t> un </a:t>
            </a:r>
            <a:r>
              <a:rPr lang="en-US" sz="1400" dirty="0" err="1" smtClean="0">
                <a:latin typeface="+mn-lt"/>
              </a:rPr>
              <a:t>papel</a:t>
            </a:r>
            <a:r>
              <a:rPr lang="en-US" sz="1400" dirty="0" smtClean="0">
                <a:latin typeface="+mn-lt"/>
              </a:rPr>
              <a:t> clave en el </a:t>
            </a:r>
            <a:r>
              <a:rPr lang="en-US" sz="1400" dirty="0" err="1" smtClean="0">
                <a:latin typeface="+mn-lt"/>
              </a:rPr>
              <a:t>manejo</a:t>
            </a:r>
            <a:r>
              <a:rPr lang="en-US" sz="1400" dirty="0" smtClean="0">
                <a:latin typeface="+mn-lt"/>
              </a:rPr>
              <a:t> de </a:t>
            </a:r>
            <a:r>
              <a:rPr lang="en-US" sz="1400" dirty="0" err="1" smtClean="0">
                <a:latin typeface="+mn-lt"/>
              </a:rPr>
              <a:t>las</a:t>
            </a:r>
            <a:r>
              <a:rPr lang="en-US" sz="1400" dirty="0" smtClean="0">
                <a:latin typeface="+mn-lt"/>
              </a:rPr>
              <a:t> </a:t>
            </a:r>
            <a:r>
              <a:rPr lang="en-US" sz="1400" dirty="0" err="1" smtClean="0">
                <a:latin typeface="+mn-lt"/>
              </a:rPr>
              <a:t>expectativas</a:t>
            </a:r>
            <a:r>
              <a:rPr lang="en-US" sz="1400" dirty="0" smtClean="0">
                <a:latin typeface="+mn-lt"/>
              </a:rPr>
              <a:t> de </a:t>
            </a:r>
            <a:r>
              <a:rPr lang="es-ES" sz="1400" dirty="0" smtClean="0">
                <a:latin typeface="+mn-lt"/>
              </a:rPr>
              <a:t>inflación</a:t>
            </a:r>
            <a:r>
              <a:rPr lang="en-US" sz="1400" dirty="0" smtClean="0">
                <a:latin typeface="+mn-lt"/>
              </a:rPr>
              <a:t> y la </a:t>
            </a:r>
            <a:r>
              <a:rPr lang="en-US" sz="1400" dirty="0" err="1" smtClean="0">
                <a:latin typeface="+mn-lt"/>
              </a:rPr>
              <a:t>respuesta</a:t>
            </a:r>
            <a:r>
              <a:rPr lang="en-US" sz="1400" dirty="0" smtClean="0">
                <a:latin typeface="+mn-lt"/>
              </a:rPr>
              <a:t> a </a:t>
            </a:r>
            <a:r>
              <a:rPr lang="en-US" sz="1400" dirty="0" err="1" smtClean="0">
                <a:latin typeface="+mn-lt"/>
              </a:rPr>
              <a:t>las</a:t>
            </a:r>
            <a:r>
              <a:rPr lang="en-US" sz="1400" dirty="0" smtClean="0">
                <a:latin typeface="+mn-lt"/>
              </a:rPr>
              <a:t>  </a:t>
            </a:r>
            <a:r>
              <a:rPr lang="en-US" sz="1400" dirty="0" err="1" smtClean="0">
                <a:latin typeface="+mn-lt"/>
              </a:rPr>
              <a:t>vulnerabilidades</a:t>
            </a:r>
            <a:r>
              <a:rPr lang="en-US" sz="1400" dirty="0" smtClean="0">
                <a:latin typeface="+mn-lt"/>
              </a:rPr>
              <a:t> </a:t>
            </a:r>
            <a:r>
              <a:rPr lang="en-US" sz="1400" dirty="0" err="1" smtClean="0">
                <a:latin typeface="+mn-lt"/>
              </a:rPr>
              <a:t>externas</a:t>
            </a:r>
            <a:r>
              <a:rPr lang="en-US" sz="1400" dirty="0" smtClean="0">
                <a:latin typeface="+mn-lt"/>
              </a:rPr>
              <a:t>.</a:t>
            </a:r>
          </a:p>
        </p:txBody>
      </p:sp>
      <p:sp>
        <p:nvSpPr>
          <p:cNvPr id="13" name="Rectangle 12"/>
          <p:cNvSpPr/>
          <p:nvPr/>
        </p:nvSpPr>
        <p:spPr>
          <a:xfrm>
            <a:off x="381000" y="3200400"/>
            <a:ext cx="4572000" cy="754053"/>
          </a:xfrm>
          <a:prstGeom prst="rect">
            <a:avLst/>
          </a:prstGeom>
          <a:solidFill>
            <a:srgbClr val="FFFF00"/>
          </a:solidFill>
        </p:spPr>
        <p:txBody>
          <a:bodyPr wrap="square">
            <a:spAutoFit/>
          </a:bodyPr>
          <a:lstStyle/>
          <a:p>
            <a:pPr algn="l"/>
            <a:r>
              <a:rPr lang="en-US" sz="1400" dirty="0" smtClean="0">
                <a:latin typeface="+mn-lt"/>
              </a:rPr>
              <a:t>Las </a:t>
            </a:r>
            <a:r>
              <a:rPr lang="en-US" sz="1400" dirty="0" err="1" smtClean="0">
                <a:latin typeface="+mn-lt"/>
              </a:rPr>
              <a:t>reformas</a:t>
            </a:r>
            <a:r>
              <a:rPr lang="en-US" sz="1400" dirty="0" smtClean="0">
                <a:latin typeface="+mn-lt"/>
              </a:rPr>
              <a:t> </a:t>
            </a:r>
            <a:r>
              <a:rPr lang="en-US" sz="1400" dirty="0" err="1" smtClean="0">
                <a:latin typeface="+mn-lt"/>
              </a:rPr>
              <a:t>estructurales</a:t>
            </a:r>
            <a:r>
              <a:rPr lang="en-US" sz="1400" dirty="0" smtClean="0">
                <a:latin typeface="+mn-lt"/>
              </a:rPr>
              <a:t> </a:t>
            </a:r>
            <a:r>
              <a:rPr lang="en-US" sz="1400" dirty="0" err="1" smtClean="0">
                <a:latin typeface="+mn-lt"/>
              </a:rPr>
              <a:t>que</a:t>
            </a:r>
            <a:r>
              <a:rPr lang="en-US" sz="1400" dirty="0" smtClean="0">
                <a:latin typeface="+mn-lt"/>
              </a:rPr>
              <a:t> </a:t>
            </a:r>
            <a:r>
              <a:rPr lang="en-US" sz="1400" dirty="0" err="1" smtClean="0">
                <a:latin typeface="+mn-lt"/>
              </a:rPr>
              <a:t>refuerzan</a:t>
            </a:r>
            <a:r>
              <a:rPr lang="en-US" sz="1400" dirty="0" smtClean="0">
                <a:latin typeface="+mn-lt"/>
              </a:rPr>
              <a:t> la </a:t>
            </a:r>
            <a:r>
              <a:rPr lang="en-US" sz="1400" dirty="0" err="1" smtClean="0">
                <a:latin typeface="+mn-lt"/>
              </a:rPr>
              <a:t>competitividad</a:t>
            </a:r>
            <a:r>
              <a:rPr lang="en-US" sz="1400" dirty="0" smtClean="0">
                <a:latin typeface="+mn-lt"/>
              </a:rPr>
              <a:t> y el </a:t>
            </a:r>
            <a:r>
              <a:rPr lang="en-US" sz="1400" dirty="0" err="1" smtClean="0">
                <a:latin typeface="+mn-lt"/>
              </a:rPr>
              <a:t>crecimiento</a:t>
            </a:r>
            <a:r>
              <a:rPr lang="en-US" sz="1400" dirty="0" smtClean="0">
                <a:latin typeface="+mn-lt"/>
              </a:rPr>
              <a:t> </a:t>
            </a:r>
            <a:r>
              <a:rPr lang="en-US" sz="1400" dirty="0" err="1" smtClean="0">
                <a:latin typeface="+mn-lt"/>
              </a:rPr>
              <a:t>potencial</a:t>
            </a:r>
            <a:r>
              <a:rPr lang="en-US" sz="1400" dirty="0" smtClean="0">
                <a:latin typeface="+mn-lt"/>
              </a:rPr>
              <a:t> </a:t>
            </a:r>
            <a:r>
              <a:rPr lang="en-US" sz="1400" dirty="0" err="1" smtClean="0">
                <a:latin typeface="+mn-lt"/>
              </a:rPr>
              <a:t>siguen</a:t>
            </a:r>
            <a:r>
              <a:rPr lang="en-US" sz="1400" dirty="0" smtClean="0">
                <a:latin typeface="+mn-lt"/>
              </a:rPr>
              <a:t> </a:t>
            </a:r>
            <a:r>
              <a:rPr lang="en-US" sz="1400" dirty="0" err="1" smtClean="0">
                <a:latin typeface="+mn-lt"/>
              </a:rPr>
              <a:t>siendo</a:t>
            </a:r>
            <a:r>
              <a:rPr lang="en-US" sz="1400" dirty="0" smtClean="0">
                <a:latin typeface="+mn-lt"/>
              </a:rPr>
              <a:t> </a:t>
            </a:r>
            <a:r>
              <a:rPr lang="en-US" sz="1400" dirty="0" err="1" smtClean="0">
                <a:latin typeface="+mn-lt"/>
              </a:rPr>
              <a:t>esenciales</a:t>
            </a:r>
            <a:r>
              <a:rPr lang="en-US" sz="1400" dirty="0" smtClean="0">
                <a:latin typeface="+mn-lt"/>
              </a:rPr>
              <a:t> </a:t>
            </a:r>
            <a:r>
              <a:rPr lang="en-US" sz="1400" dirty="0" err="1" smtClean="0">
                <a:latin typeface="+mn-lt"/>
              </a:rPr>
              <a:t>para</a:t>
            </a:r>
            <a:r>
              <a:rPr lang="en-US" sz="1400" dirty="0" smtClean="0">
                <a:latin typeface="+mn-lt"/>
              </a:rPr>
              <a:t> un </a:t>
            </a:r>
            <a:r>
              <a:rPr lang="en-US" sz="1400" dirty="0" err="1" smtClean="0">
                <a:latin typeface="+mn-lt"/>
              </a:rPr>
              <a:t>desarrollo</a:t>
            </a:r>
            <a:r>
              <a:rPr lang="en-US" sz="1400" dirty="0" smtClean="0">
                <a:latin typeface="+mn-lt"/>
              </a:rPr>
              <a:t> </a:t>
            </a:r>
            <a:r>
              <a:rPr lang="en-US" sz="1400" dirty="0" err="1" smtClean="0">
                <a:latin typeface="+mn-lt"/>
              </a:rPr>
              <a:t>sostenible</a:t>
            </a:r>
            <a:r>
              <a:rPr lang="en-US" sz="1500" dirty="0" smtClean="0">
                <a:latin typeface="+mn-lt"/>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AAE606DD-D066-4020-99B8-4F9D94E94EA0}" type="slidenum">
              <a:rPr lang="en-US" smtClean="0"/>
              <a:pPr/>
              <a:t>11</a:t>
            </a:fld>
            <a:endParaRPr lang="en-US" dirty="0"/>
          </a:p>
        </p:txBody>
      </p:sp>
      <p:sp>
        <p:nvSpPr>
          <p:cNvPr id="6" name="Content Placeholder 5"/>
          <p:cNvSpPr>
            <a:spLocks noGrp="1"/>
          </p:cNvSpPr>
          <p:nvPr>
            <p:ph sz="quarter" idx="13"/>
          </p:nvPr>
        </p:nvSpPr>
        <p:spPr>
          <a:xfrm>
            <a:off x="609600" y="990600"/>
            <a:ext cx="8153400" cy="838200"/>
          </a:xfrm>
        </p:spPr>
        <p:txBody>
          <a:bodyPr>
            <a:normAutofit/>
          </a:bodyPr>
          <a:lstStyle/>
          <a:p>
            <a:r>
              <a:rPr lang="en-US" sz="1400" dirty="0" smtClean="0"/>
              <a:t>La </a:t>
            </a:r>
            <a:r>
              <a:rPr lang="en-US" sz="1400" dirty="0" err="1" smtClean="0"/>
              <a:t>tarea</a:t>
            </a:r>
            <a:r>
              <a:rPr lang="en-US" sz="1400" dirty="0" smtClean="0"/>
              <a:t> </a:t>
            </a:r>
            <a:r>
              <a:rPr lang="en-US" sz="1400" dirty="0"/>
              <a:t>de </a:t>
            </a:r>
            <a:r>
              <a:rPr lang="en-US" sz="1400" dirty="0" err="1"/>
              <a:t>hacer</a:t>
            </a:r>
            <a:r>
              <a:rPr lang="en-US" sz="1400" dirty="0"/>
              <a:t> </a:t>
            </a:r>
            <a:r>
              <a:rPr lang="en-US" sz="1400" dirty="0" err="1"/>
              <a:t>frente</a:t>
            </a:r>
            <a:r>
              <a:rPr lang="en-US" sz="1400" dirty="0"/>
              <a:t> </a:t>
            </a:r>
            <a:r>
              <a:rPr lang="en-US" sz="1400" dirty="0" smtClean="0"/>
              <a:t>a </a:t>
            </a:r>
            <a:r>
              <a:rPr lang="en-US" sz="1400" dirty="0" err="1" smtClean="0"/>
              <a:t>las</a:t>
            </a:r>
            <a:r>
              <a:rPr lang="en-US" sz="1400" dirty="0" smtClean="0"/>
              <a:t> </a:t>
            </a:r>
            <a:r>
              <a:rPr lang="en-US" sz="1400" dirty="0" err="1" smtClean="0"/>
              <a:t>necesidades</a:t>
            </a:r>
            <a:r>
              <a:rPr lang="en-US" sz="1400" dirty="0" smtClean="0"/>
              <a:t> de </a:t>
            </a:r>
            <a:r>
              <a:rPr lang="en-US" sz="1400" dirty="0" err="1"/>
              <a:t>ajuste</a:t>
            </a:r>
            <a:r>
              <a:rPr lang="en-US" sz="1400" dirty="0"/>
              <a:t> fiscal </a:t>
            </a:r>
            <a:r>
              <a:rPr lang="en-US" sz="1400" dirty="0" smtClean="0"/>
              <a:t>en </a:t>
            </a:r>
            <a:r>
              <a:rPr lang="en-US" sz="1400" dirty="0"/>
              <a:t>un </a:t>
            </a:r>
            <a:r>
              <a:rPr lang="en-US" sz="1400" dirty="0" err="1"/>
              <a:t>momento</a:t>
            </a:r>
            <a:r>
              <a:rPr lang="en-US" sz="1400" dirty="0"/>
              <a:t> en </a:t>
            </a:r>
            <a:r>
              <a:rPr lang="en-US" sz="1400" dirty="0" err="1"/>
              <a:t>que</a:t>
            </a:r>
            <a:r>
              <a:rPr lang="en-US" sz="1400" dirty="0"/>
              <a:t> el </a:t>
            </a:r>
            <a:r>
              <a:rPr lang="en-US" sz="1400" dirty="0" err="1"/>
              <a:t>crecimiento</a:t>
            </a:r>
            <a:r>
              <a:rPr lang="en-US" sz="1400" dirty="0"/>
              <a:t> </a:t>
            </a:r>
            <a:r>
              <a:rPr lang="en-US" sz="1400" dirty="0" err="1"/>
              <a:t>es</a:t>
            </a:r>
            <a:r>
              <a:rPr lang="en-US" sz="1400" dirty="0"/>
              <a:t> lento e </a:t>
            </a:r>
            <a:r>
              <a:rPr lang="en-US" sz="1400" dirty="0" err="1" smtClean="0"/>
              <a:t>incierto</a:t>
            </a:r>
            <a:r>
              <a:rPr lang="en-US" sz="1400" smtClean="0"/>
              <a:t> se </a:t>
            </a:r>
            <a:r>
              <a:rPr lang="en-US" sz="1400" dirty="0" err="1" smtClean="0"/>
              <a:t>vería</a:t>
            </a:r>
            <a:r>
              <a:rPr lang="en-US" sz="1400" dirty="0" smtClean="0"/>
              <a:t> </a:t>
            </a:r>
            <a:r>
              <a:rPr lang="en-US" sz="1400" dirty="0" err="1" smtClean="0"/>
              <a:t>facilitada</a:t>
            </a:r>
            <a:r>
              <a:rPr lang="en-US" sz="1400" dirty="0" smtClean="0"/>
              <a:t> </a:t>
            </a:r>
            <a:r>
              <a:rPr lang="en-US" sz="1400" dirty="0" err="1" smtClean="0"/>
              <a:t>si</a:t>
            </a:r>
            <a:r>
              <a:rPr lang="en-US" sz="1400" dirty="0" smtClean="0"/>
              <a:t> se </a:t>
            </a:r>
            <a:r>
              <a:rPr lang="en-US" sz="1400" dirty="0" err="1" smtClean="0"/>
              <a:t>aplican</a:t>
            </a:r>
            <a:r>
              <a:rPr lang="en-US" sz="1400" dirty="0" smtClean="0"/>
              <a:t> </a:t>
            </a:r>
            <a:r>
              <a:rPr lang="en-US" sz="1400" dirty="0" err="1" smtClean="0"/>
              <a:t>algunos</a:t>
            </a:r>
            <a:r>
              <a:rPr lang="en-US" sz="1400" dirty="0" smtClean="0"/>
              <a:t> </a:t>
            </a:r>
            <a:r>
              <a:rPr lang="en-US" sz="1400" dirty="0" err="1" smtClean="0"/>
              <a:t>principios</a:t>
            </a:r>
            <a:r>
              <a:rPr lang="en-US" sz="1400" dirty="0" smtClean="0"/>
              <a:t> </a:t>
            </a:r>
            <a:r>
              <a:rPr lang="en-US" sz="1400" dirty="0" err="1" smtClean="0"/>
              <a:t>básicos</a:t>
            </a:r>
            <a:r>
              <a:rPr lang="en-US" sz="1400" dirty="0" smtClean="0"/>
              <a:t>:</a:t>
            </a:r>
          </a:p>
          <a:p>
            <a:endParaRPr lang="en-US" dirty="0"/>
          </a:p>
        </p:txBody>
      </p:sp>
      <p:sp>
        <p:nvSpPr>
          <p:cNvPr id="5" name="Title 4"/>
          <p:cNvSpPr>
            <a:spLocks noGrp="1"/>
          </p:cNvSpPr>
          <p:nvPr>
            <p:ph type="title"/>
          </p:nvPr>
        </p:nvSpPr>
        <p:spPr/>
        <p:txBody>
          <a:bodyPr/>
          <a:lstStyle/>
          <a:p>
            <a:pPr algn="ctr"/>
            <a:r>
              <a:rPr lang="en-US" sz="2000" dirty="0" smtClean="0"/>
              <a:t>Para </a:t>
            </a:r>
            <a:r>
              <a:rPr lang="en-US" sz="2000" dirty="0" err="1" smtClean="0"/>
              <a:t>hacer</a:t>
            </a:r>
            <a:r>
              <a:rPr lang="en-US" sz="2000" dirty="0" smtClean="0"/>
              <a:t> </a:t>
            </a:r>
            <a:r>
              <a:rPr lang="en-US" sz="2000" dirty="0" err="1" smtClean="0"/>
              <a:t>frente</a:t>
            </a:r>
            <a:r>
              <a:rPr lang="en-US" sz="2000" dirty="0" smtClean="0"/>
              <a:t> a </a:t>
            </a:r>
            <a:r>
              <a:rPr lang="en-US" sz="2000" dirty="0" err="1" smtClean="0"/>
              <a:t>las</a:t>
            </a:r>
            <a:r>
              <a:rPr lang="en-US" sz="2000" dirty="0" smtClean="0"/>
              <a:t> </a:t>
            </a:r>
            <a:r>
              <a:rPr lang="en-US" sz="2000" dirty="0" err="1" smtClean="0"/>
              <a:t>necesidades</a:t>
            </a:r>
            <a:r>
              <a:rPr lang="en-US" sz="2000" dirty="0" smtClean="0"/>
              <a:t> de </a:t>
            </a:r>
            <a:r>
              <a:rPr lang="en-US" sz="2000" dirty="0" err="1" smtClean="0"/>
              <a:t>ajuste</a:t>
            </a:r>
            <a:r>
              <a:rPr lang="en-US" sz="2000" dirty="0" smtClean="0"/>
              <a:t> fiscal </a:t>
            </a:r>
            <a:r>
              <a:rPr lang="en-US" sz="2000" dirty="0" err="1" smtClean="0"/>
              <a:t>es</a:t>
            </a:r>
            <a:r>
              <a:rPr lang="en-US" sz="2000" dirty="0" smtClean="0"/>
              <a:t> </a:t>
            </a:r>
            <a:r>
              <a:rPr lang="en-US" sz="2000" dirty="0" err="1" smtClean="0"/>
              <a:t>esencial</a:t>
            </a:r>
            <a:r>
              <a:rPr lang="en-US" sz="2000" dirty="0" smtClean="0"/>
              <a:t> </a:t>
            </a:r>
            <a:r>
              <a:rPr lang="en-US" sz="2000" dirty="0" err="1" smtClean="0"/>
              <a:t>llevar</a:t>
            </a:r>
            <a:r>
              <a:rPr lang="en-US" sz="2000" dirty="0" smtClean="0"/>
              <a:t> el </a:t>
            </a:r>
            <a:r>
              <a:rPr lang="en-US" sz="2000" dirty="0" err="1" smtClean="0"/>
              <a:t>timón</a:t>
            </a:r>
            <a:r>
              <a:rPr lang="en-US" sz="2000" dirty="0" smtClean="0"/>
              <a:t> con </a:t>
            </a:r>
            <a:r>
              <a:rPr lang="en-US" sz="2000" dirty="0" err="1" smtClean="0"/>
              <a:t>mano</a:t>
            </a:r>
            <a:r>
              <a:rPr lang="en-US" sz="2000" dirty="0" smtClean="0"/>
              <a:t> </a:t>
            </a:r>
            <a:r>
              <a:rPr lang="en-US" sz="2000" dirty="0" err="1" smtClean="0"/>
              <a:t>firme</a:t>
            </a:r>
            <a:r>
              <a:rPr lang="en-US" sz="2000" dirty="0" smtClean="0"/>
              <a:t> y </a:t>
            </a:r>
            <a:r>
              <a:rPr lang="en-US" sz="2000" dirty="0" err="1" smtClean="0"/>
              <a:t>establecer</a:t>
            </a:r>
            <a:r>
              <a:rPr lang="en-US" sz="2000" dirty="0" smtClean="0"/>
              <a:t> </a:t>
            </a:r>
            <a:r>
              <a:rPr lang="en-US" sz="2000" dirty="0" err="1" smtClean="0"/>
              <a:t>marcos</a:t>
            </a:r>
            <a:r>
              <a:rPr lang="en-US" sz="2000" dirty="0" smtClean="0"/>
              <a:t> </a:t>
            </a:r>
            <a:r>
              <a:rPr lang="en-US" sz="2000" dirty="0" err="1" smtClean="0"/>
              <a:t>fiscales</a:t>
            </a:r>
            <a:r>
              <a:rPr lang="en-US" sz="2000" dirty="0" smtClean="0"/>
              <a:t> </a:t>
            </a:r>
            <a:r>
              <a:rPr lang="en-US" sz="2000" dirty="0" err="1" smtClean="0"/>
              <a:t>sólidos</a:t>
            </a:r>
            <a:r>
              <a:rPr lang="en-US" sz="2000" dirty="0" smtClean="0"/>
              <a:t> </a:t>
            </a:r>
            <a:endParaRPr lang="en-US" sz="2000" dirty="0"/>
          </a:p>
        </p:txBody>
      </p:sp>
      <p:sp>
        <p:nvSpPr>
          <p:cNvPr id="7" name="Rounded Rectangle 6"/>
          <p:cNvSpPr/>
          <p:nvPr/>
        </p:nvSpPr>
        <p:spPr>
          <a:xfrm>
            <a:off x="1066800" y="1752600"/>
            <a:ext cx="2143874" cy="19812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t>1. </a:t>
            </a:r>
            <a:r>
              <a:rPr lang="en-US" sz="1200" dirty="0" err="1" smtClean="0"/>
              <a:t>Concebir</a:t>
            </a:r>
            <a:r>
              <a:rPr lang="en-US" sz="1200" dirty="0" smtClean="0"/>
              <a:t> </a:t>
            </a:r>
            <a:r>
              <a:rPr lang="en-US" sz="1200" dirty="0" err="1" smtClean="0"/>
              <a:t>adecuadamente</a:t>
            </a:r>
            <a:r>
              <a:rPr lang="en-US" sz="1200" dirty="0" smtClean="0"/>
              <a:t> planes </a:t>
            </a:r>
            <a:r>
              <a:rPr lang="en-US" sz="1200" dirty="0" err="1" smtClean="0"/>
              <a:t>detallados</a:t>
            </a:r>
            <a:r>
              <a:rPr lang="en-US" sz="1200" dirty="0" smtClean="0"/>
              <a:t> a </a:t>
            </a:r>
            <a:r>
              <a:rPr lang="en-US" sz="1200" dirty="0" err="1" smtClean="0"/>
              <a:t>mediano</a:t>
            </a:r>
            <a:r>
              <a:rPr lang="en-US" sz="1200" dirty="0" smtClean="0"/>
              <a:t> </a:t>
            </a:r>
            <a:r>
              <a:rPr lang="en-US" sz="1200" dirty="0" err="1" smtClean="0"/>
              <a:t>plazo</a:t>
            </a:r>
            <a:r>
              <a:rPr lang="en-US" sz="1200" dirty="0" smtClean="0"/>
              <a:t> </a:t>
            </a:r>
            <a:r>
              <a:rPr lang="en-US" sz="1200" dirty="0" err="1" smtClean="0"/>
              <a:t>orientados</a:t>
            </a:r>
            <a:r>
              <a:rPr lang="en-US" sz="1200" dirty="0" smtClean="0"/>
              <a:t> a </a:t>
            </a:r>
            <a:r>
              <a:rPr lang="en-US" sz="1200" dirty="0" err="1" smtClean="0"/>
              <a:t>reducir</a:t>
            </a:r>
            <a:r>
              <a:rPr lang="en-US" sz="1200" dirty="0" smtClean="0"/>
              <a:t> los </a:t>
            </a:r>
            <a:r>
              <a:rPr lang="en-US" sz="1200" dirty="0" err="1" smtClean="0"/>
              <a:t>coeficientes</a:t>
            </a:r>
            <a:r>
              <a:rPr lang="en-US" sz="1200" dirty="0" smtClean="0"/>
              <a:t> de </a:t>
            </a:r>
            <a:r>
              <a:rPr lang="en-US" sz="1200" dirty="0" err="1" smtClean="0"/>
              <a:t>endeudamiento</a:t>
            </a:r>
            <a:r>
              <a:rPr lang="en-US" sz="1200" dirty="0" smtClean="0"/>
              <a:t> </a:t>
            </a:r>
            <a:r>
              <a:rPr lang="en-US" sz="1200" dirty="0" err="1" smtClean="0"/>
              <a:t>que</a:t>
            </a:r>
            <a:r>
              <a:rPr lang="en-US" sz="1200" dirty="0" smtClean="0"/>
              <a:t> </a:t>
            </a:r>
            <a:r>
              <a:rPr lang="en-US" sz="1200" dirty="0" err="1" smtClean="0"/>
              <a:t>estén</a:t>
            </a:r>
            <a:r>
              <a:rPr lang="en-US" sz="1200" dirty="0" smtClean="0"/>
              <a:t> </a:t>
            </a:r>
            <a:r>
              <a:rPr lang="en-US" sz="1200" dirty="0" err="1" smtClean="0"/>
              <a:t>respaldados</a:t>
            </a:r>
            <a:r>
              <a:rPr lang="en-US" sz="1200" dirty="0" smtClean="0"/>
              <a:t> </a:t>
            </a:r>
            <a:r>
              <a:rPr lang="en-US" sz="1200" dirty="0" err="1" smtClean="0"/>
              <a:t>por</a:t>
            </a:r>
            <a:r>
              <a:rPr lang="en-US" sz="1200" dirty="0" smtClean="0"/>
              <a:t> </a:t>
            </a:r>
            <a:r>
              <a:rPr lang="en-US" sz="1200" dirty="0" err="1" smtClean="0"/>
              <a:t>una</a:t>
            </a:r>
            <a:r>
              <a:rPr lang="en-US" sz="1200" dirty="0" smtClean="0"/>
              <a:t> </a:t>
            </a:r>
            <a:r>
              <a:rPr lang="en-US" sz="1200" dirty="0" err="1" smtClean="0"/>
              <a:t>legislación</a:t>
            </a:r>
            <a:r>
              <a:rPr lang="en-US" sz="1200" dirty="0" smtClean="0"/>
              <a:t> o un </a:t>
            </a:r>
            <a:r>
              <a:rPr lang="en-US" sz="1200" dirty="0" err="1" smtClean="0"/>
              <a:t>marco</a:t>
            </a:r>
            <a:r>
              <a:rPr lang="en-US" sz="1200" dirty="0" smtClean="0"/>
              <a:t> fiscal de </a:t>
            </a:r>
            <a:r>
              <a:rPr lang="en-US" sz="1200" dirty="0" err="1" smtClean="0"/>
              <a:t>carácter</a:t>
            </a:r>
            <a:r>
              <a:rPr lang="en-US" sz="1200" dirty="0" smtClean="0"/>
              <a:t> </a:t>
            </a:r>
            <a:r>
              <a:rPr lang="en-US" sz="1200" dirty="0" err="1" smtClean="0"/>
              <a:t>vinculante</a:t>
            </a:r>
            <a:r>
              <a:rPr lang="en-US" sz="1200" dirty="0" smtClean="0"/>
              <a:t>.</a:t>
            </a:r>
            <a:endParaRPr lang="en-US" sz="1200" dirty="0"/>
          </a:p>
        </p:txBody>
      </p:sp>
      <p:sp>
        <p:nvSpPr>
          <p:cNvPr id="8" name="Rounded Rectangle 7"/>
          <p:cNvSpPr/>
          <p:nvPr/>
        </p:nvSpPr>
        <p:spPr>
          <a:xfrm>
            <a:off x="3429000" y="1752600"/>
            <a:ext cx="2209800" cy="19812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t>2. </a:t>
            </a:r>
            <a:r>
              <a:rPr lang="en-US" sz="1200" dirty="0" err="1" smtClean="0"/>
              <a:t>Dentro</a:t>
            </a:r>
            <a:r>
              <a:rPr lang="en-US" sz="1200" dirty="0" smtClean="0"/>
              <a:t> de </a:t>
            </a:r>
            <a:r>
              <a:rPr lang="en-US" sz="1200" dirty="0" err="1" smtClean="0"/>
              <a:t>estos</a:t>
            </a:r>
            <a:r>
              <a:rPr lang="en-US" sz="1200" dirty="0" smtClean="0"/>
              <a:t> planes, el </a:t>
            </a:r>
            <a:r>
              <a:rPr lang="en-US" sz="1200" dirty="0" err="1" smtClean="0"/>
              <a:t>ajuste</a:t>
            </a:r>
            <a:r>
              <a:rPr lang="en-US" sz="1200" dirty="0" smtClean="0"/>
              <a:t> fiscal </a:t>
            </a:r>
            <a:r>
              <a:rPr lang="en-US" sz="1200" dirty="0" err="1" smtClean="0"/>
              <a:t>debería</a:t>
            </a:r>
            <a:r>
              <a:rPr lang="en-US" sz="1200" dirty="0" smtClean="0"/>
              <a:t> </a:t>
            </a:r>
            <a:r>
              <a:rPr lang="en-US" sz="1200" dirty="0" err="1" smtClean="0"/>
              <a:t>avanzar</a:t>
            </a:r>
            <a:r>
              <a:rPr lang="en-US" sz="1200" dirty="0" smtClean="0"/>
              <a:t> a un </a:t>
            </a:r>
            <a:r>
              <a:rPr lang="en-US" sz="1200" dirty="0" err="1" smtClean="0"/>
              <a:t>ritmo</a:t>
            </a:r>
            <a:r>
              <a:rPr lang="en-US" sz="1200" dirty="0" smtClean="0"/>
              <a:t> </a:t>
            </a:r>
            <a:r>
              <a:rPr lang="en-US" sz="1200" dirty="0" err="1" smtClean="0"/>
              <a:t>sostenido</a:t>
            </a:r>
            <a:r>
              <a:rPr lang="en-US" sz="1200" dirty="0" smtClean="0"/>
              <a:t> y </a:t>
            </a:r>
            <a:r>
              <a:rPr lang="en-US" sz="1200" dirty="0" err="1" smtClean="0"/>
              <a:t>definirse</a:t>
            </a:r>
            <a:r>
              <a:rPr lang="en-US" sz="1200" dirty="0" smtClean="0"/>
              <a:t> en </a:t>
            </a:r>
            <a:r>
              <a:rPr lang="en-US" sz="1200" dirty="0" err="1" smtClean="0"/>
              <a:t>términos</a:t>
            </a:r>
            <a:r>
              <a:rPr lang="en-US" sz="1200" dirty="0" smtClean="0"/>
              <a:t> </a:t>
            </a:r>
            <a:r>
              <a:rPr lang="en-US" sz="1200" dirty="0" err="1" smtClean="0"/>
              <a:t>ajustados</a:t>
            </a:r>
            <a:r>
              <a:rPr lang="en-US" sz="1200" dirty="0" smtClean="0"/>
              <a:t> en </a:t>
            </a:r>
            <a:r>
              <a:rPr lang="en-US" sz="1200" dirty="0" err="1" smtClean="0"/>
              <a:t>función</a:t>
            </a:r>
            <a:r>
              <a:rPr lang="en-US" sz="1200" dirty="0" smtClean="0"/>
              <a:t> del </a:t>
            </a:r>
            <a:r>
              <a:rPr lang="en-US" sz="1200" dirty="0" err="1" smtClean="0"/>
              <a:t>ciclo</a:t>
            </a:r>
            <a:r>
              <a:rPr lang="en-US" sz="1200" dirty="0" smtClean="0"/>
              <a:t> (</a:t>
            </a:r>
            <a:r>
              <a:rPr lang="en-US" sz="1200" dirty="0" err="1" smtClean="0"/>
              <a:t>para</a:t>
            </a:r>
            <a:r>
              <a:rPr lang="en-US" sz="1200" dirty="0" smtClean="0"/>
              <a:t> </a:t>
            </a:r>
            <a:r>
              <a:rPr lang="en-US" sz="1200" dirty="0" err="1" smtClean="0"/>
              <a:t>permitir</a:t>
            </a:r>
            <a:r>
              <a:rPr lang="en-US" sz="1200" dirty="0" smtClean="0"/>
              <a:t> </a:t>
            </a:r>
            <a:r>
              <a:rPr lang="en-US" sz="1200" dirty="0" err="1" smtClean="0"/>
              <a:t>que</a:t>
            </a:r>
            <a:r>
              <a:rPr lang="en-US" sz="1200" dirty="0" smtClean="0"/>
              <a:t> </a:t>
            </a:r>
            <a:r>
              <a:rPr lang="en-US" sz="1200" dirty="0" err="1" smtClean="0"/>
              <a:t>operen</a:t>
            </a:r>
            <a:r>
              <a:rPr lang="en-US" sz="1200" dirty="0" smtClean="0"/>
              <a:t> los </a:t>
            </a:r>
            <a:r>
              <a:rPr lang="en-US" sz="1200" dirty="0" err="1" smtClean="0"/>
              <a:t>estabilizadores</a:t>
            </a:r>
            <a:r>
              <a:rPr lang="en-US" sz="1200" dirty="0" smtClean="0"/>
              <a:t> </a:t>
            </a:r>
            <a:r>
              <a:rPr lang="en-US" sz="1200" dirty="0" err="1" smtClean="0"/>
              <a:t>automáticos</a:t>
            </a:r>
            <a:r>
              <a:rPr lang="en-US" sz="1200" dirty="0" smtClean="0"/>
              <a:t>). </a:t>
            </a:r>
          </a:p>
        </p:txBody>
      </p:sp>
      <p:sp>
        <p:nvSpPr>
          <p:cNvPr id="9" name="Rounded Rectangle 8"/>
          <p:cNvSpPr/>
          <p:nvPr/>
        </p:nvSpPr>
        <p:spPr>
          <a:xfrm>
            <a:off x="5791200" y="1752600"/>
            <a:ext cx="2209800" cy="19812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t>3. El </a:t>
            </a:r>
            <a:r>
              <a:rPr lang="en-US" sz="1400" dirty="0" err="1" smtClean="0"/>
              <a:t>alcance</a:t>
            </a:r>
            <a:r>
              <a:rPr lang="en-US" sz="1400" dirty="0" smtClean="0"/>
              <a:t> del </a:t>
            </a:r>
            <a:r>
              <a:rPr lang="en-US" sz="1400" dirty="0" err="1" smtClean="0"/>
              <a:t>ajuste</a:t>
            </a:r>
            <a:r>
              <a:rPr lang="en-US" sz="1400" dirty="0" smtClean="0"/>
              <a:t> </a:t>
            </a:r>
            <a:r>
              <a:rPr lang="en-US" sz="1400" dirty="0" err="1" smtClean="0"/>
              <a:t>varía</a:t>
            </a:r>
            <a:r>
              <a:rPr lang="en-US" sz="1400" dirty="0" smtClean="0"/>
              <a:t> </a:t>
            </a:r>
            <a:r>
              <a:rPr lang="en-US" sz="1400" dirty="0" err="1" smtClean="0"/>
              <a:t>según</a:t>
            </a:r>
            <a:r>
              <a:rPr lang="en-US" sz="1400" dirty="0" smtClean="0"/>
              <a:t> el </a:t>
            </a:r>
            <a:r>
              <a:rPr lang="en-US" sz="1400" dirty="0" err="1" smtClean="0"/>
              <a:t>país</a:t>
            </a:r>
            <a:r>
              <a:rPr lang="en-US" sz="1400" dirty="0" smtClean="0"/>
              <a:t> y </a:t>
            </a:r>
            <a:r>
              <a:rPr lang="en-US" sz="1400" dirty="0" err="1" smtClean="0"/>
              <a:t>depende</a:t>
            </a:r>
            <a:r>
              <a:rPr lang="en-US" sz="1400" dirty="0" smtClean="0"/>
              <a:t> del </a:t>
            </a:r>
            <a:r>
              <a:rPr lang="en-US" sz="1400" dirty="0" err="1" smtClean="0"/>
              <a:t>financiamiento</a:t>
            </a:r>
            <a:r>
              <a:rPr lang="en-US" sz="1400" dirty="0" smtClean="0"/>
              <a:t> </a:t>
            </a:r>
            <a:r>
              <a:rPr lang="en-US" sz="1400" dirty="0" err="1" smtClean="0"/>
              <a:t>sostenible</a:t>
            </a:r>
            <a:r>
              <a:rPr lang="en-US" sz="1400" dirty="0" smtClean="0"/>
              <a:t> del </a:t>
            </a:r>
            <a:r>
              <a:rPr lang="en-US" sz="1400" dirty="0" err="1" smtClean="0"/>
              <a:t>mercado</a:t>
            </a:r>
            <a:r>
              <a:rPr lang="en-US" sz="1400" dirty="0" smtClean="0"/>
              <a:t>.</a:t>
            </a:r>
          </a:p>
        </p:txBody>
      </p:sp>
      <p:sp>
        <p:nvSpPr>
          <p:cNvPr id="11" name="Rounded Rectangle 10"/>
          <p:cNvSpPr/>
          <p:nvPr/>
        </p:nvSpPr>
        <p:spPr>
          <a:xfrm>
            <a:off x="3429000" y="3810000"/>
            <a:ext cx="2209800" cy="19812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t>5. La </a:t>
            </a:r>
            <a:r>
              <a:rPr lang="en-US" sz="1400" dirty="0" err="1" smtClean="0"/>
              <a:t>composición</a:t>
            </a:r>
            <a:r>
              <a:rPr lang="en-US" sz="1400" dirty="0" smtClean="0"/>
              <a:t> del </a:t>
            </a:r>
            <a:r>
              <a:rPr lang="en-US" sz="1400" dirty="0" err="1" smtClean="0"/>
              <a:t>ajuste</a:t>
            </a:r>
            <a:r>
              <a:rPr lang="en-US" sz="1400" dirty="0" smtClean="0"/>
              <a:t> </a:t>
            </a:r>
            <a:r>
              <a:rPr lang="en-US" sz="1400" dirty="0" err="1" smtClean="0"/>
              <a:t>debería</a:t>
            </a:r>
            <a:r>
              <a:rPr lang="en-US" sz="1400" dirty="0" smtClean="0"/>
              <a:t> </a:t>
            </a:r>
            <a:r>
              <a:rPr lang="en-US" sz="1400" dirty="0" err="1" smtClean="0"/>
              <a:t>guiarse</a:t>
            </a:r>
            <a:r>
              <a:rPr lang="en-US" sz="1400" dirty="0" smtClean="0"/>
              <a:t> </a:t>
            </a:r>
            <a:r>
              <a:rPr lang="en-US" sz="1400" dirty="0" err="1" smtClean="0"/>
              <a:t>por</a:t>
            </a:r>
            <a:r>
              <a:rPr lang="en-US" sz="1400" dirty="0" smtClean="0"/>
              <a:t> la </a:t>
            </a:r>
            <a:r>
              <a:rPr lang="en-US" sz="1400" dirty="0" err="1" smtClean="0"/>
              <a:t>necesidad</a:t>
            </a:r>
            <a:r>
              <a:rPr lang="en-US" sz="1400" dirty="0" smtClean="0"/>
              <a:t> de </a:t>
            </a:r>
            <a:r>
              <a:rPr lang="en-US" sz="1400" dirty="0" err="1" smtClean="0"/>
              <a:t>fomentar</a:t>
            </a:r>
            <a:r>
              <a:rPr lang="en-US" sz="1400" dirty="0" smtClean="0"/>
              <a:t> el </a:t>
            </a:r>
            <a:r>
              <a:rPr lang="en-US" sz="1400" dirty="0" err="1" smtClean="0"/>
              <a:t>potencial</a:t>
            </a:r>
            <a:r>
              <a:rPr lang="en-US" sz="1400" dirty="0" smtClean="0"/>
              <a:t> de </a:t>
            </a:r>
            <a:r>
              <a:rPr lang="en-US" sz="1400" dirty="0" err="1" smtClean="0"/>
              <a:t>crecimiento</a:t>
            </a:r>
            <a:r>
              <a:rPr lang="en-US" sz="1400" dirty="0" smtClean="0"/>
              <a:t> de la </a:t>
            </a:r>
            <a:r>
              <a:rPr lang="en-US" sz="1400" dirty="0" err="1" smtClean="0"/>
              <a:t>economía</a:t>
            </a:r>
            <a:r>
              <a:rPr lang="en-US" sz="1400" dirty="0" smtClean="0"/>
              <a:t>.</a:t>
            </a:r>
          </a:p>
        </p:txBody>
      </p:sp>
      <p:sp>
        <p:nvSpPr>
          <p:cNvPr id="12" name="Rounded Rectangle 11"/>
          <p:cNvSpPr/>
          <p:nvPr/>
        </p:nvSpPr>
        <p:spPr>
          <a:xfrm>
            <a:off x="5791200" y="3810000"/>
            <a:ext cx="2209800" cy="19812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t>6. </a:t>
            </a:r>
            <a:r>
              <a:rPr lang="en-US" sz="1400" dirty="0" err="1" smtClean="0"/>
              <a:t>Sigue</a:t>
            </a:r>
            <a:r>
              <a:rPr lang="en-US" sz="1400" dirty="0" smtClean="0"/>
              <a:t> </a:t>
            </a:r>
            <a:r>
              <a:rPr lang="en-US" sz="1400" dirty="0" err="1" smtClean="0"/>
              <a:t>siendo</a:t>
            </a:r>
            <a:r>
              <a:rPr lang="en-US" sz="1400" dirty="0" smtClean="0"/>
              <a:t> </a:t>
            </a:r>
            <a:r>
              <a:rPr lang="en-US" sz="1400" dirty="0" err="1" smtClean="0"/>
              <a:t>importante</a:t>
            </a:r>
            <a:r>
              <a:rPr lang="en-US" sz="1400" dirty="0" smtClean="0"/>
              <a:t> </a:t>
            </a:r>
            <a:r>
              <a:rPr lang="en-US" sz="1400" dirty="0" err="1" smtClean="0"/>
              <a:t>aplicar</a:t>
            </a:r>
            <a:r>
              <a:rPr lang="en-US" sz="1400" dirty="0" smtClean="0"/>
              <a:t> </a:t>
            </a:r>
            <a:r>
              <a:rPr lang="en-US" sz="1400" dirty="0" err="1" smtClean="0"/>
              <a:t>reformas</a:t>
            </a:r>
            <a:r>
              <a:rPr lang="en-US" sz="1400" dirty="0" smtClean="0"/>
              <a:t> </a:t>
            </a:r>
            <a:r>
              <a:rPr lang="en-US" sz="1400" dirty="0" err="1" smtClean="0"/>
              <a:t>que</a:t>
            </a:r>
            <a:r>
              <a:rPr lang="en-US" sz="1400" dirty="0" smtClean="0"/>
              <a:t> </a:t>
            </a:r>
            <a:r>
              <a:rPr lang="en-US" sz="1400" dirty="0" err="1" smtClean="0"/>
              <a:t>afecten</a:t>
            </a:r>
            <a:r>
              <a:rPr lang="en-US" sz="1400" dirty="0" smtClean="0"/>
              <a:t> a </a:t>
            </a:r>
            <a:r>
              <a:rPr lang="en-US" sz="1400" dirty="0" err="1" smtClean="0"/>
              <a:t>las</a:t>
            </a:r>
            <a:r>
              <a:rPr lang="en-US" sz="1400" dirty="0" smtClean="0"/>
              <a:t> </a:t>
            </a:r>
            <a:r>
              <a:rPr lang="en-US" sz="1400" dirty="0" err="1" smtClean="0"/>
              <a:t>tendencias</a:t>
            </a:r>
            <a:r>
              <a:rPr lang="en-US" sz="1400" dirty="0" smtClean="0"/>
              <a:t> del </a:t>
            </a:r>
            <a:r>
              <a:rPr lang="en-US" sz="1400" dirty="0" err="1" smtClean="0"/>
              <a:t>gasto</a:t>
            </a:r>
            <a:r>
              <a:rPr lang="en-US" sz="1400" dirty="0" smtClean="0"/>
              <a:t> a largo </a:t>
            </a:r>
            <a:r>
              <a:rPr lang="en-US" sz="1400" dirty="0" err="1" smtClean="0"/>
              <a:t>plazo</a:t>
            </a:r>
            <a:r>
              <a:rPr lang="en-US" sz="1400" dirty="0" smtClean="0"/>
              <a:t> a fin de </a:t>
            </a:r>
            <a:r>
              <a:rPr lang="en-US" sz="1400" dirty="0" err="1" smtClean="0"/>
              <a:t>ayudar</a:t>
            </a:r>
            <a:r>
              <a:rPr lang="en-US" sz="1400" dirty="0" smtClean="0"/>
              <a:t> a </a:t>
            </a:r>
            <a:r>
              <a:rPr lang="en-US" sz="1400" dirty="0" err="1" smtClean="0"/>
              <a:t>reforzar</a:t>
            </a:r>
            <a:r>
              <a:rPr lang="en-US" sz="1400" dirty="0" smtClean="0"/>
              <a:t> la </a:t>
            </a:r>
            <a:r>
              <a:rPr lang="en-US" sz="1400" dirty="0" err="1" smtClean="0"/>
              <a:t>credibilidad</a:t>
            </a:r>
            <a:r>
              <a:rPr lang="en-US" sz="1400" dirty="0" smtClean="0"/>
              <a:t> fiscal. </a:t>
            </a:r>
          </a:p>
        </p:txBody>
      </p:sp>
      <p:sp>
        <p:nvSpPr>
          <p:cNvPr id="13" name="Rounded Rectangle 12"/>
          <p:cNvSpPr/>
          <p:nvPr/>
        </p:nvSpPr>
        <p:spPr>
          <a:xfrm>
            <a:off x="1066800" y="3810000"/>
            <a:ext cx="2209800" cy="19812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t>4. El </a:t>
            </a:r>
            <a:r>
              <a:rPr lang="en-US" sz="1400" dirty="0" err="1" smtClean="0"/>
              <a:t>ritmo</a:t>
            </a:r>
            <a:r>
              <a:rPr lang="en-US" sz="1400" dirty="0" smtClean="0"/>
              <a:t> del </a:t>
            </a:r>
            <a:r>
              <a:rPr lang="en-US" sz="1400" dirty="0" err="1" smtClean="0"/>
              <a:t>ajuste</a:t>
            </a:r>
            <a:r>
              <a:rPr lang="en-US" sz="1400" dirty="0" smtClean="0"/>
              <a:t> no </a:t>
            </a:r>
            <a:r>
              <a:rPr lang="en-US" sz="1400" dirty="0" err="1" smtClean="0"/>
              <a:t>debería</a:t>
            </a:r>
            <a:r>
              <a:rPr lang="en-US" sz="1400" dirty="0" smtClean="0"/>
              <a:t> </a:t>
            </a:r>
            <a:r>
              <a:rPr lang="en-US" sz="1400" dirty="0" err="1" smtClean="0"/>
              <a:t>modificarse</a:t>
            </a:r>
            <a:r>
              <a:rPr lang="en-US" sz="1400" dirty="0" smtClean="0"/>
              <a:t> en </a:t>
            </a:r>
            <a:r>
              <a:rPr lang="en-US" sz="1400" dirty="0" err="1" smtClean="0"/>
              <a:t>respuesta</a:t>
            </a:r>
            <a:r>
              <a:rPr lang="en-US" sz="1400" dirty="0" smtClean="0"/>
              <a:t> a </a:t>
            </a:r>
            <a:r>
              <a:rPr lang="en-US" sz="1400" dirty="0" err="1" smtClean="0"/>
              <a:t>variaciones</a:t>
            </a:r>
            <a:r>
              <a:rPr lang="en-US" sz="1400" dirty="0" smtClean="0"/>
              <a:t> </a:t>
            </a:r>
            <a:r>
              <a:rPr lang="en-US" sz="1400" dirty="0" err="1" smtClean="0"/>
              <a:t>limitadas</a:t>
            </a:r>
            <a:r>
              <a:rPr lang="en-US" sz="1400" dirty="0" smtClean="0"/>
              <a:t> en el </a:t>
            </a:r>
            <a:r>
              <a:rPr lang="en-US" sz="1400" dirty="0" err="1" smtClean="0"/>
              <a:t>crecimiento</a:t>
            </a:r>
            <a:r>
              <a:rPr lang="en-US" sz="1400" dirty="0" smtClean="0"/>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3200" y="2590800"/>
            <a:ext cx="4038600" cy="2308324"/>
          </a:xfrm>
          <a:prstGeom prst="rect">
            <a:avLst/>
          </a:prstGeom>
          <a:noFill/>
        </p:spPr>
        <p:txBody>
          <a:bodyPr wrap="square" rtlCol="0">
            <a:spAutoFit/>
          </a:bodyPr>
          <a:lstStyle/>
          <a:p>
            <a:r>
              <a:rPr lang="en-US" sz="3600" dirty="0" smtClean="0">
                <a:solidFill>
                  <a:schemeClr val="bg1">
                    <a:lumMod val="50000"/>
                  </a:schemeClr>
                </a:solidFill>
                <a:latin typeface="Franklin Gothic Medium" pitchFamily="34" charset="0"/>
              </a:rPr>
              <a:t>¡</a:t>
            </a:r>
            <a:r>
              <a:rPr lang="en-US" sz="3600" dirty="0" err="1" smtClean="0">
                <a:solidFill>
                  <a:schemeClr val="bg1">
                    <a:lumMod val="50000"/>
                  </a:schemeClr>
                </a:solidFill>
                <a:latin typeface="Franklin Gothic Medium" pitchFamily="34" charset="0"/>
              </a:rPr>
              <a:t>Muchas</a:t>
            </a:r>
            <a:r>
              <a:rPr lang="en-US" sz="3600" dirty="0" smtClean="0">
                <a:solidFill>
                  <a:schemeClr val="bg1">
                    <a:lumMod val="50000"/>
                  </a:schemeClr>
                </a:solidFill>
                <a:latin typeface="Franklin Gothic Medium" pitchFamily="34" charset="0"/>
              </a:rPr>
              <a:t> gracias!</a:t>
            </a:r>
          </a:p>
          <a:p>
            <a:endParaRPr lang="en-US" sz="3600" dirty="0" smtClean="0">
              <a:solidFill>
                <a:schemeClr val="bg1">
                  <a:lumMod val="50000"/>
                </a:schemeClr>
              </a:solidFill>
              <a:latin typeface="Franklin Gothic Medium" pitchFamily="34" charset="0"/>
            </a:endParaRPr>
          </a:p>
          <a:p>
            <a:endParaRPr lang="en-US" sz="3600" dirty="0" smtClean="0">
              <a:solidFill>
                <a:schemeClr val="bg1">
                  <a:lumMod val="50000"/>
                </a:schemeClr>
              </a:solidFill>
              <a:latin typeface="Franklin Gothic Medium" pitchFamily="34" charset="0"/>
            </a:endParaRPr>
          </a:p>
          <a:p>
            <a:endParaRPr lang="en-US" sz="3600" dirty="0" smtClean="0">
              <a:solidFill>
                <a:schemeClr val="bg1">
                  <a:lumMod val="50000"/>
                </a:schemeClr>
              </a:solidFill>
              <a:latin typeface="Franklin Gothic Medium"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7_Default Design">
  <a:themeElements>
    <a:clrScheme name="Custom 2">
      <a:dk1>
        <a:srgbClr val="000000"/>
      </a:dk1>
      <a:lt1>
        <a:srgbClr val="FFFFFF"/>
      </a:lt1>
      <a:dk2>
        <a:srgbClr val="7F7F7F"/>
      </a:dk2>
      <a:lt2>
        <a:srgbClr val="FFFFFF"/>
      </a:lt2>
      <a:accent1>
        <a:srgbClr val="FFC000"/>
      </a:accent1>
      <a:accent2>
        <a:srgbClr val="006BD6"/>
      </a:accent2>
      <a:accent3>
        <a:srgbClr val="008000"/>
      </a:accent3>
      <a:accent4>
        <a:srgbClr val="000000"/>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28728</TotalTime>
  <Words>1684</Words>
  <Application>Microsoft Office PowerPoint</Application>
  <PresentationFormat>Presentación en pantalla (4:3)</PresentationFormat>
  <Paragraphs>152</Paragraphs>
  <Slides>12</Slides>
  <Notes>10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12</vt:i4>
      </vt:variant>
    </vt:vector>
  </HeadingPairs>
  <TitlesOfParts>
    <vt:vector size="14" baseType="lpstr">
      <vt:lpstr>7_Default Design</vt:lpstr>
      <vt:lpstr>Document</vt:lpstr>
      <vt:lpstr>Presentación de PowerPoint</vt:lpstr>
      <vt:lpstr>Las economías avanzadas fueron las más afectadas por la crisis financiera mundial de 2008/09 y la turbulencia en la zona del euro </vt:lpstr>
      <vt:lpstr>La crisis dio lugar al consiguiente deterioro de los saldos fiscales</vt:lpstr>
      <vt:lpstr>Se prevé que la carga de la deuda pública de las economías avanzadas se mantendrá en niveles altos y muy por encima de la de otros grupos de países</vt:lpstr>
      <vt:lpstr>Pero persisten grandes diferencias en la dinámica de la deuda entre las economías avanzadas</vt:lpstr>
      <vt:lpstr>Las condiciones y desafíos económicos también varían entre los países de ALC </vt:lpstr>
      <vt:lpstr>Los saldos de deuda pública en varios países de América Latina podrían plantear vulnerabilidades</vt:lpstr>
      <vt:lpstr>La zona del euro muestra que las variables fiscales son importantes</vt:lpstr>
      <vt:lpstr>Evolución fiscal en perspectiva en América Latina</vt:lpstr>
      <vt:lpstr>Consolidación fiscal: ¿Es necesaria en los países de ALC? </vt:lpstr>
      <vt:lpstr>Para hacer frente a las necesidades de ajuste fiscal es esencial llevar el timón con mano firme y establecer marcos fiscales sólidos </vt:lpstr>
      <vt:lpstr>Presentación de PowerPoint</vt:lpstr>
    </vt:vector>
  </TitlesOfParts>
  <Company>International Monetary Fund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OECD/IMF/World Bank Meeting in Paris</dc:title>
  <dc:creator>Elsa Sze</dc:creator>
  <cp:lastModifiedBy>Natalia Andrea Gomez Rueda</cp:lastModifiedBy>
  <cp:revision>2117</cp:revision>
  <dcterms:created xsi:type="dcterms:W3CDTF">2009-01-27T19:23:29Z</dcterms:created>
  <dcterms:modified xsi:type="dcterms:W3CDTF">2012-08-21T21:13:38Z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479656912</vt:i4>
  </property>
  <property fmtid="{D5CDD505-2E9C-101B-9397-08002B2CF9AE}" pid="3" name="_NewReviewCycle">
    <vt:lpwstr/>
  </property>
  <property fmtid="{D5CDD505-2E9C-101B-9397-08002B2CF9AE}" pid="4" name="_EmailSubject">
    <vt:lpwstr>My Powerpoint for the Bogota Seminar (in English and Spanish)</vt:lpwstr>
  </property>
  <property fmtid="{D5CDD505-2E9C-101B-9397-08002B2CF9AE}" pid="5" name="_AuthorEmail">
    <vt:lpwstr>JMUELLER@imf.org</vt:lpwstr>
  </property>
  <property fmtid="{D5CDD505-2E9C-101B-9397-08002B2CF9AE}" pid="6" name="_AuthorEmailDisplayName">
    <vt:lpwstr>Mueller, Johannes</vt:lpwstr>
  </property>
  <property fmtid="{D5CDD505-2E9C-101B-9397-08002B2CF9AE}" pid="7" name="_PreviousAdHocReviewCycleID">
    <vt:i4>479656912</vt:i4>
  </property>
</Properties>
</file>