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5" r:id="rId3"/>
    <p:sldId id="269" r:id="rId4"/>
    <p:sldId id="276" r:id="rId5"/>
    <p:sldId id="285" r:id="rId6"/>
    <p:sldId id="277" r:id="rId7"/>
    <p:sldId id="278" r:id="rId8"/>
    <p:sldId id="279" r:id="rId9"/>
    <p:sldId id="284" r:id="rId10"/>
    <p:sldId id="258" r:id="rId11"/>
    <p:sldId id="262" r:id="rId12"/>
    <p:sldId id="260" r:id="rId13"/>
    <p:sldId id="263" r:id="rId14"/>
    <p:sldId id="281" r:id="rId15"/>
    <p:sldId id="265" r:id="rId16"/>
    <p:sldId id="266" r:id="rId17"/>
    <p:sldId id="264" r:id="rId18"/>
    <p:sldId id="270" r:id="rId19"/>
    <p:sldId id="267" r:id="rId20"/>
    <p:sldId id="268" r:id="rId21"/>
    <p:sldId id="283" r:id="rId22"/>
    <p:sldId id="271" r:id="rId23"/>
    <p:sldId id="282" r:id="rId24"/>
    <p:sldId id="273" r:id="rId25"/>
    <p:sldId id="280" r:id="rId26"/>
  </p:sldIdLst>
  <p:sldSz cx="9144000" cy="6858000" type="screen4x3"/>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sz="1800" b="1" baseline="0" dirty="0" smtClean="0"/>
              <a:t>Se ha creado la Cuenta Única en el Banco Central o en un banco público (comercial o de</a:t>
            </a:r>
          </a:p>
          <a:p>
            <a:pPr>
              <a:defRPr/>
            </a:pPr>
            <a:r>
              <a:rPr lang="en-US" sz="1800" b="1" baseline="0" dirty="0" smtClean="0"/>
              <a:t>desarrollo)?</a:t>
            </a:r>
            <a:endParaRPr lang="en-US" dirty="0"/>
          </a:p>
        </c:rich>
      </c:tx>
      <c:layout/>
      <c:overlay val="0"/>
    </c:title>
    <c:autoTitleDeleted val="0"/>
    <c:plotArea>
      <c:layout/>
      <c:pieChart>
        <c:varyColors val="1"/>
        <c:ser>
          <c:idx val="0"/>
          <c:order val="0"/>
          <c:tx>
            <c:strRef>
              <c:f>Sheet1!$B$1</c:f>
              <c:strCache>
                <c:ptCount val="1"/>
                <c:pt idx="0">
                  <c:v>Sales</c:v>
                </c:pt>
              </c:strCache>
            </c:strRef>
          </c:tx>
          <c:dLbls>
            <c:showLegendKey val="0"/>
            <c:showVal val="0"/>
            <c:showCatName val="0"/>
            <c:showSerName val="0"/>
            <c:showPercent val="1"/>
            <c:showBubbleSize val="0"/>
            <c:separator>; </c:separator>
            <c:showLeaderLines val="0"/>
          </c:dLbls>
          <c:cat>
            <c:strRef>
              <c:f>Sheet1!$A$2:$A$3</c:f>
              <c:strCache>
                <c:ptCount val="2"/>
                <c:pt idx="0">
                  <c:v>Banco Central (9)</c:v>
                </c:pt>
                <c:pt idx="1">
                  <c:v>Banco Público (5)</c:v>
                </c:pt>
              </c:strCache>
            </c:strRef>
          </c:cat>
          <c:val>
            <c:numRef>
              <c:f>Sheet1!$B$2:$B$3</c:f>
              <c:numCache>
                <c:formatCode>General</c:formatCode>
                <c:ptCount val="2"/>
                <c:pt idx="0">
                  <c:v>9</c:v>
                </c:pt>
                <c:pt idx="1">
                  <c:v>5</c:v>
                </c:pt>
              </c:numCache>
            </c:numRef>
          </c:val>
        </c:ser>
        <c:dLbls>
          <c:showLegendKey val="0"/>
          <c:showVal val="0"/>
          <c:showCatName val="0"/>
          <c:showSerName val="0"/>
          <c:showPercent val="0"/>
          <c:showBubbleSize val="0"/>
          <c:showLeaderLines val="0"/>
        </c:dLbls>
        <c:firstSliceAng val="0"/>
      </c:pieChart>
    </c:plotArea>
    <c:legend>
      <c:legendPos val="r"/>
      <c:layout/>
      <c:overlay val="0"/>
    </c:legend>
    <c:plotVisOnly val="1"/>
    <c:dispBlanksAs val="zero"/>
    <c:showDLblsOverMax val="0"/>
  </c:chart>
  <c:txPr>
    <a:bodyPr/>
    <a:lstStyle/>
    <a:p>
      <a:pPr>
        <a:defRPr sz="1800"/>
      </a:pPr>
      <a:endParaRPr lang="es-C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18526959636585"/>
          <c:y val="4.4997985467017394E-2"/>
          <c:w val="0.59384439535981992"/>
          <c:h val="0.83639486668650986"/>
        </c:manualLayout>
      </c:layout>
      <c:barChart>
        <c:barDir val="bar"/>
        <c:grouping val="clustered"/>
        <c:varyColors val="0"/>
        <c:ser>
          <c:idx val="0"/>
          <c:order val="0"/>
          <c:tx>
            <c:strRef>
              <c:f>Sheet1!$B$1</c:f>
              <c:strCache>
                <c:ptCount val="1"/>
                <c:pt idx="0">
                  <c:v>Series 1</c:v>
                </c:pt>
              </c:strCache>
            </c:strRef>
          </c:tx>
          <c:invertIfNegative val="0"/>
          <c:dLbls>
            <c:showLegendKey val="0"/>
            <c:showVal val="1"/>
            <c:showCatName val="0"/>
            <c:showSerName val="0"/>
            <c:showPercent val="0"/>
            <c:showBubbleSize val="0"/>
            <c:showLeaderLines val="0"/>
          </c:dLbls>
          <c:cat>
            <c:strRef>
              <c:f>Sheet1!$A$2:$A$4</c:f>
              <c:strCache>
                <c:ptCount val="3"/>
                <c:pt idx="0">
                  <c:v>Constitución</c:v>
                </c:pt>
                <c:pt idx="1">
                  <c:v>Ley</c:v>
                </c:pt>
                <c:pt idx="2">
                  <c:v>Decreto</c:v>
                </c:pt>
              </c:strCache>
            </c:strRef>
          </c:cat>
          <c:val>
            <c:numRef>
              <c:f>Sheet1!$B$2:$B$4</c:f>
              <c:numCache>
                <c:formatCode>General</c:formatCode>
                <c:ptCount val="3"/>
                <c:pt idx="0">
                  <c:v>2</c:v>
                </c:pt>
                <c:pt idx="1">
                  <c:v>10</c:v>
                </c:pt>
                <c:pt idx="2">
                  <c:v>2</c:v>
                </c:pt>
              </c:numCache>
            </c:numRef>
          </c:val>
        </c:ser>
        <c:dLbls>
          <c:showLegendKey val="0"/>
          <c:showVal val="0"/>
          <c:showCatName val="0"/>
          <c:showSerName val="0"/>
          <c:showPercent val="0"/>
          <c:showBubbleSize val="0"/>
        </c:dLbls>
        <c:gapWidth val="150"/>
        <c:axId val="21548416"/>
        <c:axId val="21668992"/>
      </c:barChart>
      <c:catAx>
        <c:axId val="21548416"/>
        <c:scaling>
          <c:orientation val="minMax"/>
        </c:scaling>
        <c:delete val="0"/>
        <c:axPos val="l"/>
        <c:majorTickMark val="out"/>
        <c:minorTickMark val="none"/>
        <c:tickLblPos val="nextTo"/>
        <c:txPr>
          <a:bodyPr/>
          <a:lstStyle/>
          <a:p>
            <a:pPr>
              <a:defRPr sz="1600"/>
            </a:pPr>
            <a:endParaRPr lang="es-CO"/>
          </a:p>
        </c:txPr>
        <c:crossAx val="21668992"/>
        <c:crosses val="autoZero"/>
        <c:auto val="1"/>
        <c:lblAlgn val="ctr"/>
        <c:lblOffset val="100"/>
        <c:noMultiLvlLbl val="0"/>
      </c:catAx>
      <c:valAx>
        <c:axId val="21668992"/>
        <c:scaling>
          <c:orientation val="minMax"/>
        </c:scaling>
        <c:delete val="1"/>
        <c:axPos val="b"/>
        <c:numFmt formatCode="General" sourceLinked="1"/>
        <c:majorTickMark val="out"/>
        <c:minorTickMark val="none"/>
        <c:tickLblPos val="none"/>
        <c:crossAx val="21548416"/>
        <c:crosses val="autoZero"/>
        <c:crossBetween val="between"/>
      </c:valAx>
    </c:plotArea>
    <c:plotVisOnly val="1"/>
    <c:dispBlanksAs val="gap"/>
    <c:showDLblsOverMax val="0"/>
  </c:chart>
  <c:txPr>
    <a:bodyPr/>
    <a:lstStyle/>
    <a:p>
      <a:pPr>
        <a:defRPr sz="1800"/>
      </a:pPr>
      <a:endParaRPr lang="es-C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Saldo Promedio de Recursos en la CUT Como % del Presupuesto</c:v>
                </c:pt>
              </c:strCache>
            </c:strRef>
          </c:tx>
          <c:invertIfNegative val="0"/>
          <c:cat>
            <c:numRef>
              <c:f>Sheet1!$A$2:$A$9</c:f>
              <c:numCache>
                <c:formatCode>General</c:formatCode>
                <c:ptCount val="8"/>
                <c:pt idx="0">
                  <c:v>1</c:v>
                </c:pt>
                <c:pt idx="1">
                  <c:v>2</c:v>
                </c:pt>
                <c:pt idx="2">
                  <c:v>3</c:v>
                </c:pt>
                <c:pt idx="3">
                  <c:v>4</c:v>
                </c:pt>
                <c:pt idx="4">
                  <c:v>5</c:v>
                </c:pt>
                <c:pt idx="5">
                  <c:v>6</c:v>
                </c:pt>
                <c:pt idx="6">
                  <c:v>7</c:v>
                </c:pt>
                <c:pt idx="7">
                  <c:v>8</c:v>
                </c:pt>
              </c:numCache>
            </c:numRef>
          </c:cat>
          <c:val>
            <c:numRef>
              <c:f>Sheet1!$B$2:$B$9</c:f>
              <c:numCache>
                <c:formatCode>General</c:formatCode>
                <c:ptCount val="8"/>
                <c:pt idx="0">
                  <c:v>2.0000000000000018E-3</c:v>
                </c:pt>
                <c:pt idx="1">
                  <c:v>10</c:v>
                </c:pt>
                <c:pt idx="2">
                  <c:v>3.2</c:v>
                </c:pt>
                <c:pt idx="3">
                  <c:v>0.1</c:v>
                </c:pt>
                <c:pt idx="4">
                  <c:v>6.3</c:v>
                </c:pt>
                <c:pt idx="5">
                  <c:v>7</c:v>
                </c:pt>
                <c:pt idx="6">
                  <c:v>12.2</c:v>
                </c:pt>
                <c:pt idx="7">
                  <c:v>2.6</c:v>
                </c:pt>
              </c:numCache>
            </c:numRef>
          </c:val>
        </c:ser>
        <c:dLbls>
          <c:showLegendKey val="0"/>
          <c:showVal val="0"/>
          <c:showCatName val="0"/>
          <c:showSerName val="0"/>
          <c:showPercent val="0"/>
          <c:showBubbleSize val="0"/>
        </c:dLbls>
        <c:gapWidth val="150"/>
        <c:axId val="24815104"/>
        <c:axId val="24817024"/>
      </c:barChart>
      <c:catAx>
        <c:axId val="24815104"/>
        <c:scaling>
          <c:orientation val="minMax"/>
        </c:scaling>
        <c:delete val="0"/>
        <c:axPos val="b"/>
        <c:title>
          <c:tx>
            <c:rich>
              <a:bodyPr/>
              <a:lstStyle/>
              <a:p>
                <a:pPr>
                  <a:defRPr/>
                </a:pPr>
                <a:r>
                  <a:rPr lang="es-ES" noProof="0" dirty="0" smtClean="0"/>
                  <a:t>País</a:t>
                </a:r>
                <a:endParaRPr lang="es-ES" noProof="0" dirty="0"/>
              </a:p>
            </c:rich>
          </c:tx>
          <c:overlay val="0"/>
        </c:title>
        <c:numFmt formatCode="General" sourceLinked="1"/>
        <c:majorTickMark val="out"/>
        <c:minorTickMark val="none"/>
        <c:tickLblPos val="nextTo"/>
        <c:crossAx val="24817024"/>
        <c:crosses val="autoZero"/>
        <c:auto val="1"/>
        <c:lblAlgn val="ctr"/>
        <c:lblOffset val="100"/>
        <c:noMultiLvlLbl val="0"/>
      </c:catAx>
      <c:valAx>
        <c:axId val="24817024"/>
        <c:scaling>
          <c:orientation val="minMax"/>
        </c:scaling>
        <c:delete val="0"/>
        <c:axPos val="l"/>
        <c:majorGridlines/>
        <c:title>
          <c:tx>
            <c:rich>
              <a:bodyPr rot="-5400000" vert="horz"/>
              <a:lstStyle/>
              <a:p>
                <a:pPr>
                  <a:defRPr/>
                </a:pPr>
                <a:r>
                  <a:rPr lang="en-US" dirty="0" smtClean="0"/>
                  <a:t>% Presupuesto</a:t>
                </a:r>
                <a:endParaRPr lang="en-US" dirty="0"/>
              </a:p>
            </c:rich>
          </c:tx>
          <c:overlay val="0"/>
        </c:title>
        <c:numFmt formatCode="General" sourceLinked="1"/>
        <c:majorTickMark val="out"/>
        <c:minorTickMark val="none"/>
        <c:tickLblPos val="nextTo"/>
        <c:crossAx val="24815104"/>
        <c:crosses val="autoZero"/>
        <c:crossBetween val="between"/>
      </c:valAx>
    </c:plotArea>
    <c:plotVisOnly val="1"/>
    <c:dispBlanksAs val="gap"/>
    <c:showDLblsOverMax val="0"/>
  </c:chart>
  <c:txPr>
    <a:bodyPr/>
    <a:lstStyle/>
    <a:p>
      <a:pPr>
        <a:defRPr sz="1800"/>
      </a:pPr>
      <a:endParaRPr lang="es-CO"/>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D9BAD-6693-4AE8-8F1F-3C2C19CD5CF4}" type="datetimeFigureOut">
              <a:rPr lang="en-US" smtClean="0"/>
              <a:pPr/>
              <a:t>8/21/2012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711840-E4AF-4746-AA3E-FD1CD923B061}"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FD9BAD-6693-4AE8-8F1F-3C2C19CD5CF4}" type="datetimeFigureOut">
              <a:rPr lang="en-US" smtClean="0"/>
              <a:pPr/>
              <a:t>8/21/2012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11840-E4AF-4746-AA3E-FD1CD923B061}" type="slidenum">
              <a:rPr lang="en-US" smtClean="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a:picLocks noChangeAspect="1" noChangeArrowheads="1"/>
          </p:cNvPicPr>
          <p:nvPr/>
        </p:nvPicPr>
        <p:blipFill>
          <a:blip r:embed="rId2" cstate="print"/>
          <a:srcRect/>
          <a:stretch>
            <a:fillRect/>
          </a:stretch>
        </p:blipFill>
        <p:spPr bwMode="auto">
          <a:xfrm>
            <a:off x="2286000" y="3352800"/>
            <a:ext cx="1524000" cy="533400"/>
          </a:xfrm>
          <a:prstGeom prst="rect">
            <a:avLst/>
          </a:prstGeom>
          <a:noFill/>
          <a:ln w="9525">
            <a:noFill/>
            <a:miter lim="800000"/>
            <a:headEnd/>
            <a:tailEnd/>
          </a:ln>
          <a:effectLst/>
        </p:spPr>
      </p:pic>
      <p:pic>
        <p:nvPicPr>
          <p:cNvPr id="5" name="Picture 10" descr="http://cdn.bikyamasr.com/wp-content/uploads/2011/04/IMF.jpg"/>
          <p:cNvPicPr>
            <a:picLocks noChangeAspect="1" noChangeArrowheads="1"/>
          </p:cNvPicPr>
          <p:nvPr/>
        </p:nvPicPr>
        <p:blipFill>
          <a:blip r:embed="rId3" cstate="print"/>
          <a:srcRect/>
          <a:stretch>
            <a:fillRect/>
          </a:stretch>
        </p:blipFill>
        <p:spPr bwMode="auto">
          <a:xfrm>
            <a:off x="4953000" y="3048000"/>
            <a:ext cx="1371600" cy="1371600"/>
          </a:xfrm>
          <a:prstGeom prst="rect">
            <a:avLst/>
          </a:prstGeom>
          <a:noFill/>
        </p:spPr>
      </p:pic>
      <p:sp>
        <p:nvSpPr>
          <p:cNvPr id="6" name="Title 5"/>
          <p:cNvSpPr>
            <a:spLocks noGrp="1"/>
          </p:cNvSpPr>
          <p:nvPr>
            <p:ph type="title"/>
          </p:nvPr>
        </p:nvSpPr>
        <p:spPr>
          <a:xfrm>
            <a:off x="457200" y="457200"/>
            <a:ext cx="8229600" cy="1143000"/>
          </a:xfrm>
          <a:solidFill>
            <a:schemeClr val="accent1">
              <a:lumMod val="20000"/>
              <a:lumOff val="80000"/>
            </a:schemeClr>
          </a:solidFill>
        </p:spPr>
        <p:txBody>
          <a:bodyPr>
            <a:normAutofit/>
          </a:bodyPr>
          <a:lstStyle/>
          <a:p>
            <a:r>
              <a:rPr lang="es-ES" sz="2800" b="1" dirty="0" smtClean="0">
                <a:solidFill>
                  <a:schemeClr val="tx2"/>
                </a:solidFill>
                <a:latin typeface="Arial" pitchFamily="34" charset="0"/>
                <a:cs typeface="Arial" pitchFamily="34" charset="0"/>
              </a:rPr>
              <a:t>Cuenta</a:t>
            </a:r>
            <a:r>
              <a:rPr lang="en-US" sz="2800" b="1" dirty="0" smtClean="0">
                <a:solidFill>
                  <a:schemeClr val="tx2"/>
                </a:solidFill>
                <a:latin typeface="Arial" pitchFamily="34" charset="0"/>
                <a:cs typeface="Arial" pitchFamily="34" charset="0"/>
              </a:rPr>
              <a:t> </a:t>
            </a:r>
            <a:r>
              <a:rPr lang="es-ES" sz="2800" b="1" dirty="0" smtClean="0">
                <a:solidFill>
                  <a:schemeClr val="tx2"/>
                </a:solidFill>
                <a:latin typeface="Arial" pitchFamily="34" charset="0"/>
                <a:cs typeface="Arial" pitchFamily="34" charset="0"/>
              </a:rPr>
              <a:t>Única</a:t>
            </a:r>
            <a:r>
              <a:rPr lang="en-US" sz="2800" b="1" dirty="0" smtClean="0">
                <a:solidFill>
                  <a:schemeClr val="tx2"/>
                </a:solidFill>
                <a:latin typeface="Arial" pitchFamily="34" charset="0"/>
                <a:cs typeface="Arial" pitchFamily="34" charset="0"/>
              </a:rPr>
              <a:t> del Tesoro (CUT) en America Latina: Estructura y </a:t>
            </a:r>
            <a:r>
              <a:rPr lang="es-ES" sz="2800" b="1" dirty="0" smtClean="0">
                <a:solidFill>
                  <a:schemeClr val="tx2"/>
                </a:solidFill>
                <a:latin typeface="Arial" pitchFamily="34" charset="0"/>
                <a:cs typeface="Arial" pitchFamily="34" charset="0"/>
              </a:rPr>
              <a:t>Operación</a:t>
            </a:r>
            <a:endParaRPr lang="es-ES" sz="2800" b="1" dirty="0">
              <a:solidFill>
                <a:schemeClr val="tx2"/>
              </a:solidFill>
              <a:latin typeface="Arial" pitchFamily="34" charset="0"/>
              <a:cs typeface="Arial" pitchFamily="34" charset="0"/>
            </a:endParaRPr>
          </a:p>
        </p:txBody>
      </p:sp>
      <p:sp>
        <p:nvSpPr>
          <p:cNvPr id="7" name="Subtitle 6"/>
          <p:cNvSpPr>
            <a:spLocks noGrp="1"/>
          </p:cNvSpPr>
          <p:nvPr>
            <p:ph idx="1"/>
          </p:nvPr>
        </p:nvSpPr>
        <p:spPr>
          <a:xfrm>
            <a:off x="457200" y="1371600"/>
            <a:ext cx="8229600" cy="4754563"/>
          </a:xfrm>
        </p:spPr>
        <p:txBody>
          <a:bodyPr>
            <a:normAutofit/>
          </a:bodyPr>
          <a:lstStyle/>
          <a:p>
            <a:pPr lvl="0" algn="ctr">
              <a:spcBef>
                <a:spcPts val="0"/>
              </a:spcBef>
              <a:buNone/>
            </a:pPr>
            <a:endParaRPr lang="en-US" sz="2000" b="1" dirty="0" smtClean="0">
              <a:latin typeface="Arial" pitchFamily="34" charset="0"/>
              <a:cs typeface="Arial" pitchFamily="34" charset="0"/>
            </a:endParaRPr>
          </a:p>
          <a:p>
            <a:pPr lvl="0" algn="ctr">
              <a:spcBef>
                <a:spcPts val="0"/>
              </a:spcBef>
              <a:buNone/>
            </a:pPr>
            <a:r>
              <a:rPr lang="en-US" sz="1800" b="1" dirty="0" smtClean="0">
                <a:latin typeface="Arial" pitchFamily="34" charset="0"/>
                <a:cs typeface="Arial" pitchFamily="34" charset="0"/>
              </a:rPr>
              <a:t>Israel Fainboim (FMI)</a:t>
            </a:r>
          </a:p>
          <a:p>
            <a:pPr lvl="0" algn="ctr">
              <a:spcBef>
                <a:spcPts val="0"/>
              </a:spcBef>
              <a:buNone/>
            </a:pPr>
            <a:r>
              <a:rPr lang="en-US" sz="1800" b="1" dirty="0" smtClean="0">
                <a:latin typeface="Arial" pitchFamily="34" charset="0"/>
                <a:cs typeface="Arial" pitchFamily="34" charset="0"/>
              </a:rPr>
              <a:t>Carlos Pimenta (BID)</a:t>
            </a:r>
          </a:p>
          <a:p>
            <a:pPr algn="ctr">
              <a:spcBef>
                <a:spcPts val="0"/>
              </a:spcBef>
              <a:buNone/>
            </a:pPr>
            <a:endParaRPr lang="en-US" sz="2000" dirty="0"/>
          </a:p>
        </p:txBody>
      </p:sp>
      <p:sp>
        <p:nvSpPr>
          <p:cNvPr id="10" name="Subtitle 6"/>
          <p:cNvSpPr txBox="1">
            <a:spLocks/>
          </p:cNvSpPr>
          <p:nvPr/>
        </p:nvSpPr>
        <p:spPr>
          <a:xfrm>
            <a:off x="1219200" y="4419600"/>
            <a:ext cx="6400800" cy="1524000"/>
          </a:xfrm>
          <a:prstGeom prst="rect">
            <a:avLst/>
          </a:prstGeom>
        </p:spPr>
        <p:txBody>
          <a:bodyPr vert="horz" lIns="91440" tIns="45720" rIns="91440" bIns="45720" rtlCol="0">
            <a:normAutofit fontScale="70000" lnSpcReduction="20000"/>
          </a:bodyPr>
          <a:lstStyle/>
          <a:p>
            <a:pPr lvl="0" algn="ctr">
              <a:spcBef>
                <a:spcPct val="20000"/>
              </a:spcBef>
              <a:defRPr/>
            </a:pPr>
            <a:endParaRPr lang="en-US" sz="2400" b="1" dirty="0" smtClean="0">
              <a:latin typeface="Arial" pitchFamily="34" charset="0"/>
              <a:cs typeface="Arial" pitchFamily="34" charset="0"/>
            </a:endParaRPr>
          </a:p>
          <a:p>
            <a:pPr lvl="0" algn="ctr">
              <a:spcBef>
                <a:spcPct val="20000"/>
              </a:spcBef>
              <a:defRPr/>
            </a:pPr>
            <a:endParaRPr lang="en-US" sz="2400" b="1" dirty="0" smtClean="0">
              <a:latin typeface="Arial" pitchFamily="34" charset="0"/>
              <a:cs typeface="Arial" pitchFamily="34" charset="0"/>
            </a:endParaRPr>
          </a:p>
          <a:p>
            <a:pPr lvl="0" algn="ctr">
              <a:spcBef>
                <a:spcPct val="20000"/>
              </a:spcBef>
              <a:defRPr/>
            </a:pPr>
            <a:r>
              <a:rPr lang="en-US" sz="2400" b="1" dirty="0" smtClean="0">
                <a:latin typeface="Arial" pitchFamily="34" charset="0"/>
                <a:cs typeface="Arial" pitchFamily="34" charset="0"/>
              </a:rPr>
              <a:t>Seminario Internacional de G</a:t>
            </a:r>
            <a:r>
              <a:rPr lang="es-ES" sz="2400" b="1" dirty="0" smtClean="0">
                <a:latin typeface="Arial" pitchFamily="34" charset="0"/>
                <a:cs typeface="Arial" pitchFamily="34" charset="0"/>
              </a:rPr>
              <a:t>estión</a:t>
            </a:r>
            <a:r>
              <a:rPr lang="en-US" sz="2400" b="1" dirty="0" smtClean="0">
                <a:latin typeface="Arial" pitchFamily="34" charset="0"/>
                <a:cs typeface="Arial" pitchFamily="34" charset="0"/>
              </a:rPr>
              <a:t> de T</a:t>
            </a:r>
            <a:r>
              <a:rPr lang="es-ES" sz="2400" b="1" dirty="0" smtClean="0">
                <a:latin typeface="Arial" pitchFamily="34" charset="0"/>
                <a:cs typeface="Arial" pitchFamily="34" charset="0"/>
              </a:rPr>
              <a:t>esorería</a:t>
            </a:r>
            <a:r>
              <a:rPr lang="en-US" sz="2400" b="1" dirty="0" smtClean="0">
                <a:latin typeface="Arial" pitchFamily="34" charset="0"/>
                <a:cs typeface="Arial" pitchFamily="34" charset="0"/>
              </a:rPr>
              <a:t> </a:t>
            </a:r>
          </a:p>
          <a:p>
            <a:pPr lvl="0" algn="ctr">
              <a:spcBef>
                <a:spcPct val="20000"/>
              </a:spcBef>
              <a:defRPr/>
            </a:pPr>
            <a:r>
              <a:rPr lang="en-US" sz="2400" b="1" dirty="0" smtClean="0">
                <a:latin typeface="Arial" pitchFamily="34" charset="0"/>
                <a:cs typeface="Arial" pitchFamily="34" charset="0"/>
              </a:rPr>
              <a:t>(FOTEGAL)  </a:t>
            </a:r>
          </a:p>
          <a:p>
            <a:pPr algn="ctr">
              <a:spcBef>
                <a:spcPts val="0"/>
              </a:spcBef>
              <a:buNone/>
            </a:pPr>
            <a:endParaRPr lang="en-US" dirty="0" smtClean="0">
              <a:latin typeface="Arial" pitchFamily="34" charset="0"/>
              <a:cs typeface="Arial" pitchFamily="34" charset="0"/>
            </a:endParaRPr>
          </a:p>
          <a:p>
            <a:pPr algn="ctr">
              <a:spcBef>
                <a:spcPts val="0"/>
              </a:spcBef>
              <a:buNone/>
            </a:pPr>
            <a:r>
              <a:rPr lang="en-US" sz="2100" dirty="0" smtClean="0">
                <a:latin typeface="Arial" pitchFamily="34" charset="0"/>
                <a:cs typeface="Arial" pitchFamily="34" charset="0"/>
              </a:rPr>
              <a:t>Colombia, Agosto 22-23   </a:t>
            </a:r>
          </a:p>
          <a:p>
            <a:pPr lvl="0" algn="ctr">
              <a:spcBef>
                <a:spcPct val="20000"/>
              </a:spcBef>
              <a:defRPr/>
            </a:pPr>
            <a:endParaRPr kumimoji="0" lang="en-US" sz="3200" b="0" i="0" u="none" strike="noStrike" kern="1200" cap="none" spc="0" normalizeH="0" baseline="0" noProof="0" dirty="0" smtClean="0">
              <a:ln>
                <a:noFill/>
              </a:ln>
              <a:effectLst/>
              <a:uLnTx/>
              <a:uFillTx/>
              <a:latin typeface="+mn-lt"/>
              <a:ea typeface="+mn-ea"/>
              <a:cs typeface="+mn-cs"/>
            </a:endParaRPr>
          </a:p>
        </p:txBody>
      </p:sp>
      <p:pic>
        <p:nvPicPr>
          <p:cNvPr id="8" name="Picture 13" descr="MHCP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867400"/>
            <a:ext cx="2438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tx2">
              <a:lumMod val="20000"/>
              <a:lumOff val="80000"/>
            </a:schemeClr>
          </a:solidFill>
        </p:spPr>
        <p:txBody>
          <a:bodyPr>
            <a:normAutofit/>
          </a:bodyPr>
          <a:lstStyle/>
          <a:p>
            <a:r>
              <a:rPr lang="es-ES_tradnl" sz="3200" b="1" dirty="0" smtClean="0">
                <a:latin typeface="Times New Roman" pitchFamily="18" charset="0"/>
                <a:cs typeface="Times New Roman" pitchFamily="18" charset="0"/>
              </a:rPr>
              <a:t>Tabla de Contenido</a:t>
            </a:r>
            <a:endParaRPr lang="es-ES_tradnl" sz="3200" dirty="0"/>
          </a:p>
        </p:txBody>
      </p:sp>
      <p:sp>
        <p:nvSpPr>
          <p:cNvPr id="3" name="Content Placeholder 2"/>
          <p:cNvSpPr>
            <a:spLocks noGrp="1"/>
          </p:cNvSpPr>
          <p:nvPr>
            <p:ph idx="1"/>
          </p:nvPr>
        </p:nvSpPr>
        <p:spPr>
          <a:xfrm>
            <a:off x="304800" y="1219200"/>
            <a:ext cx="8382000" cy="5181600"/>
          </a:xfrm>
        </p:spPr>
        <p:txBody>
          <a:bodyPr>
            <a:noAutofit/>
          </a:bodyPr>
          <a:lstStyle/>
          <a:p>
            <a:pPr marL="514350" indent="-514350">
              <a:buFont typeface="+mj-lt"/>
              <a:buAutoNum type="arabicPeriod"/>
            </a:pPr>
            <a:endParaRPr lang="es-ES_tradnl" sz="2400" dirty="0" smtClean="0">
              <a:latin typeface="Arial" pitchFamily="34" charset="0"/>
              <a:cs typeface="Arial" pitchFamily="34" charset="0"/>
            </a:endParaRPr>
          </a:p>
          <a:p>
            <a:pPr marL="514350" indent="-514350">
              <a:buFont typeface="+mj-lt"/>
              <a:buAutoNum type="arabicPeriod"/>
            </a:pPr>
            <a:r>
              <a:rPr lang="es-ES_tradnl" sz="2400" dirty="0" smtClean="0">
                <a:latin typeface="Arial" pitchFamily="34" charset="0"/>
                <a:cs typeface="Arial" pitchFamily="34" charset="0"/>
              </a:rPr>
              <a:t>Un breve resumen del concepto de CUT</a:t>
            </a:r>
          </a:p>
          <a:p>
            <a:pPr marL="514350" indent="-514350">
              <a:buFont typeface="+mj-lt"/>
              <a:buAutoNum type="arabicPeriod"/>
            </a:pPr>
            <a:r>
              <a:rPr lang="es-ES_tradnl" sz="2400" dirty="0" smtClean="0">
                <a:latin typeface="Arial" pitchFamily="34" charset="0"/>
                <a:cs typeface="Arial" pitchFamily="34" charset="0"/>
              </a:rPr>
              <a:t>Ubicación de la CUT y marco legal</a:t>
            </a:r>
          </a:p>
          <a:p>
            <a:pPr marL="514350" indent="-514350">
              <a:buFont typeface="+mj-lt"/>
              <a:buAutoNum type="arabicPeriod"/>
            </a:pPr>
            <a:r>
              <a:rPr lang="es-ES_tradnl" sz="2400" dirty="0" smtClean="0">
                <a:latin typeface="Arial" pitchFamily="34" charset="0"/>
                <a:cs typeface="Arial" pitchFamily="34" charset="0"/>
              </a:rPr>
              <a:t>Recursos incluidos en la CUT </a:t>
            </a:r>
          </a:p>
          <a:p>
            <a:pPr marL="514350" indent="-514350">
              <a:buFont typeface="+mj-lt"/>
              <a:buAutoNum type="arabicPeriod"/>
            </a:pPr>
            <a:r>
              <a:rPr lang="es-ES_tradnl" sz="2400" dirty="0" smtClean="0">
                <a:latin typeface="Arial" pitchFamily="34" charset="0"/>
                <a:cs typeface="Arial" pitchFamily="34" charset="0"/>
              </a:rPr>
              <a:t>Cuentas del gobierno en bancos comerciales </a:t>
            </a:r>
          </a:p>
          <a:p>
            <a:pPr marL="514350" indent="-514350">
              <a:buFont typeface="+mj-lt"/>
              <a:buAutoNum type="arabicPeriod"/>
            </a:pPr>
            <a:r>
              <a:rPr lang="es-ES_tradnl" sz="2400" dirty="0" smtClean="0">
                <a:latin typeface="Arial" pitchFamily="34" charset="0"/>
                <a:cs typeface="Arial" pitchFamily="34" charset="0"/>
              </a:rPr>
              <a:t>Cuentas bancarias del gobierno en el banco central y cuentas escriturales de la CUT</a:t>
            </a:r>
          </a:p>
          <a:p>
            <a:pPr marL="514350" indent="-514350">
              <a:buFont typeface="+mj-lt"/>
              <a:buAutoNum type="arabicPeriod"/>
            </a:pPr>
            <a:r>
              <a:rPr lang="es-ES" sz="2400" dirty="0" smtClean="0">
                <a:latin typeface="Arial" pitchFamily="34" charset="0"/>
                <a:cs typeface="Arial" pitchFamily="34" charset="0"/>
              </a:rPr>
              <a:t>Módulo de administración de cuentas bancarias y escriturales en el SIAF </a:t>
            </a:r>
            <a:endParaRPr lang="es-ES_tradnl" sz="2400" dirty="0" smtClean="0">
              <a:latin typeface="Arial" pitchFamily="34" charset="0"/>
              <a:cs typeface="Arial" pitchFamily="34" charset="0"/>
            </a:endParaRPr>
          </a:p>
          <a:p>
            <a:pPr marL="514350" indent="-514350">
              <a:buFont typeface="+mj-lt"/>
              <a:buAutoNum type="arabicPeriod"/>
            </a:pPr>
            <a:r>
              <a:rPr lang="es-ES_tradnl" sz="2400" dirty="0" smtClean="0">
                <a:latin typeface="Arial" pitchFamily="34" charset="0"/>
                <a:cs typeface="Arial" pitchFamily="34" charset="0"/>
              </a:rPr>
              <a:t>Saldo promedio en la CUT </a:t>
            </a:r>
          </a:p>
          <a:p>
            <a:pPr marL="514350" indent="-514350">
              <a:buFont typeface="+mj-lt"/>
              <a:buAutoNum type="arabicPeriod"/>
            </a:pPr>
            <a:endParaRPr lang="es-ES_tradnl" sz="24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a:solidFill>
            <a:schemeClr val="tx2">
              <a:lumMod val="20000"/>
              <a:lumOff val="80000"/>
            </a:schemeClr>
          </a:solidFill>
        </p:spPr>
        <p:txBody>
          <a:bodyPr>
            <a:normAutofit/>
          </a:bodyPr>
          <a:lstStyle/>
          <a:p>
            <a:r>
              <a:rPr lang="es-ES" sz="3200" b="1" dirty="0" smtClean="0">
                <a:latin typeface="Times New Roman" pitchFamily="18" charset="0"/>
                <a:cs typeface="Times New Roman" pitchFamily="18" charset="0"/>
              </a:rPr>
              <a:t>Un breve resumen del concepto de CUT </a:t>
            </a:r>
            <a:endParaRPr lang="es-E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876800"/>
          </a:xfrm>
        </p:spPr>
        <p:txBody>
          <a:bodyPr>
            <a:normAutofit/>
          </a:bodyPr>
          <a:lstStyle/>
          <a:p>
            <a:r>
              <a:rPr lang="es-ES" sz="1800" dirty="0" smtClean="0"/>
              <a:t>La CUT consiste en una estructura unificada de las cuentas del gobierno que facilita la consolidación de sus saldos de efectivo y la utilización óptima de estos y permite a los Ministerios de Finanzas supervisar los flujos de caja del gobierno y mejorar el control y el seguimiento presupuestario.</a:t>
            </a:r>
            <a:endParaRPr lang="en-US" sz="1800" dirty="0" smtClean="0"/>
          </a:p>
          <a:p>
            <a:r>
              <a:rPr lang="es-ES" sz="1800" dirty="0" smtClean="0"/>
              <a:t>La CUT es una cuenta o un conjunto de cuentas interrelacionadas a través de las cuales el gobierno realiza todas sus transacciones de ingresos y pagos y obtiene un panorama consolidado de su posición de caja al final de cada día. Se basa en el principio de </a:t>
            </a:r>
            <a:r>
              <a:rPr lang="es-ES" sz="1800" b="1" dirty="0" smtClean="0"/>
              <a:t>fungibilidad</a:t>
            </a:r>
            <a:r>
              <a:rPr lang="es-ES" sz="1800" dirty="0" smtClean="0"/>
              <a:t> de todo el efectivo independientemente de su uso final. </a:t>
            </a:r>
            <a:endParaRPr lang="en-US" sz="1800" dirty="0" smtClean="0"/>
          </a:p>
          <a:p>
            <a:r>
              <a:rPr lang="es-ES" sz="1800" dirty="0" smtClean="0"/>
              <a:t> La </a:t>
            </a:r>
            <a:r>
              <a:rPr lang="es-ES" sz="1800" b="1" dirty="0" smtClean="0"/>
              <a:t>cobertura </a:t>
            </a:r>
            <a:r>
              <a:rPr lang="es-ES" sz="1800" dirty="0" smtClean="0"/>
              <a:t>de la CUT debería ser lo más completa posible e incluir todas las entidades financiadas por el gobierno, incluidos los organismos autónomos, los fondos extra-presupuestarios y las cuentas especiales. </a:t>
            </a:r>
          </a:p>
          <a:p>
            <a:pPr lvl="1"/>
            <a:r>
              <a:rPr lang="es-ES" sz="1600" dirty="0" smtClean="0"/>
              <a:t>Debe alentarse a los donantes a integrar sus fondos con la CUT o, como mínimo, realizar los pagos finales a través de esta; </a:t>
            </a:r>
          </a:p>
          <a:p>
            <a:pPr lvl="1"/>
            <a:r>
              <a:rPr lang="es-ES" sz="1600" dirty="0" smtClean="0"/>
              <a:t>Debe considerarse la inclusión de los fondos de seguridad social y otros fondos fiduciarios, siempre que el sistema contable esté bien desarrollado (permita distinguir de manera precisa los activos del fondo en las cuentas del libro mayor) y existan las salvaguardias adecuadas para prevenir el abuso en el uso de estos recursos. </a:t>
            </a:r>
            <a:endParaRPr lang="en-US" sz="1600" dirty="0" smtClean="0"/>
          </a:p>
          <a:p>
            <a:endParaRPr lang="es-E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a:solidFill>
            <a:schemeClr val="tx2">
              <a:lumMod val="20000"/>
              <a:lumOff val="80000"/>
            </a:schemeClr>
          </a:solidFill>
        </p:spPr>
        <p:txBody>
          <a:bodyPr>
            <a:normAutofit/>
          </a:bodyPr>
          <a:lstStyle/>
          <a:p>
            <a:r>
              <a:rPr lang="es-ES" sz="3200" b="1" dirty="0" smtClean="0">
                <a:latin typeface="Times New Roman" pitchFamily="18" charset="0"/>
                <a:cs typeface="Times New Roman" pitchFamily="18" charset="0"/>
              </a:rPr>
              <a:t>Un breve resumen del concepto de CUT </a:t>
            </a:r>
            <a:endParaRPr lang="es-ES" sz="3200" b="1" dirty="0"/>
          </a:p>
        </p:txBody>
      </p:sp>
      <p:sp>
        <p:nvSpPr>
          <p:cNvPr id="3" name="Content Placeholder 2"/>
          <p:cNvSpPr>
            <a:spLocks noGrp="1"/>
          </p:cNvSpPr>
          <p:nvPr>
            <p:ph idx="1"/>
          </p:nvPr>
        </p:nvSpPr>
        <p:spPr>
          <a:xfrm>
            <a:off x="457200" y="1371600"/>
            <a:ext cx="8229600" cy="5486400"/>
          </a:xfrm>
        </p:spPr>
        <p:txBody>
          <a:bodyPr>
            <a:normAutofit fontScale="62500" lnSpcReduction="20000"/>
          </a:bodyPr>
          <a:lstStyle/>
          <a:p>
            <a:pPr>
              <a:buNone/>
            </a:pPr>
            <a:r>
              <a:rPr lang="es-ES" sz="2900" b="1" dirty="0" smtClean="0"/>
              <a:t>Estructura de Cuentas de la CUT</a:t>
            </a:r>
          </a:p>
          <a:p>
            <a:endParaRPr lang="es-ES" sz="2900" dirty="0" smtClean="0"/>
          </a:p>
          <a:p>
            <a:pPr>
              <a:buNone/>
            </a:pPr>
            <a:r>
              <a:rPr lang="es-ES" sz="2900" dirty="0" smtClean="0"/>
              <a:t>La </a:t>
            </a:r>
            <a:r>
              <a:rPr lang="es-ES" sz="2900" b="1" dirty="0" smtClean="0"/>
              <a:t>estructura de las cuentas bancarias </a:t>
            </a:r>
            <a:r>
              <a:rPr lang="es-ES" sz="2900" dirty="0" smtClean="0"/>
              <a:t>del gobierno en un sistema de CUT puede ser </a:t>
            </a:r>
          </a:p>
          <a:p>
            <a:pPr>
              <a:buNone/>
            </a:pPr>
            <a:r>
              <a:rPr lang="es-ES" sz="2900" b="1" dirty="0" smtClean="0"/>
              <a:t>centralizada</a:t>
            </a:r>
            <a:r>
              <a:rPr lang="es-ES" sz="2900" dirty="0" smtClean="0"/>
              <a:t> o </a:t>
            </a:r>
            <a:r>
              <a:rPr lang="es-ES" sz="2900" b="1" dirty="0" smtClean="0"/>
              <a:t>distribuida:</a:t>
            </a:r>
            <a:r>
              <a:rPr lang="es-ES" sz="3300" b="1" dirty="0" smtClean="0"/>
              <a:t> </a:t>
            </a:r>
          </a:p>
          <a:p>
            <a:pPr lvl="1"/>
            <a:endParaRPr lang="es-ES" sz="2600" dirty="0" smtClean="0"/>
          </a:p>
          <a:p>
            <a:pPr lvl="1"/>
            <a:r>
              <a:rPr lang="es-ES" sz="2900" dirty="0" smtClean="0"/>
              <a:t>En una </a:t>
            </a:r>
            <a:r>
              <a:rPr lang="es-ES" sz="2900" b="1" dirty="0" smtClean="0"/>
              <a:t>estructura centralizada</a:t>
            </a:r>
            <a:r>
              <a:rPr lang="es-ES" sz="2900" dirty="0" smtClean="0"/>
              <a:t>, la CUT se compone de una sola cuenta bancaria —con o sin subcuentas—mantenida generalmente en el banco central. La gestión de este sistema corre a cargo de una autoridad centralizada (un tesoro con o sin unidades regionales), o de los distintos organismos ejecutores del gasto/unidades presupuestarias.</a:t>
            </a:r>
          </a:p>
          <a:p>
            <a:pPr lvl="1"/>
            <a:endParaRPr lang="en-US" sz="2900" dirty="0" smtClean="0"/>
          </a:p>
          <a:p>
            <a:pPr lvl="1"/>
            <a:r>
              <a:rPr lang="es-ES" sz="2900" dirty="0" smtClean="0"/>
              <a:t> En una </a:t>
            </a:r>
            <a:r>
              <a:rPr lang="es-ES" sz="2900" b="1" dirty="0" smtClean="0"/>
              <a:t>estructura distribuida </a:t>
            </a:r>
            <a:r>
              <a:rPr lang="es-ES" sz="2900" dirty="0" smtClean="0"/>
              <a:t>(por ej. Suecia), existen varias cuentas bancarias independientes (generalmente </a:t>
            </a:r>
            <a:r>
              <a:rPr lang="es-ES" sz="2900" b="1" dirty="0" smtClean="0"/>
              <a:t>cuentas de saldo cero</a:t>
            </a:r>
            <a:r>
              <a:rPr lang="es-ES" sz="2900" dirty="0" smtClean="0"/>
              <a:t> en bancos comerciales) operadas por organismos ejecutores del gasto/unidades presupuestarias para realizar sus propias transacciones, y los saldos positivos y negativos mantenidos en estas cuentas se registran en cifras netas en la cuenta principal de la CUT. El dinero se transfiere a estas cuentas a medida que se realizan los pagos aprobados, y el banco central proporciona el saldo de caja consolidado al final del día. El sistema de liquidación y compensación interbancaria suele utilizarse para “barrer” los saldos de estas cuentas interconectadas a la cuenta principal de la CUT al final del día.</a:t>
            </a:r>
            <a:endParaRPr lang="en-US" sz="2900" dirty="0" smtClean="0"/>
          </a:p>
          <a:p>
            <a:pPr>
              <a:buNone/>
            </a:pPr>
            <a:r>
              <a:rPr lang="es-ES" sz="2600" b="1" dirty="0" smtClean="0"/>
              <a:t> </a:t>
            </a:r>
            <a:endParaRPr lang="en-US" sz="2600" dirty="0" smtClean="0"/>
          </a:p>
          <a:p>
            <a:endParaRPr lang="es-E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a:solidFill>
            <a:schemeClr val="tx2">
              <a:lumMod val="20000"/>
              <a:lumOff val="80000"/>
            </a:schemeClr>
          </a:solidFill>
        </p:spPr>
        <p:txBody>
          <a:bodyPr>
            <a:normAutofit/>
          </a:bodyPr>
          <a:lstStyle/>
          <a:p>
            <a:r>
              <a:rPr lang="es-ES" sz="3200" b="1" dirty="0" smtClean="0">
                <a:latin typeface="Times New Roman" pitchFamily="18" charset="0"/>
                <a:cs typeface="Times New Roman" pitchFamily="18" charset="0"/>
              </a:rPr>
              <a:t>Un breve resumen del concepto de CUT </a:t>
            </a:r>
            <a:endParaRPr lang="es-E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pPr>
              <a:buNone/>
            </a:pPr>
            <a:r>
              <a:rPr lang="es-ES" sz="1900" b="1" dirty="0" smtClean="0"/>
              <a:t>Sistemas de procesamiento de transacciones y control contable </a:t>
            </a:r>
          </a:p>
          <a:p>
            <a:pPr>
              <a:buNone/>
            </a:pPr>
            <a:endParaRPr lang="es-ES" sz="1800" dirty="0" smtClean="0"/>
          </a:p>
          <a:p>
            <a:r>
              <a:rPr lang="es-ES" sz="1900" dirty="0" smtClean="0"/>
              <a:t>Las cuestiones relacionadas con la consolidación de los recursos en efectivo en la CUT a los efectos de la gestión de caja, no deben confundirse con las vinculadas a la distribución de responsabilidades para el control contable y el procesamiento de ingresos y pagos. La CUT puede operar en un sistema centralizado, en uno descentralizado (o distribuido), o en uno mixto de procesamiento de transacciones y control contable.</a:t>
            </a:r>
            <a:endParaRPr lang="en-US" sz="1900" dirty="0" smtClean="0"/>
          </a:p>
          <a:p>
            <a:endParaRPr lang="es-ES" sz="1900" dirty="0" smtClean="0"/>
          </a:p>
          <a:p>
            <a:r>
              <a:rPr lang="es-ES" sz="1900" dirty="0" smtClean="0"/>
              <a:t>Un </a:t>
            </a:r>
            <a:r>
              <a:rPr lang="es-ES" sz="1900" b="1" dirty="0" smtClean="0"/>
              <a:t>sistema centralizado de procesamiento de transacciones</a:t>
            </a:r>
            <a:r>
              <a:rPr lang="es-ES" sz="1900" b="1" i="1" dirty="0" smtClean="0"/>
              <a:t> </a:t>
            </a:r>
            <a:r>
              <a:rPr lang="es-ES" sz="1900" dirty="0" smtClean="0"/>
              <a:t>implica una concentración de la autoridad en el tesoro para procesar las transacciones en efectivo y operar la CUT. La unidad central (que puede ser respaldada por una red de unidades regionales) proporciona servicios de pago a las unidades presupuestarias y tiene la autoridad exclusiva para operar la CUT, incluidas las cuentas de transacciones a nivel regional. Las unidades presupuestarias presentan sus solicitudes de pago a la unidad central. Pueden establecerse sub-cuentas separadas para cada unidad de tesorería y/o cada unidad presupuestaria regional. Este modelo de procesamiento de transacciones puede asociarse con una estructura centralizada (Brasil , Francia) o distribuida (Reino Unido) de las cuentas bancarias. </a:t>
            </a:r>
            <a:endParaRPr lang="en-US" sz="1900" dirty="0" smtClean="0"/>
          </a:p>
          <a:p>
            <a:endParaRPr lang="es-E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tx2">
              <a:lumMod val="20000"/>
              <a:lumOff val="80000"/>
            </a:schemeClr>
          </a:solidFill>
        </p:spPr>
        <p:txBody>
          <a:bodyPr>
            <a:normAutofit/>
          </a:bodyPr>
          <a:lstStyle/>
          <a:p>
            <a:r>
              <a:rPr lang="es-ES" sz="3200" b="1" dirty="0" smtClean="0">
                <a:latin typeface="Times New Roman" pitchFamily="18" charset="0"/>
                <a:cs typeface="Times New Roman" pitchFamily="18" charset="0"/>
              </a:rPr>
              <a:t>Un breve resumen del concepto de CUT </a:t>
            </a:r>
            <a:endParaRPr lang="es-ES" sz="3200" b="1" dirty="0"/>
          </a:p>
        </p:txBody>
      </p:sp>
      <p:sp>
        <p:nvSpPr>
          <p:cNvPr id="3" name="Content Placeholder 2"/>
          <p:cNvSpPr>
            <a:spLocks noGrp="1"/>
          </p:cNvSpPr>
          <p:nvPr>
            <p:ph idx="1"/>
          </p:nvPr>
        </p:nvSpPr>
        <p:spPr>
          <a:xfrm>
            <a:off x="457200" y="1371600"/>
            <a:ext cx="8229600" cy="5181600"/>
          </a:xfrm>
        </p:spPr>
        <p:txBody>
          <a:bodyPr>
            <a:normAutofit/>
          </a:bodyPr>
          <a:lstStyle/>
          <a:p>
            <a:pPr>
              <a:buNone/>
            </a:pPr>
            <a:r>
              <a:rPr lang="es-ES" sz="1800" b="1" dirty="0" smtClean="0"/>
              <a:t>Sistemas de procesamiento de transacciones y control contable (cont.)</a:t>
            </a:r>
            <a:endParaRPr lang="en-US" sz="1800" dirty="0" smtClean="0"/>
          </a:p>
          <a:p>
            <a:endParaRPr lang="en-US" sz="1800" dirty="0" smtClean="0"/>
          </a:p>
          <a:p>
            <a:r>
              <a:rPr lang="es-ES" sz="1800" dirty="0" smtClean="0"/>
              <a:t>Un sistema</a:t>
            </a:r>
            <a:r>
              <a:rPr lang="es-ES" sz="1800" b="1" dirty="0" smtClean="0"/>
              <a:t> descentralizado de procesamiento de transacciones</a:t>
            </a:r>
            <a:r>
              <a:rPr lang="es-ES" sz="1800" b="1" i="1" dirty="0" smtClean="0"/>
              <a:t> </a:t>
            </a:r>
            <a:r>
              <a:rPr lang="es-ES" sz="1800" dirty="0" smtClean="0"/>
              <a:t>implica que cada unidad presupuestaria procesa sus propias transacciones y opera directamente su respectiva cuenta bancaria en el marco del sistema de la CUT. Si es necesario, puede establecerse un límite a los pagos en efectivo para cada unidad presupuestaria contra una subcuenta o una cuenta de transacciones dentro de la CUT, aunque esto es más sencillo si se cuenta con un SIAF. A los efectos de gestión de caja, los saldos en estas subcuentas y las cuentas de transacciones se netean para incorporarlos en la cuenta principal de la CUT, la cuenta superior en la estructura jerárquica. Este es un modelo de control de caja centralizado, pero descentralizado en cuanto a la responsabilidad por los compromisos, los pagos y la contabilidad. Este modelo de procesamiento de transacciones puede asociarse con una estructura centralizada de las cuentas bancarias (India) o una estructura distribuida de estas (Suecia). </a:t>
            </a:r>
            <a:endParaRPr lang="en-US" sz="1800" dirty="0" smtClean="0"/>
          </a:p>
          <a:p>
            <a:endParaRPr lang="es-E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715962"/>
          </a:xfrm>
          <a:solidFill>
            <a:schemeClr val="tx2">
              <a:lumMod val="20000"/>
              <a:lumOff val="80000"/>
            </a:schemeClr>
          </a:solidFill>
        </p:spPr>
        <p:txBody>
          <a:bodyPr>
            <a:normAutofit/>
          </a:bodyPr>
          <a:lstStyle/>
          <a:p>
            <a:r>
              <a:rPr lang="es-ES" sz="3200" b="1" dirty="0" smtClean="0">
                <a:latin typeface="Times New Roman" pitchFamily="18" charset="0"/>
                <a:cs typeface="Times New Roman" pitchFamily="18" charset="0"/>
              </a:rPr>
              <a:t>Un breve resumen del concepto de CUT </a:t>
            </a:r>
            <a:endParaRPr lang="es-ES" sz="3200" b="1" dirty="0"/>
          </a:p>
        </p:txBody>
      </p:sp>
      <p:sp>
        <p:nvSpPr>
          <p:cNvPr id="3" name="Content Placeholder 2"/>
          <p:cNvSpPr>
            <a:spLocks noGrp="1"/>
          </p:cNvSpPr>
          <p:nvPr>
            <p:ph idx="1"/>
          </p:nvPr>
        </p:nvSpPr>
        <p:spPr>
          <a:xfrm>
            <a:off x="457200" y="1371600"/>
            <a:ext cx="8229600" cy="5029200"/>
          </a:xfrm>
        </p:spPr>
        <p:txBody>
          <a:bodyPr>
            <a:normAutofit lnSpcReduction="10000"/>
          </a:bodyPr>
          <a:lstStyle/>
          <a:p>
            <a:pPr>
              <a:buNone/>
            </a:pPr>
            <a:r>
              <a:rPr lang="es-ES" sz="1800" b="1" dirty="0" smtClean="0"/>
              <a:t>Cuentas bancarias y cuentas del libro mayor</a:t>
            </a:r>
          </a:p>
          <a:p>
            <a:endParaRPr lang="es-ES" sz="1800" dirty="0" smtClean="0"/>
          </a:p>
          <a:p>
            <a:r>
              <a:rPr lang="es-ES" sz="1800" dirty="0" smtClean="0"/>
              <a:t>Si bien es necesario distinguir cada transacción en efectivo (por ejemplo, una transacción típica de ingreso y/o de gasto –salarios, etc.- de una unidad del gobierno) a los efectos de control y declaración de información, estos objetivos se logran a través del sistema contable (y el SIAF) y no manteniendo y/o depositando efectivo en distintas cuentas bancarias. Esto permite a los Ministerios de Finanzas desvincular la gestión de caja del control de las transacciones realizadas. El sistema contable permite monitorear y reportar el gasto efectivo con cargo a las asignaciones presupuestarias autorizadas y/o los créditos asignados en el ejercicio.</a:t>
            </a:r>
            <a:endParaRPr lang="en-US" sz="1800" dirty="0" smtClean="0"/>
          </a:p>
          <a:p>
            <a:endParaRPr lang="en-US" sz="1800" dirty="0" smtClean="0"/>
          </a:p>
          <a:p>
            <a:r>
              <a:rPr lang="es-ES" sz="1800" dirty="0" smtClean="0"/>
              <a:t>La CUT puede incluir múltiples cuentas de mayor, por ejemplo, para mantener la identidad contable distintiva de los ministerios ejecutores del gasto y las agencias tributarias.</a:t>
            </a:r>
            <a:r>
              <a:rPr lang="es-ES" sz="1800" b="1" dirty="0" smtClean="0"/>
              <a:t> </a:t>
            </a:r>
            <a:r>
              <a:rPr lang="es-ES" sz="1800" dirty="0" smtClean="0"/>
              <a:t>La distinción entre las cuentas de mayor y las cuentas bancarias efectivas es importante. La autoridad de una unidad presupuestaria para gastar no está representada por la disponibilidad de efectivo. Los permisos agregados para gastar pueden superar el saldo de caja consolidado indicado en la cuenta principal de la CUT. Esto no plantea un problema siempre que el efectivo esté disponible cuando lleguen a concretarse los pagos.</a:t>
            </a:r>
            <a:endParaRPr lang="en-US" sz="1800" dirty="0" smtClean="0"/>
          </a:p>
          <a:p>
            <a:endParaRPr lang="es-E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a:solidFill>
            <a:schemeClr val="tx2">
              <a:lumMod val="20000"/>
              <a:lumOff val="80000"/>
            </a:schemeClr>
          </a:solidFill>
        </p:spPr>
        <p:txBody>
          <a:bodyPr>
            <a:normAutofit/>
          </a:bodyPr>
          <a:lstStyle/>
          <a:p>
            <a:r>
              <a:rPr lang="es-ES" sz="3200" b="1" dirty="0" smtClean="0">
                <a:latin typeface="Times New Roman" pitchFamily="18" charset="0"/>
                <a:cs typeface="Times New Roman" pitchFamily="18" charset="0"/>
              </a:rPr>
              <a:t>Un breve resumen del concepto de CUT </a:t>
            </a:r>
            <a:endParaRPr lang="es-ES" sz="3200" b="1" dirty="0"/>
          </a:p>
        </p:txBody>
      </p:sp>
      <p:sp>
        <p:nvSpPr>
          <p:cNvPr id="3" name="Content Placeholder 2"/>
          <p:cNvSpPr>
            <a:spLocks noGrp="1"/>
          </p:cNvSpPr>
          <p:nvPr>
            <p:ph idx="1"/>
          </p:nvPr>
        </p:nvSpPr>
        <p:spPr>
          <a:xfrm>
            <a:off x="457200" y="1295400"/>
            <a:ext cx="8229600" cy="5105400"/>
          </a:xfrm>
        </p:spPr>
        <p:txBody>
          <a:bodyPr>
            <a:normAutofit lnSpcReduction="10000"/>
          </a:bodyPr>
          <a:lstStyle/>
          <a:p>
            <a:pPr>
              <a:buNone/>
            </a:pPr>
            <a:r>
              <a:rPr lang="es-ES" sz="1800" b="1" dirty="0" smtClean="0"/>
              <a:t>Requisitos de los sistemas de información financiera (SIAF)</a:t>
            </a:r>
          </a:p>
          <a:p>
            <a:endParaRPr lang="es-ES" sz="1800" dirty="0" smtClean="0"/>
          </a:p>
          <a:p>
            <a:r>
              <a:rPr lang="es-ES" sz="1800" dirty="0" smtClean="0"/>
              <a:t>Los SIAF normalmente deben incluir un módulo de libro mayor general que suele tener varios estratos de cuentas para manejar todos los tipos de operaciones de tesorería relacionados con los ingresos, los pagos, el financiamiento y la colocación del excedente de efectivo. El módulo debería tener las siguientes características funcionales: </a:t>
            </a:r>
          </a:p>
          <a:p>
            <a:pPr marL="800100" lvl="1" indent="-400050">
              <a:buAutoNum type="romanLcParenR"/>
            </a:pPr>
            <a:r>
              <a:rPr lang="es-ES" sz="1600" dirty="0" smtClean="0"/>
              <a:t>el registro de los pagos y de todas las transacciones en efectivo (transferencias entre cuentas, transferencia a cuentas de depósitos y otras actividades de inversión, transferencias a la cuenta principal de la CUT en el banco central, etc.); </a:t>
            </a:r>
          </a:p>
          <a:p>
            <a:pPr marL="800100" lvl="1" indent="-400050">
              <a:buAutoNum type="romanLcParenR"/>
            </a:pPr>
            <a:r>
              <a:rPr lang="es-ES" sz="1600" dirty="0" smtClean="0"/>
              <a:t>Permitir el monitoreo continuo del efectivo en las cuentas bancarias; </a:t>
            </a:r>
          </a:p>
          <a:p>
            <a:pPr marL="800100" lvl="1" indent="-400050">
              <a:buAutoNum type="romanLcParenR"/>
            </a:pPr>
            <a:r>
              <a:rPr lang="es-ES" sz="1600" dirty="0" smtClean="0"/>
              <a:t>permitir la transferencia de efectivo a cuentas bancarias mantenidas fuera del sistema de CUT (por ejemplo, gastos menores, salarios, pensiones, etc.); </a:t>
            </a:r>
          </a:p>
          <a:p>
            <a:pPr marL="800100" lvl="1" indent="-400050">
              <a:buAutoNum type="romanLcParenR"/>
            </a:pPr>
            <a:r>
              <a:rPr lang="es-ES" sz="1600" dirty="0" smtClean="0"/>
              <a:t>la conciliación de los registros diarios en el libro mayor general y en los libros auxiliares con los movimientos de caja en la CUT, incluida la conciliación mensual y diaria de las cuentas de operaciones (como las cuentas de saldo cero) de los organismos ejecutores del gasto; y, </a:t>
            </a:r>
          </a:p>
          <a:p>
            <a:pPr marL="800100" lvl="1" indent="-400050">
              <a:buAutoNum type="romanLcParenR"/>
            </a:pPr>
            <a:r>
              <a:rPr lang="es-ES" sz="1600" dirty="0" smtClean="0"/>
              <a:t>la preparación de estados resumidos de transacciones a los efectos de la declaración de datos y monitoreo.</a:t>
            </a:r>
            <a:endParaRPr lang="en-US" sz="1600" dirty="0" smtClean="0"/>
          </a:p>
          <a:p>
            <a:endParaRPr lang="en-US" sz="1800" dirty="0" smtClean="0"/>
          </a:p>
          <a:p>
            <a:endParaRPr lang="es-E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a:solidFill>
            <a:schemeClr val="tx2">
              <a:lumMod val="20000"/>
              <a:lumOff val="80000"/>
            </a:schemeClr>
          </a:solidFill>
        </p:spPr>
        <p:txBody>
          <a:bodyPr>
            <a:normAutofit/>
          </a:bodyPr>
          <a:lstStyle/>
          <a:p>
            <a:r>
              <a:rPr lang="es-ES" sz="3200" b="1" dirty="0" smtClean="0">
                <a:latin typeface="Times New Roman" pitchFamily="18" charset="0"/>
                <a:cs typeface="Times New Roman" pitchFamily="18" charset="0"/>
              </a:rPr>
              <a:t>Un breve resumen del concepto de CUT </a:t>
            </a:r>
            <a:endParaRPr lang="es-E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a:buNone/>
            </a:pPr>
            <a:r>
              <a:rPr lang="es-ES" sz="2600" b="1" dirty="0" smtClean="0"/>
              <a:t>Requisitos de la infraestructura de comunicaciones y del sistema bancario </a:t>
            </a:r>
          </a:p>
          <a:p>
            <a:endParaRPr lang="es-ES" sz="2400" dirty="0" smtClean="0"/>
          </a:p>
          <a:p>
            <a:r>
              <a:rPr lang="es-ES" sz="2600" dirty="0" smtClean="0"/>
              <a:t>Para establecer un sistema de CUT integrado por una estructura distribuida de las cuentas bancarias y un sistema descentralizado de procesamiento de transacciones es necesario contar con redes de comunicaciones eficientes y fiables y un sistema de liquidación y compensación interbancaria. Esto permitirá el neteo de los saldos de las cuentas de transacciones (operadas por las unidades presupuestarias) con la cuenta principal de la CUT mantenida en el banco central. Si un banco comercial tiene varias cuentas de transacciones (en el marco de un contrato central), todo el registro en cifras netas se realizará inicialmente dentro del banco, de manera que haya una sola transacción neta global en la CUT al final del día.</a:t>
            </a:r>
            <a:endParaRPr lang="en-US" sz="2600" dirty="0" smtClean="0"/>
          </a:p>
          <a:p>
            <a:pPr>
              <a:buNone/>
            </a:pPr>
            <a:r>
              <a:rPr lang="es-ES" sz="2600" dirty="0" smtClean="0"/>
              <a:t> </a:t>
            </a:r>
            <a:endParaRPr lang="en-US" sz="2600" dirty="0" smtClean="0"/>
          </a:p>
          <a:p>
            <a:r>
              <a:rPr lang="es-ES" sz="2600" dirty="0" smtClean="0"/>
              <a:t>Deben establecerse la viabilidad tecnológica y la capacidad del sistema bancario para participar en el sistema de CUT. Esto incluye la disponibilidad de un sistema de pagos interbancarios, un sistema de compensación de pagos de poca magnitud, un sistema de liquidación bruta en tiempo real (SLBTR) mantenido en el banco central para las transacciones de alto valor, y la conexión de los principales bancos comerciales con el SLBTR. </a:t>
            </a:r>
            <a:endParaRPr lang="en-US" sz="2600" dirty="0" smtClean="0"/>
          </a:p>
          <a:p>
            <a:endParaRPr lang="es-E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782332820"/>
              </p:ext>
            </p:extLst>
          </p:nvPr>
        </p:nvGraphicFramePr>
        <p:xfrm>
          <a:off x="228600" y="1600200"/>
          <a:ext cx="40386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p:cNvSpPr>
            <a:spLocks noGrp="1"/>
          </p:cNvSpPr>
          <p:nvPr>
            <p:ph type="title"/>
          </p:nvPr>
        </p:nvSpPr>
        <p:spPr>
          <a:xfrm>
            <a:off x="457200" y="274638"/>
            <a:ext cx="8229600" cy="792162"/>
          </a:xfrm>
          <a:solidFill>
            <a:schemeClr val="tx2">
              <a:lumMod val="20000"/>
              <a:lumOff val="80000"/>
            </a:schemeClr>
          </a:solidFill>
        </p:spPr>
        <p:txBody>
          <a:bodyPr>
            <a:normAutofit/>
          </a:bodyPr>
          <a:lstStyle/>
          <a:p>
            <a:r>
              <a:rPr lang="es-ES_tradnl" sz="3200" b="1" dirty="0" smtClean="0">
                <a:latin typeface="Times New Roman" pitchFamily="18" charset="0"/>
                <a:cs typeface="Times New Roman" pitchFamily="18" charset="0"/>
              </a:rPr>
              <a:t>Ubicación de la CUT</a:t>
            </a:r>
            <a:endParaRPr lang="es-ES_tradnl" sz="3200" b="1" dirty="0">
              <a:latin typeface="Times New Roman" pitchFamily="18" charset="0"/>
              <a:cs typeface="Times New Roman" pitchFamily="18" charset="0"/>
            </a:endParaRPr>
          </a:p>
        </p:txBody>
      </p:sp>
      <p:sp>
        <p:nvSpPr>
          <p:cNvPr id="9" name="Content Placeholder 8"/>
          <p:cNvSpPr>
            <a:spLocks noGrp="1"/>
          </p:cNvSpPr>
          <p:nvPr>
            <p:ph sz="quarter" idx="4"/>
          </p:nvPr>
        </p:nvSpPr>
        <p:spPr>
          <a:xfrm>
            <a:off x="4645025" y="1600200"/>
            <a:ext cx="4041775" cy="4525963"/>
          </a:xfrm>
        </p:spPr>
        <p:txBody>
          <a:bodyPr>
            <a:noAutofit/>
          </a:bodyPr>
          <a:lstStyle/>
          <a:p>
            <a:r>
              <a:rPr lang="es-ES_tradnl" sz="1800" dirty="0" smtClean="0">
                <a:latin typeface="Times New Roman" pitchFamily="18" charset="0"/>
                <a:cs typeface="Times New Roman" pitchFamily="18" charset="0"/>
              </a:rPr>
              <a:t>En un país la no existencia de banco central (la moneda es el dólar) explica la ubicación en un banco publico comercial. </a:t>
            </a:r>
          </a:p>
          <a:p>
            <a:r>
              <a:rPr lang="es-ES_tradnl" sz="1800" dirty="0" smtClean="0">
                <a:latin typeface="Times New Roman" pitchFamily="18" charset="0"/>
                <a:cs typeface="Times New Roman" pitchFamily="18" charset="0"/>
              </a:rPr>
              <a:t>En otros dos, la CUT esta ubicada en un banco publico, pero gran parte de los recursos se transfiere al final del día al banco central.</a:t>
            </a:r>
          </a:p>
          <a:p>
            <a:r>
              <a:rPr lang="es-ES_tradnl" sz="1800" dirty="0" smtClean="0">
                <a:latin typeface="Times New Roman" pitchFamily="18" charset="0"/>
                <a:cs typeface="Times New Roman" pitchFamily="18" charset="0"/>
              </a:rPr>
              <a:t>Si el banco público realiza operaciones comerciales, esta sujeto a mayores riesgos (crediticio, de mercado, etc.) que el banco central.</a:t>
            </a:r>
          </a:p>
          <a:p>
            <a:r>
              <a:rPr lang="es-ES_tradnl" sz="1800" dirty="0" smtClean="0">
                <a:latin typeface="Times New Roman" pitchFamily="18" charset="0"/>
                <a:cs typeface="Times New Roman" pitchFamily="18" charset="0"/>
              </a:rPr>
              <a:t>Si no las realiza, la remuneración competitiva de los saldos de efectivo y la determinación de una adecuada comisión por administración pasan a ser temas críticos.</a:t>
            </a:r>
            <a:endParaRPr lang="en-US" sz="1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914400"/>
          </a:xfrm>
          <a:solidFill>
            <a:schemeClr val="tx2">
              <a:lumMod val="20000"/>
              <a:lumOff val="80000"/>
            </a:schemeClr>
          </a:solidFill>
        </p:spPr>
        <p:txBody>
          <a:bodyPr>
            <a:noAutofit/>
          </a:bodyPr>
          <a:lstStyle/>
          <a:p>
            <a:r>
              <a:rPr lang="es-ES_tradnl" sz="3200" b="1" dirty="0" smtClean="0">
                <a:latin typeface="Times New Roman" pitchFamily="18" charset="0"/>
                <a:cs typeface="Times New Roman" pitchFamily="18" charset="0"/>
              </a:rPr>
              <a:t>Jerarquía legal de la normativa sobre la CUT </a:t>
            </a:r>
            <a:endParaRPr lang="es-ES_tradnl" sz="3200" b="1" dirty="0">
              <a:latin typeface="Times New Roman" pitchFamily="18" charset="0"/>
              <a:cs typeface="Times New Roman" pitchFamily="18" charset="0"/>
            </a:endParaRPr>
          </a:p>
        </p:txBody>
      </p:sp>
      <p:graphicFrame>
        <p:nvGraphicFramePr>
          <p:cNvPr id="7" name="Content Placeholder 6"/>
          <p:cNvGraphicFramePr>
            <a:graphicFrameLocks noGrp="1"/>
          </p:cNvGraphicFramePr>
          <p:nvPr>
            <p:ph sz="half" idx="2"/>
          </p:nvPr>
        </p:nvGraphicFramePr>
        <p:xfrm>
          <a:off x="381000" y="1600200"/>
          <a:ext cx="4038600" cy="4484688"/>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5"/>
          <p:cNvSpPr>
            <a:spLocks noGrp="1"/>
          </p:cNvSpPr>
          <p:nvPr>
            <p:ph sz="quarter" idx="4"/>
          </p:nvPr>
        </p:nvSpPr>
        <p:spPr>
          <a:xfrm>
            <a:off x="4114801" y="1676400"/>
            <a:ext cx="4572000" cy="4449763"/>
          </a:xfrm>
        </p:spPr>
        <p:txBody>
          <a:bodyPr>
            <a:normAutofit fontScale="85000" lnSpcReduction="10000"/>
          </a:bodyPr>
          <a:lstStyle/>
          <a:p>
            <a:r>
              <a:rPr lang="es-ES_tradnl" dirty="0" smtClean="0">
                <a:latin typeface="Times New Roman" pitchFamily="18" charset="0"/>
                <a:cs typeface="Times New Roman" pitchFamily="18" charset="0"/>
              </a:rPr>
              <a:t>Una mayor jerarquía legal de la normatividad sobre la CUT le otorga mayor estabilidad y obligatoriedad a esta.</a:t>
            </a:r>
          </a:p>
          <a:p>
            <a:r>
              <a:rPr lang="es-ES_tradnl" dirty="0" smtClean="0">
                <a:latin typeface="Times New Roman" pitchFamily="18" charset="0"/>
                <a:cs typeface="Times New Roman" pitchFamily="18" charset="0"/>
              </a:rPr>
              <a:t>Es deseable la emisión de normas complementarias de diferente jerarquía (ocurre en varios países de la región</a:t>
            </a:r>
            <a:r>
              <a:rPr lang="en-US" dirty="0" smtClean="0">
                <a:latin typeface="Times New Roman" pitchFamily="18" charset="0"/>
                <a:cs typeface="Times New Roman" pitchFamily="18" charset="0"/>
              </a:rPr>
              <a:t>)</a:t>
            </a:r>
          </a:p>
          <a:p>
            <a:r>
              <a:rPr lang="es-ES" dirty="0" smtClean="0">
                <a:latin typeface="Times New Roman" pitchFamily="18" charset="0"/>
                <a:cs typeface="Times New Roman" pitchFamily="18" charset="0"/>
              </a:rPr>
              <a:t>La CUT requiere también de un reglamento de funcionamiento (reglas de operación).  Las responsabilidades de la Tesorería y de los titulares de las entidades participantes deben especificarse claramente. Al parecer muchos países carecen de este reglamento.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48478001"/>
              </p:ext>
            </p:extLst>
          </p:nvPr>
        </p:nvGraphicFramePr>
        <p:xfrm>
          <a:off x="381000" y="982393"/>
          <a:ext cx="8458200" cy="5418406"/>
        </p:xfrm>
        <a:graphic>
          <a:graphicData uri="http://schemas.openxmlformats.org/drawingml/2006/table">
            <a:tbl>
              <a:tblPr firstRow="1" bandRow="1">
                <a:tableStyleId>{5C22544A-7EE6-4342-B048-85BDC9FD1C3A}</a:tableStyleId>
              </a:tblPr>
              <a:tblGrid>
                <a:gridCol w="3721608"/>
                <a:gridCol w="1099566"/>
                <a:gridCol w="1241784"/>
                <a:gridCol w="1122770"/>
                <a:gridCol w="1272472"/>
              </a:tblGrid>
              <a:tr h="509516">
                <a:tc>
                  <a:txBody>
                    <a:bodyPr/>
                    <a:lstStyle/>
                    <a:p>
                      <a:r>
                        <a:rPr lang="es-ES_tradnl" noProof="0" dirty="0" smtClean="0"/>
                        <a:t>Recursos Incluidos en la CUT</a:t>
                      </a:r>
                      <a:endParaRPr lang="es-ES_tradnl" noProof="0" dirty="0"/>
                    </a:p>
                  </a:txBody>
                  <a:tcPr/>
                </a:tc>
                <a:tc>
                  <a:txBody>
                    <a:bodyPr/>
                    <a:lstStyle/>
                    <a:p>
                      <a:r>
                        <a:rPr lang="es-ES_tradnl" sz="1400" b="1" kern="1200" baseline="0" noProof="0" dirty="0" smtClean="0">
                          <a:solidFill>
                            <a:schemeClr val="lt1"/>
                          </a:solidFill>
                          <a:latin typeface="+mn-lt"/>
                          <a:ea typeface="+mn-ea"/>
                          <a:cs typeface="+mn-cs"/>
                        </a:rPr>
                        <a:t>Totalmente</a:t>
                      </a:r>
                      <a:endParaRPr lang="es-ES_tradnl" sz="1400" noProof="0" dirty="0"/>
                    </a:p>
                  </a:txBody>
                  <a:tcPr/>
                </a:tc>
                <a:tc>
                  <a:txBody>
                    <a:bodyPr/>
                    <a:lstStyle/>
                    <a:p>
                      <a:r>
                        <a:rPr lang="es-ES_tradnl" sz="1400" b="1" kern="1200" baseline="0" noProof="0" dirty="0" smtClean="0">
                          <a:solidFill>
                            <a:schemeClr val="lt1"/>
                          </a:solidFill>
                          <a:latin typeface="+mn-lt"/>
                          <a:ea typeface="+mn-ea"/>
                          <a:cs typeface="+mn-cs"/>
                        </a:rPr>
                        <a:t>Parcialmente</a:t>
                      </a:r>
                      <a:endParaRPr lang="es-ES_tradnl" sz="1400" noProof="0" dirty="0"/>
                    </a:p>
                  </a:txBody>
                  <a:tcPr/>
                </a:tc>
                <a:tc>
                  <a:txBody>
                    <a:bodyPr/>
                    <a:lstStyle/>
                    <a:p>
                      <a:r>
                        <a:rPr lang="es-ES_tradnl" sz="1400" b="1" kern="1200" baseline="0" noProof="0" dirty="0" smtClean="0">
                          <a:solidFill>
                            <a:schemeClr val="lt1"/>
                          </a:solidFill>
                          <a:latin typeface="+mn-lt"/>
                          <a:ea typeface="+mn-ea"/>
                          <a:cs typeface="+mn-cs"/>
                        </a:rPr>
                        <a:t>No incluidos</a:t>
                      </a:r>
                      <a:endParaRPr lang="es-ES_tradnl" sz="1400" noProof="0" dirty="0"/>
                    </a:p>
                  </a:txBody>
                  <a:tcPr/>
                </a:tc>
                <a:tc>
                  <a:txBody>
                    <a:bodyPr/>
                    <a:lstStyle/>
                    <a:p>
                      <a:r>
                        <a:rPr lang="es-ES_tradnl" sz="1400" b="1" kern="1200" baseline="0" noProof="0" dirty="0" smtClean="0">
                          <a:solidFill>
                            <a:schemeClr val="lt1"/>
                          </a:solidFill>
                          <a:latin typeface="+mn-lt"/>
                          <a:ea typeface="+mn-ea"/>
                          <a:cs typeface="+mn-cs"/>
                        </a:rPr>
                        <a:t>Numero de</a:t>
                      </a:r>
                    </a:p>
                    <a:p>
                      <a:r>
                        <a:rPr lang="es-ES_tradnl" sz="1400" b="1" kern="1200" baseline="0" noProof="0" dirty="0" smtClean="0">
                          <a:solidFill>
                            <a:schemeClr val="lt1"/>
                          </a:solidFill>
                          <a:latin typeface="+mn-lt"/>
                          <a:ea typeface="+mn-ea"/>
                          <a:cs typeface="+mn-cs"/>
                        </a:rPr>
                        <a:t>respuestas</a:t>
                      </a:r>
                      <a:endParaRPr lang="es-ES_tradnl" sz="1400" noProof="0" dirty="0"/>
                    </a:p>
                  </a:txBody>
                  <a:tcPr/>
                </a:tc>
              </a:tr>
              <a:tr h="509516">
                <a:tc>
                  <a:txBody>
                    <a:bodyPr/>
                    <a:lstStyle/>
                    <a:p>
                      <a:r>
                        <a:rPr lang="es-ES_tradnl" sz="1400" kern="1200" baseline="0" noProof="0" dirty="0" smtClean="0">
                          <a:solidFill>
                            <a:schemeClr val="dk1"/>
                          </a:solidFill>
                          <a:latin typeface="+mn-lt"/>
                          <a:ea typeface="+mn-ea"/>
                          <a:cs typeface="+mn-cs"/>
                        </a:rPr>
                        <a:t>Todos los ingresos y gastos del gobierno</a:t>
                      </a:r>
                    </a:p>
                    <a:p>
                      <a:r>
                        <a:rPr lang="es-ES_tradnl" sz="1400" kern="1200" baseline="0" noProof="0" dirty="0" smtClean="0">
                          <a:solidFill>
                            <a:schemeClr val="dk1"/>
                          </a:solidFill>
                          <a:latin typeface="+mn-lt"/>
                          <a:ea typeface="+mn-ea"/>
                          <a:cs typeface="+mn-cs"/>
                        </a:rPr>
                        <a:t>Central</a:t>
                      </a:r>
                      <a:endParaRPr lang="es-ES_tradnl" sz="1400" noProof="0" dirty="0"/>
                    </a:p>
                  </a:txBody>
                  <a:tcPr/>
                </a:tc>
                <a:tc>
                  <a:txBody>
                    <a:bodyPr/>
                    <a:lstStyle/>
                    <a:p>
                      <a:pPr algn="ctr"/>
                      <a:r>
                        <a:rPr lang="es-ES_tradnl" sz="1400" noProof="0" dirty="0" smtClean="0"/>
                        <a:t>71% (10)</a:t>
                      </a:r>
                      <a:endParaRPr lang="es-ES_tradnl" sz="1400" noProof="0" dirty="0"/>
                    </a:p>
                  </a:txBody>
                  <a:tcPr anchor="ctr">
                    <a:solidFill>
                      <a:schemeClr val="bg1">
                        <a:lumMod val="65000"/>
                      </a:schemeClr>
                    </a:solidFill>
                  </a:tcPr>
                </a:tc>
                <a:tc>
                  <a:txBody>
                    <a:bodyPr/>
                    <a:lstStyle/>
                    <a:p>
                      <a:pPr algn="ctr"/>
                      <a:r>
                        <a:rPr lang="es-ES_tradnl" sz="1400" noProof="0" dirty="0" smtClean="0"/>
                        <a:t>28% (4)</a:t>
                      </a:r>
                      <a:endParaRPr lang="es-ES_tradnl" sz="1400" noProof="0" dirty="0"/>
                    </a:p>
                  </a:txBody>
                  <a:tcPr anchor="ctr"/>
                </a:tc>
                <a:tc>
                  <a:txBody>
                    <a:bodyPr/>
                    <a:lstStyle/>
                    <a:p>
                      <a:pPr algn="ctr"/>
                      <a:r>
                        <a:rPr lang="es-ES_tradnl" sz="1400" noProof="0" dirty="0" smtClean="0"/>
                        <a:t>0% (0)</a:t>
                      </a:r>
                      <a:endParaRPr lang="es-ES_tradnl" sz="1400" noProof="0" dirty="0"/>
                    </a:p>
                  </a:txBody>
                  <a:tcPr anchor="ctr"/>
                </a:tc>
                <a:tc>
                  <a:txBody>
                    <a:bodyPr/>
                    <a:lstStyle/>
                    <a:p>
                      <a:pPr algn="ctr"/>
                      <a:r>
                        <a:rPr lang="es-ES_tradnl" sz="1400" noProof="0" dirty="0" smtClean="0"/>
                        <a:t>14</a:t>
                      </a:r>
                      <a:endParaRPr lang="es-ES_tradnl" sz="1400" noProof="0" dirty="0"/>
                    </a:p>
                  </a:txBody>
                  <a:tcPr anchor="ctr"/>
                </a:tc>
              </a:tr>
              <a:tr h="299715">
                <a:tc>
                  <a:txBody>
                    <a:bodyPr/>
                    <a:lstStyle/>
                    <a:p>
                      <a:r>
                        <a:rPr lang="es-ES_tradnl" sz="1400" kern="1200" baseline="0" noProof="0" dirty="0" smtClean="0">
                          <a:solidFill>
                            <a:schemeClr val="dk1"/>
                          </a:solidFill>
                          <a:latin typeface="+mn-lt"/>
                          <a:ea typeface="+mn-ea"/>
                          <a:cs typeface="+mn-cs"/>
                        </a:rPr>
                        <a:t>Entidades de seguridad social</a:t>
                      </a:r>
                      <a:endParaRPr lang="es-ES_tradnl" sz="1400" noProof="0" dirty="0"/>
                    </a:p>
                  </a:txBody>
                  <a:tcPr/>
                </a:tc>
                <a:tc>
                  <a:txBody>
                    <a:bodyPr/>
                    <a:lstStyle/>
                    <a:p>
                      <a:pPr algn="ctr"/>
                      <a:r>
                        <a:rPr lang="es-ES_tradnl" sz="1400" noProof="0" dirty="0" smtClean="0"/>
                        <a:t>7% (1)</a:t>
                      </a:r>
                    </a:p>
                  </a:txBody>
                  <a:tcPr anchor="ctr"/>
                </a:tc>
                <a:tc>
                  <a:txBody>
                    <a:bodyPr/>
                    <a:lstStyle/>
                    <a:p>
                      <a:pPr algn="ctr"/>
                      <a:r>
                        <a:rPr lang="es-ES_tradnl" sz="1400" noProof="0" dirty="0" smtClean="0"/>
                        <a:t>28% (4)</a:t>
                      </a:r>
                      <a:endParaRPr lang="es-ES_tradnl" sz="1400" noProof="0" dirty="0"/>
                    </a:p>
                  </a:txBody>
                  <a:tcPr anchor="ctr"/>
                </a:tc>
                <a:tc>
                  <a:txBody>
                    <a:bodyPr/>
                    <a:lstStyle/>
                    <a:p>
                      <a:pPr algn="ctr"/>
                      <a:r>
                        <a:rPr lang="es-ES_tradnl" sz="1400" noProof="0" dirty="0" smtClean="0"/>
                        <a:t>64% (9)</a:t>
                      </a:r>
                      <a:endParaRPr lang="es-ES_tradnl" sz="1400" noProof="0" dirty="0"/>
                    </a:p>
                  </a:txBody>
                  <a:tcPr anchor="ctr">
                    <a:solidFill>
                      <a:schemeClr val="bg1">
                        <a:lumMod val="65000"/>
                      </a:schemeClr>
                    </a:solidFill>
                  </a:tcPr>
                </a:tc>
                <a:tc>
                  <a:txBody>
                    <a:bodyPr/>
                    <a:lstStyle/>
                    <a:p>
                      <a:pPr algn="ctr"/>
                      <a:r>
                        <a:rPr lang="es-ES_tradnl" sz="1400" noProof="0" dirty="0" smtClean="0"/>
                        <a:t>14</a:t>
                      </a:r>
                      <a:endParaRPr lang="es-ES_tradnl" sz="1400" noProof="0" dirty="0"/>
                    </a:p>
                  </a:txBody>
                  <a:tcPr anchor="ctr"/>
                </a:tc>
              </a:tr>
              <a:tr h="299715">
                <a:tc>
                  <a:txBody>
                    <a:bodyPr/>
                    <a:lstStyle/>
                    <a:p>
                      <a:r>
                        <a:rPr lang="es-ES_tradnl" sz="1400" kern="1200" baseline="0" noProof="0" dirty="0" smtClean="0">
                          <a:solidFill>
                            <a:schemeClr val="dk1"/>
                          </a:solidFill>
                          <a:latin typeface="+mn-lt"/>
                          <a:ea typeface="+mn-ea"/>
                          <a:cs typeface="+mn-cs"/>
                        </a:rPr>
                        <a:t>Gobiernos regionales y locales</a:t>
                      </a:r>
                      <a:endParaRPr lang="es-ES_tradnl" sz="1400" noProof="0" dirty="0"/>
                    </a:p>
                  </a:txBody>
                  <a:tcPr/>
                </a:tc>
                <a:tc>
                  <a:txBody>
                    <a:bodyPr/>
                    <a:lstStyle/>
                    <a:p>
                      <a:pPr algn="ctr"/>
                      <a:r>
                        <a:rPr lang="es-ES_tradnl" sz="1400" noProof="0" dirty="0" smtClean="0"/>
                        <a:t>7% (1)</a:t>
                      </a:r>
                    </a:p>
                  </a:txBody>
                  <a:tcPr anchor="ctr"/>
                </a:tc>
                <a:tc>
                  <a:txBody>
                    <a:bodyPr/>
                    <a:lstStyle/>
                    <a:p>
                      <a:pPr algn="ctr"/>
                      <a:r>
                        <a:rPr lang="es-ES_tradnl" sz="1400" noProof="0" dirty="0" smtClean="0"/>
                        <a:t>28% (4)</a:t>
                      </a:r>
                      <a:endParaRPr lang="es-ES_tradnl" sz="1400" noProof="0" dirty="0"/>
                    </a:p>
                  </a:txBody>
                  <a:tcPr anchor="ctr"/>
                </a:tc>
                <a:tc>
                  <a:txBody>
                    <a:bodyPr/>
                    <a:lstStyle/>
                    <a:p>
                      <a:pPr algn="ctr"/>
                      <a:r>
                        <a:rPr lang="es-ES_tradnl" sz="1400" noProof="0" dirty="0" smtClean="0"/>
                        <a:t>64% (9)</a:t>
                      </a:r>
                      <a:endParaRPr lang="es-ES_tradnl" sz="1400" noProof="0" dirty="0"/>
                    </a:p>
                  </a:txBody>
                  <a:tcPr anchor="ctr">
                    <a:solidFill>
                      <a:schemeClr val="bg1">
                        <a:lumMod val="65000"/>
                      </a:schemeClr>
                    </a:solidFill>
                  </a:tcPr>
                </a:tc>
                <a:tc>
                  <a:txBody>
                    <a:bodyPr/>
                    <a:lstStyle/>
                    <a:p>
                      <a:pPr algn="ctr"/>
                      <a:r>
                        <a:rPr lang="es-ES_tradnl" sz="1400" noProof="0" dirty="0" smtClean="0"/>
                        <a:t>14</a:t>
                      </a:r>
                      <a:endParaRPr lang="es-ES_tradnl" sz="1400" noProof="0" dirty="0"/>
                    </a:p>
                  </a:txBody>
                  <a:tcPr anchor="ctr"/>
                </a:tc>
              </a:tr>
              <a:tr h="509516">
                <a:tc>
                  <a:txBody>
                    <a:bodyPr/>
                    <a:lstStyle/>
                    <a:p>
                      <a:r>
                        <a:rPr lang="es-ES_tradnl" sz="1400" kern="1200" baseline="0" noProof="0" dirty="0" smtClean="0">
                          <a:solidFill>
                            <a:schemeClr val="dk1"/>
                          </a:solidFill>
                          <a:latin typeface="+mn-lt"/>
                          <a:ea typeface="+mn-ea"/>
                          <a:cs typeface="+mn-cs"/>
                        </a:rPr>
                        <a:t>Del tesoro transferidos a las</a:t>
                      </a:r>
                    </a:p>
                    <a:p>
                      <a:r>
                        <a:rPr lang="es-ES_tradnl" sz="1400" kern="1200" baseline="0" noProof="0" dirty="0" smtClean="0">
                          <a:solidFill>
                            <a:schemeClr val="dk1"/>
                          </a:solidFill>
                          <a:latin typeface="+mn-lt"/>
                          <a:ea typeface="+mn-ea"/>
                          <a:cs typeface="+mn-cs"/>
                        </a:rPr>
                        <a:t>empresas públicas</a:t>
                      </a:r>
                      <a:endParaRPr lang="es-ES_tradnl" sz="1400" noProof="0" dirty="0"/>
                    </a:p>
                  </a:txBody>
                  <a:tcPr/>
                </a:tc>
                <a:tc>
                  <a:txBody>
                    <a:bodyPr/>
                    <a:lstStyle/>
                    <a:p>
                      <a:pPr algn="ctr"/>
                      <a:r>
                        <a:rPr lang="es-ES_tradnl" sz="1400" noProof="0" dirty="0" smtClean="0"/>
                        <a:t>28% (4)</a:t>
                      </a:r>
                      <a:endParaRPr lang="es-ES_tradnl" sz="1400" noProof="0" dirty="0"/>
                    </a:p>
                  </a:txBody>
                  <a:tcPr anchor="ctr"/>
                </a:tc>
                <a:tc>
                  <a:txBody>
                    <a:bodyPr/>
                    <a:lstStyle/>
                    <a:p>
                      <a:pPr algn="ctr"/>
                      <a:r>
                        <a:rPr lang="es-ES_tradnl" sz="1400" noProof="0" dirty="0" smtClean="0"/>
                        <a:t>14% (2)</a:t>
                      </a:r>
                      <a:endParaRPr lang="es-ES_tradnl" sz="1400" noProof="0" dirty="0"/>
                    </a:p>
                  </a:txBody>
                  <a:tcPr anchor="ctr"/>
                </a:tc>
                <a:tc>
                  <a:txBody>
                    <a:bodyPr/>
                    <a:lstStyle/>
                    <a:p>
                      <a:pPr algn="ctr"/>
                      <a:r>
                        <a:rPr lang="es-ES_tradnl" sz="1400" noProof="0" dirty="0" smtClean="0"/>
                        <a:t>57% (8)</a:t>
                      </a:r>
                      <a:endParaRPr lang="es-ES_tradnl" sz="1400" noProof="0" dirty="0"/>
                    </a:p>
                  </a:txBody>
                  <a:tcPr anchor="ctr">
                    <a:solidFill>
                      <a:schemeClr val="bg1">
                        <a:lumMod val="65000"/>
                      </a:schemeClr>
                    </a:solidFill>
                  </a:tcPr>
                </a:tc>
                <a:tc>
                  <a:txBody>
                    <a:bodyPr/>
                    <a:lstStyle/>
                    <a:p>
                      <a:pPr algn="ctr"/>
                      <a:r>
                        <a:rPr lang="es-ES_tradnl" sz="1400" noProof="0" dirty="0" smtClean="0"/>
                        <a:t>14</a:t>
                      </a:r>
                      <a:endParaRPr lang="es-ES_tradnl" sz="1400" noProof="0" dirty="0"/>
                    </a:p>
                  </a:txBody>
                  <a:tcPr anchor="ctr"/>
                </a:tc>
              </a:tr>
              <a:tr h="299715">
                <a:tc>
                  <a:txBody>
                    <a:bodyPr/>
                    <a:lstStyle/>
                    <a:p>
                      <a:r>
                        <a:rPr lang="es-ES_tradnl" sz="1400" kern="1200" baseline="0" noProof="0" dirty="0" smtClean="0">
                          <a:solidFill>
                            <a:schemeClr val="dk1"/>
                          </a:solidFill>
                          <a:latin typeface="+mn-lt"/>
                          <a:ea typeface="+mn-ea"/>
                          <a:cs typeface="+mn-cs"/>
                        </a:rPr>
                        <a:t>Propios de las empresas públicas</a:t>
                      </a:r>
                    </a:p>
                  </a:txBody>
                  <a:tcPr/>
                </a:tc>
                <a:tc>
                  <a:txBody>
                    <a:bodyPr/>
                    <a:lstStyle/>
                    <a:p>
                      <a:pPr algn="ctr"/>
                      <a:r>
                        <a:rPr lang="es-ES_tradnl" sz="1400" noProof="0" dirty="0" smtClean="0"/>
                        <a:t>14% (2)</a:t>
                      </a:r>
                      <a:endParaRPr lang="es-ES_tradnl" sz="1400" noProof="0" dirty="0"/>
                    </a:p>
                  </a:txBody>
                  <a:tcPr anchor="ctr"/>
                </a:tc>
                <a:tc>
                  <a:txBody>
                    <a:bodyPr/>
                    <a:lstStyle/>
                    <a:p>
                      <a:pPr algn="ctr"/>
                      <a:r>
                        <a:rPr lang="es-ES_tradnl" sz="1400" noProof="0" dirty="0" smtClean="0"/>
                        <a:t>0% (0)</a:t>
                      </a:r>
                      <a:endParaRPr lang="es-ES_tradnl" sz="1400" noProof="0" dirty="0"/>
                    </a:p>
                  </a:txBody>
                  <a:tcPr anchor="ctr"/>
                </a:tc>
                <a:tc>
                  <a:txBody>
                    <a:bodyPr/>
                    <a:lstStyle/>
                    <a:p>
                      <a:pPr algn="ctr"/>
                      <a:r>
                        <a:rPr lang="es-ES_tradnl" sz="1400" noProof="0" dirty="0" smtClean="0"/>
                        <a:t>85% (12)</a:t>
                      </a:r>
                      <a:endParaRPr lang="es-ES_tradnl" sz="1400" noProof="0" dirty="0"/>
                    </a:p>
                  </a:txBody>
                  <a:tcPr anchor="ctr">
                    <a:solidFill>
                      <a:schemeClr val="accent1">
                        <a:lumMod val="20000"/>
                        <a:lumOff val="80000"/>
                      </a:schemeClr>
                    </a:solidFill>
                  </a:tcPr>
                </a:tc>
                <a:tc>
                  <a:txBody>
                    <a:bodyPr/>
                    <a:lstStyle/>
                    <a:p>
                      <a:pPr algn="ctr"/>
                      <a:r>
                        <a:rPr lang="es-ES_tradnl" sz="1400" noProof="0" dirty="0" smtClean="0"/>
                        <a:t>14</a:t>
                      </a:r>
                      <a:endParaRPr lang="es-ES_tradnl" sz="1400" noProof="0" dirty="0"/>
                    </a:p>
                  </a:txBody>
                  <a:tcPr anchor="ctr"/>
                </a:tc>
              </a:tr>
              <a:tr h="509516">
                <a:tc>
                  <a:txBody>
                    <a:bodyPr/>
                    <a:lstStyle/>
                    <a:p>
                      <a:r>
                        <a:rPr lang="es-ES_tradnl" sz="1400" kern="1200" baseline="0" noProof="0" dirty="0" smtClean="0">
                          <a:solidFill>
                            <a:schemeClr val="dk1"/>
                          </a:solidFill>
                          <a:latin typeface="+mn-lt"/>
                          <a:ea typeface="+mn-ea"/>
                          <a:cs typeface="+mn-cs"/>
                        </a:rPr>
                        <a:t>Del Tesoro transferidos a las</a:t>
                      </a:r>
                    </a:p>
                    <a:p>
                      <a:r>
                        <a:rPr lang="es-ES_tradnl" sz="1400" kern="1200" baseline="0" noProof="0" dirty="0" smtClean="0">
                          <a:solidFill>
                            <a:schemeClr val="dk1"/>
                          </a:solidFill>
                          <a:latin typeface="+mn-lt"/>
                          <a:ea typeface="+mn-ea"/>
                          <a:cs typeface="+mn-cs"/>
                        </a:rPr>
                        <a:t>entidades autónomas</a:t>
                      </a:r>
                    </a:p>
                  </a:txBody>
                  <a:tcPr/>
                </a:tc>
                <a:tc>
                  <a:txBody>
                    <a:bodyPr/>
                    <a:lstStyle/>
                    <a:p>
                      <a:pPr algn="ctr"/>
                      <a:r>
                        <a:rPr lang="es-ES_tradnl" sz="1400" noProof="0" dirty="0" smtClean="0"/>
                        <a:t>42% (6)</a:t>
                      </a:r>
                      <a:endParaRPr lang="es-ES_tradnl" sz="1400" noProof="0" dirty="0"/>
                    </a:p>
                  </a:txBody>
                  <a:tcPr anchor="ctr">
                    <a:solidFill>
                      <a:schemeClr val="bg1">
                        <a:lumMod val="65000"/>
                      </a:schemeClr>
                    </a:solidFill>
                  </a:tcPr>
                </a:tc>
                <a:tc>
                  <a:txBody>
                    <a:bodyPr/>
                    <a:lstStyle/>
                    <a:p>
                      <a:pPr algn="ctr"/>
                      <a:r>
                        <a:rPr lang="es-ES_tradnl" sz="1400" noProof="0" dirty="0" smtClean="0"/>
                        <a:t>14% (2)</a:t>
                      </a:r>
                      <a:endParaRPr lang="es-ES_tradnl" sz="1400" noProof="0" dirty="0"/>
                    </a:p>
                  </a:txBody>
                  <a:tcPr anchor="ctr"/>
                </a:tc>
                <a:tc>
                  <a:txBody>
                    <a:bodyPr/>
                    <a:lstStyle/>
                    <a:p>
                      <a:pPr algn="ctr"/>
                      <a:r>
                        <a:rPr lang="es-ES_tradnl" sz="1400" noProof="0" dirty="0" smtClean="0"/>
                        <a:t>42% (6)</a:t>
                      </a:r>
                      <a:endParaRPr lang="es-ES_tradnl" sz="1400" noProof="0" dirty="0"/>
                    </a:p>
                  </a:txBody>
                  <a:tcPr anchor="ctr">
                    <a:solidFill>
                      <a:schemeClr val="bg1">
                        <a:lumMod val="65000"/>
                      </a:schemeClr>
                    </a:solidFill>
                  </a:tcPr>
                </a:tc>
                <a:tc>
                  <a:txBody>
                    <a:bodyPr/>
                    <a:lstStyle/>
                    <a:p>
                      <a:pPr algn="ctr"/>
                      <a:r>
                        <a:rPr lang="es-ES_tradnl" sz="1400" noProof="0" dirty="0" smtClean="0"/>
                        <a:t>14</a:t>
                      </a:r>
                      <a:endParaRPr lang="es-ES_tradnl" sz="1400" noProof="0" dirty="0"/>
                    </a:p>
                  </a:txBody>
                  <a:tcPr anchor="ctr"/>
                </a:tc>
              </a:tr>
              <a:tr h="358726">
                <a:tc>
                  <a:txBody>
                    <a:bodyPr/>
                    <a:lstStyle/>
                    <a:p>
                      <a:r>
                        <a:rPr lang="es-ES_tradnl" sz="1400" kern="1200" baseline="0" noProof="0" dirty="0" smtClean="0">
                          <a:solidFill>
                            <a:schemeClr val="dk1"/>
                          </a:solidFill>
                          <a:latin typeface="+mn-lt"/>
                          <a:ea typeface="+mn-ea"/>
                          <a:cs typeface="+mn-cs"/>
                        </a:rPr>
                        <a:t>Propios de las entidades autónomas</a:t>
                      </a:r>
                    </a:p>
                  </a:txBody>
                  <a:tcPr/>
                </a:tc>
                <a:tc>
                  <a:txBody>
                    <a:bodyPr/>
                    <a:lstStyle/>
                    <a:p>
                      <a:pPr algn="ctr"/>
                      <a:r>
                        <a:rPr lang="es-ES_tradnl" sz="1400" noProof="0" dirty="0" smtClean="0"/>
                        <a:t>7% (1)</a:t>
                      </a:r>
                      <a:endParaRPr lang="es-ES_tradnl" sz="1400" noProof="0" dirty="0"/>
                    </a:p>
                  </a:txBody>
                  <a:tcPr anchor="ctr"/>
                </a:tc>
                <a:tc>
                  <a:txBody>
                    <a:bodyPr/>
                    <a:lstStyle/>
                    <a:p>
                      <a:pPr algn="ctr"/>
                      <a:r>
                        <a:rPr lang="es-ES_tradnl" sz="1400" kern="1200" baseline="0" noProof="0" dirty="0" smtClean="0">
                          <a:solidFill>
                            <a:schemeClr val="dk1"/>
                          </a:solidFill>
                          <a:latin typeface="+mn-lt"/>
                          <a:ea typeface="+mn-ea"/>
                          <a:cs typeface="+mn-cs"/>
                        </a:rPr>
                        <a:t>21% (3)</a:t>
                      </a:r>
                      <a:endParaRPr lang="es-ES_tradnl" sz="1400" noProof="0" dirty="0"/>
                    </a:p>
                  </a:txBody>
                  <a:tcPr anchor="ctr"/>
                </a:tc>
                <a:tc>
                  <a:txBody>
                    <a:bodyPr/>
                    <a:lstStyle/>
                    <a:p>
                      <a:pPr algn="ctr"/>
                      <a:r>
                        <a:rPr lang="es-ES_tradnl" sz="1400" noProof="0" dirty="0" smtClean="0"/>
                        <a:t>71% (10)</a:t>
                      </a:r>
                      <a:endParaRPr lang="es-ES_tradnl" sz="1400" noProof="0" dirty="0"/>
                    </a:p>
                  </a:txBody>
                  <a:tcPr anchor="ctr">
                    <a:solidFill>
                      <a:schemeClr val="bg1">
                        <a:lumMod val="65000"/>
                      </a:schemeClr>
                    </a:solidFill>
                  </a:tcPr>
                </a:tc>
                <a:tc>
                  <a:txBody>
                    <a:bodyPr/>
                    <a:lstStyle/>
                    <a:p>
                      <a:pPr algn="ctr"/>
                      <a:r>
                        <a:rPr lang="es-ES_tradnl" sz="1400" noProof="0" dirty="0" smtClean="0"/>
                        <a:t>14</a:t>
                      </a:r>
                      <a:endParaRPr lang="es-ES_tradnl" sz="1400" noProof="0" dirty="0"/>
                    </a:p>
                  </a:txBody>
                  <a:tcPr anchor="ctr"/>
                </a:tc>
              </a:tr>
              <a:tr h="509516">
                <a:tc>
                  <a:txBody>
                    <a:bodyPr/>
                    <a:lstStyle/>
                    <a:p>
                      <a:pPr marL="0" algn="l" defTabSz="914400" rtl="0" eaLnBrk="1" latinLnBrk="0" hangingPunct="1"/>
                      <a:r>
                        <a:rPr lang="es-ES_tradnl" sz="1400" kern="1200" baseline="0" noProof="0" dirty="0" smtClean="0">
                          <a:solidFill>
                            <a:schemeClr val="dk1"/>
                          </a:solidFill>
                          <a:latin typeface="+mn-lt"/>
                          <a:ea typeface="+mn-ea"/>
                          <a:cs typeface="+mn-cs"/>
                        </a:rPr>
                        <a:t>Transferidos a entidades</a:t>
                      </a:r>
                    </a:p>
                    <a:p>
                      <a:pPr marL="0" algn="l" defTabSz="914400" rtl="0" eaLnBrk="1" latinLnBrk="0" hangingPunct="1"/>
                      <a:r>
                        <a:rPr lang="es-ES_tradnl" sz="1400" kern="1200" baseline="0" noProof="0" dirty="0" smtClean="0">
                          <a:solidFill>
                            <a:schemeClr val="dk1"/>
                          </a:solidFill>
                          <a:latin typeface="+mn-lt"/>
                          <a:ea typeface="+mn-ea"/>
                          <a:cs typeface="+mn-cs"/>
                        </a:rPr>
                        <a:t>descentralizadas no Empresariales</a:t>
                      </a:r>
                    </a:p>
                  </a:txBody>
                  <a:tcPr/>
                </a:tc>
                <a:tc>
                  <a:txBody>
                    <a:bodyPr/>
                    <a:lstStyle/>
                    <a:p>
                      <a:pPr algn="ctr"/>
                      <a:r>
                        <a:rPr lang="es-ES_tradnl" sz="1400" noProof="0" dirty="0" smtClean="0"/>
                        <a:t>35% (5)</a:t>
                      </a:r>
                      <a:endParaRPr lang="es-ES_tradnl" sz="1400" noProof="0" dirty="0"/>
                    </a:p>
                  </a:txBody>
                  <a:tcPr anchor="ctr"/>
                </a:tc>
                <a:tc>
                  <a:txBody>
                    <a:bodyPr/>
                    <a:lstStyle/>
                    <a:p>
                      <a:pPr algn="ctr"/>
                      <a:r>
                        <a:rPr lang="es-ES_tradnl" sz="1400" kern="1200" baseline="0" noProof="0" dirty="0" smtClean="0">
                          <a:solidFill>
                            <a:schemeClr val="dk1"/>
                          </a:solidFill>
                          <a:latin typeface="+mn-lt"/>
                          <a:ea typeface="+mn-ea"/>
                          <a:cs typeface="+mn-cs"/>
                        </a:rPr>
                        <a:t>21% (3)</a:t>
                      </a:r>
                      <a:endParaRPr lang="es-ES_tradnl" sz="1400" noProof="0" dirty="0"/>
                    </a:p>
                  </a:txBody>
                  <a:tcPr anchor="ctr"/>
                </a:tc>
                <a:tc>
                  <a:txBody>
                    <a:bodyPr/>
                    <a:lstStyle/>
                    <a:p>
                      <a:pPr algn="ctr"/>
                      <a:r>
                        <a:rPr lang="es-ES_tradnl" sz="1400" noProof="0" dirty="0" smtClean="0"/>
                        <a:t>42% (6)</a:t>
                      </a:r>
                      <a:endParaRPr lang="es-ES_tradnl" sz="1400" noProof="0" dirty="0"/>
                    </a:p>
                  </a:txBody>
                  <a:tcPr anchor="ctr">
                    <a:solidFill>
                      <a:schemeClr val="bg1">
                        <a:lumMod val="65000"/>
                      </a:schemeClr>
                    </a:solidFill>
                  </a:tcPr>
                </a:tc>
                <a:tc>
                  <a:txBody>
                    <a:bodyPr/>
                    <a:lstStyle/>
                    <a:p>
                      <a:pPr algn="ctr"/>
                      <a:r>
                        <a:rPr lang="es-ES_tradnl" sz="1400" noProof="0" dirty="0" smtClean="0"/>
                        <a:t>14</a:t>
                      </a:r>
                      <a:endParaRPr lang="es-ES_tradnl" sz="1400" noProof="0" dirty="0"/>
                    </a:p>
                  </a:txBody>
                  <a:tcPr anchor="ctr"/>
                </a:tc>
              </a:tr>
              <a:tr h="509516">
                <a:tc>
                  <a:txBody>
                    <a:bodyPr/>
                    <a:lstStyle/>
                    <a:p>
                      <a:r>
                        <a:rPr lang="es-ES_tradnl" sz="1400" kern="1200" baseline="0" noProof="0" dirty="0" smtClean="0">
                          <a:solidFill>
                            <a:schemeClr val="dk1"/>
                          </a:solidFill>
                          <a:latin typeface="+mn-lt"/>
                          <a:ea typeface="+mn-ea"/>
                          <a:cs typeface="+mn-cs"/>
                        </a:rPr>
                        <a:t>Propios de entidades</a:t>
                      </a:r>
                    </a:p>
                    <a:p>
                      <a:r>
                        <a:rPr lang="es-ES_tradnl" sz="1400" kern="1200" baseline="0" noProof="0" dirty="0" smtClean="0">
                          <a:solidFill>
                            <a:schemeClr val="dk1"/>
                          </a:solidFill>
                          <a:latin typeface="+mn-lt"/>
                          <a:ea typeface="+mn-ea"/>
                          <a:cs typeface="+mn-cs"/>
                        </a:rPr>
                        <a:t>descentralizadas no Empresariales</a:t>
                      </a:r>
                    </a:p>
                  </a:txBody>
                  <a:tcPr/>
                </a:tc>
                <a:tc>
                  <a:txBody>
                    <a:bodyPr/>
                    <a:lstStyle/>
                    <a:p>
                      <a:pPr algn="ctr"/>
                      <a:r>
                        <a:rPr lang="es-ES_tradnl" sz="1400" noProof="0" dirty="0" smtClean="0"/>
                        <a:t>21% (3)</a:t>
                      </a:r>
                      <a:endParaRPr lang="es-ES_tradnl" sz="1400" noProof="0" dirty="0"/>
                    </a:p>
                  </a:txBody>
                  <a:tcPr anchor="ctr"/>
                </a:tc>
                <a:tc>
                  <a:txBody>
                    <a:bodyPr/>
                    <a:lstStyle/>
                    <a:p>
                      <a:pPr algn="ctr"/>
                      <a:r>
                        <a:rPr lang="es-ES_tradnl" sz="1400" noProof="0" dirty="0" smtClean="0"/>
                        <a:t>14% (2)</a:t>
                      </a:r>
                      <a:endParaRPr lang="es-ES_tradnl" sz="1400" noProof="0" dirty="0"/>
                    </a:p>
                  </a:txBody>
                  <a:tcPr anchor="ctr"/>
                </a:tc>
                <a:tc>
                  <a:txBody>
                    <a:bodyPr/>
                    <a:lstStyle/>
                    <a:p>
                      <a:pPr algn="ctr"/>
                      <a:r>
                        <a:rPr lang="es-ES_tradnl" sz="1400" noProof="0" dirty="0" smtClean="0"/>
                        <a:t>64% (9)</a:t>
                      </a:r>
                      <a:endParaRPr lang="es-ES_tradnl" sz="1400" noProof="0" dirty="0"/>
                    </a:p>
                  </a:txBody>
                  <a:tcPr anchor="ctr">
                    <a:solidFill>
                      <a:schemeClr val="bg1">
                        <a:lumMod val="65000"/>
                      </a:schemeClr>
                    </a:solidFill>
                  </a:tcPr>
                </a:tc>
                <a:tc>
                  <a:txBody>
                    <a:bodyPr/>
                    <a:lstStyle/>
                    <a:p>
                      <a:pPr algn="ctr"/>
                      <a:r>
                        <a:rPr lang="es-ES_tradnl" sz="1400" noProof="0" dirty="0" smtClean="0"/>
                        <a:t>14</a:t>
                      </a:r>
                      <a:endParaRPr lang="es-ES_tradnl" sz="1400" noProof="0" dirty="0"/>
                    </a:p>
                  </a:txBody>
                  <a:tcPr anchor="ctr"/>
                </a:tc>
              </a:tr>
              <a:tr h="509516">
                <a:tc>
                  <a:txBody>
                    <a:bodyPr/>
                    <a:lstStyle/>
                    <a:p>
                      <a:r>
                        <a:rPr lang="es-ES_tradnl" sz="1400" kern="1200" baseline="0" noProof="0" dirty="0" smtClean="0">
                          <a:solidFill>
                            <a:schemeClr val="dk1"/>
                          </a:solidFill>
                          <a:latin typeface="+mn-lt"/>
                          <a:ea typeface="+mn-ea"/>
                          <a:cs typeface="+mn-cs"/>
                        </a:rPr>
                        <a:t>Fondos extra-presupuestales (i.e. fideicomisos, regalías, etc.)</a:t>
                      </a:r>
                    </a:p>
                  </a:txBody>
                  <a:tcPr/>
                </a:tc>
                <a:tc>
                  <a:txBody>
                    <a:bodyPr/>
                    <a:lstStyle/>
                    <a:p>
                      <a:pPr algn="ctr"/>
                      <a:r>
                        <a:rPr lang="es-ES_tradnl" sz="1400" kern="1200" baseline="0" noProof="0" dirty="0" smtClean="0">
                          <a:solidFill>
                            <a:schemeClr val="dk1"/>
                          </a:solidFill>
                          <a:latin typeface="+mn-lt"/>
                          <a:ea typeface="+mn-ea"/>
                          <a:cs typeface="+mn-cs"/>
                        </a:rPr>
                        <a:t>21% (3)</a:t>
                      </a:r>
                    </a:p>
                  </a:txBody>
                  <a:tcPr anchor="ctr"/>
                </a:tc>
                <a:tc>
                  <a:txBody>
                    <a:bodyPr/>
                    <a:lstStyle/>
                    <a:p>
                      <a:pPr algn="ctr"/>
                      <a:r>
                        <a:rPr lang="es-ES_tradnl" sz="1400" kern="1200" baseline="0" noProof="0" dirty="0" smtClean="0">
                          <a:solidFill>
                            <a:schemeClr val="dk1"/>
                          </a:solidFill>
                          <a:latin typeface="+mn-lt"/>
                          <a:ea typeface="+mn-ea"/>
                          <a:cs typeface="+mn-cs"/>
                        </a:rPr>
                        <a:t>21% (3)</a:t>
                      </a:r>
                      <a:endParaRPr lang="es-ES_tradnl" sz="1400" noProof="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400" noProof="0" dirty="0" smtClean="0"/>
                        <a:t>57% (8)</a:t>
                      </a:r>
                    </a:p>
                  </a:txBody>
                  <a:tcPr anchor="ctr">
                    <a:solidFill>
                      <a:schemeClr val="bg1">
                        <a:lumMod val="65000"/>
                      </a:schemeClr>
                    </a:solidFill>
                  </a:tcPr>
                </a:tc>
                <a:tc>
                  <a:txBody>
                    <a:bodyPr/>
                    <a:lstStyle/>
                    <a:p>
                      <a:pPr algn="ctr"/>
                      <a:r>
                        <a:rPr lang="es-ES_tradnl" sz="1400" noProof="0" dirty="0" smtClean="0"/>
                        <a:t>14</a:t>
                      </a:r>
                      <a:endParaRPr lang="es-ES_tradnl" sz="1400" noProof="0" dirty="0"/>
                    </a:p>
                  </a:txBody>
                  <a:tcPr anchor="ctr"/>
                </a:tc>
              </a:tr>
              <a:tr h="509516">
                <a:tc>
                  <a:txBody>
                    <a:bodyPr/>
                    <a:lstStyle/>
                    <a:p>
                      <a:r>
                        <a:rPr lang="es-ES_tradnl" sz="1400" kern="1200" baseline="0" noProof="0" dirty="0" smtClean="0">
                          <a:solidFill>
                            <a:schemeClr val="dk1"/>
                          </a:solidFill>
                          <a:latin typeface="+mn-lt"/>
                          <a:ea typeface="+mn-ea"/>
                          <a:cs typeface="+mn-cs"/>
                        </a:rPr>
                        <a:t>Préstamos o Donaciones externas (moneda</a:t>
                      </a:r>
                    </a:p>
                    <a:p>
                      <a:r>
                        <a:rPr lang="es-ES_tradnl" sz="1400" kern="1200" baseline="0" noProof="0" dirty="0" smtClean="0">
                          <a:solidFill>
                            <a:schemeClr val="dk1"/>
                          </a:solidFill>
                          <a:latin typeface="+mn-lt"/>
                          <a:ea typeface="+mn-ea"/>
                          <a:cs typeface="+mn-cs"/>
                        </a:rPr>
                        <a:t>extrajera)</a:t>
                      </a:r>
                    </a:p>
                  </a:txBody>
                  <a:tcPr/>
                </a:tc>
                <a:tc>
                  <a:txBody>
                    <a:bodyPr/>
                    <a:lstStyle/>
                    <a:p>
                      <a:pPr algn="ctr"/>
                      <a:r>
                        <a:rPr lang="es-ES_tradnl" sz="1400" kern="1200" baseline="0" noProof="0" dirty="0" smtClean="0">
                          <a:solidFill>
                            <a:schemeClr val="dk1"/>
                          </a:solidFill>
                          <a:latin typeface="+mn-lt"/>
                          <a:ea typeface="+mn-ea"/>
                          <a:cs typeface="+mn-cs"/>
                        </a:rPr>
                        <a:t>50% (7)</a:t>
                      </a:r>
                    </a:p>
                  </a:txBody>
                  <a:tcPr anchor="ctr">
                    <a:solidFill>
                      <a:schemeClr val="bg1">
                        <a:lumMod val="65000"/>
                      </a:schemeClr>
                    </a:solidFill>
                  </a:tcPr>
                </a:tc>
                <a:tc>
                  <a:txBody>
                    <a:bodyPr/>
                    <a:lstStyle/>
                    <a:p>
                      <a:pPr algn="ctr"/>
                      <a:r>
                        <a:rPr lang="es-ES_tradnl" sz="1400" noProof="0" dirty="0" smtClean="0"/>
                        <a:t>42% (6)</a:t>
                      </a:r>
                      <a:endParaRPr lang="es-ES_tradnl" sz="1400" noProof="0" dirty="0"/>
                    </a:p>
                  </a:txBody>
                  <a:tcPr anchor="ctr"/>
                </a:tc>
                <a:tc>
                  <a:txBody>
                    <a:bodyPr/>
                    <a:lstStyle/>
                    <a:p>
                      <a:pPr algn="ctr"/>
                      <a:r>
                        <a:rPr lang="es-ES_tradnl" sz="1400" noProof="0" dirty="0" smtClean="0"/>
                        <a:t>7% (1)</a:t>
                      </a:r>
                      <a:endParaRPr lang="es-ES_tradnl" sz="1400" noProof="0" dirty="0"/>
                    </a:p>
                  </a:txBody>
                  <a:tcPr anchor="ctr"/>
                </a:tc>
                <a:tc>
                  <a:txBody>
                    <a:bodyPr/>
                    <a:lstStyle/>
                    <a:p>
                      <a:pPr algn="ctr"/>
                      <a:r>
                        <a:rPr lang="es-ES_tradnl" sz="1400" noProof="0" dirty="0" smtClean="0"/>
                        <a:t>14</a:t>
                      </a:r>
                      <a:endParaRPr lang="es-ES_tradnl" sz="1400" noProof="0" dirty="0"/>
                    </a:p>
                  </a:txBody>
                  <a:tcPr anchor="ctr"/>
                </a:tc>
              </a:tr>
            </a:tbl>
          </a:graphicData>
        </a:graphic>
      </p:graphicFrame>
      <p:sp>
        <p:nvSpPr>
          <p:cNvPr id="3" name="Rectangle 2"/>
          <p:cNvSpPr/>
          <p:nvPr/>
        </p:nvSpPr>
        <p:spPr>
          <a:xfrm>
            <a:off x="609600" y="152401"/>
            <a:ext cx="7239000" cy="584775"/>
          </a:xfrm>
          <a:prstGeom prst="rect">
            <a:avLst/>
          </a:prstGeom>
        </p:spPr>
        <p:txBody>
          <a:bodyPr wrap="square">
            <a:spAutoFit/>
          </a:bodyPr>
          <a:lstStyle/>
          <a:p>
            <a:pPr algn="ctr"/>
            <a:r>
              <a:rPr lang="es-ES_tradnl" sz="3200" b="1" dirty="0" smtClean="0">
                <a:solidFill>
                  <a:prstClr val="black"/>
                </a:solidFill>
                <a:latin typeface="Times New Roman" pitchFamily="18" charset="0"/>
                <a:ea typeface="+mj-ea"/>
                <a:cs typeface="Times New Roman" pitchFamily="18" charset="0"/>
              </a:rPr>
              <a:t>Recursos incluidos en </a:t>
            </a:r>
            <a:r>
              <a:rPr lang="es-ES_tradnl" sz="3200" b="1" dirty="0">
                <a:solidFill>
                  <a:prstClr val="black"/>
                </a:solidFill>
                <a:latin typeface="Times New Roman" pitchFamily="18" charset="0"/>
                <a:ea typeface="+mj-ea"/>
                <a:cs typeface="Times New Roman" pitchFamily="18" charset="0"/>
              </a:rPr>
              <a:t>la CUT</a:t>
            </a:r>
            <a:endParaRPr lang="es-E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81798989"/>
              </p:ext>
            </p:extLst>
          </p:nvPr>
        </p:nvGraphicFramePr>
        <p:xfrm>
          <a:off x="533400" y="990600"/>
          <a:ext cx="8001000" cy="5437339"/>
        </p:xfrm>
        <a:graphic>
          <a:graphicData uri="http://schemas.openxmlformats.org/drawingml/2006/table">
            <a:tbl>
              <a:tblPr firstRow="1" bandRow="1">
                <a:tableStyleId>{5C22544A-7EE6-4342-B048-85BDC9FD1C3A}</a:tableStyleId>
              </a:tblPr>
              <a:tblGrid>
                <a:gridCol w="815749"/>
                <a:gridCol w="1756844"/>
                <a:gridCol w="5428407"/>
              </a:tblGrid>
              <a:tr h="596163">
                <a:tc>
                  <a:txBody>
                    <a:bodyPr/>
                    <a:lstStyle/>
                    <a:p>
                      <a:pPr algn="ctr"/>
                      <a:r>
                        <a:rPr lang="es-ES_tradnl" noProof="0" dirty="0" smtClean="0"/>
                        <a:t>País</a:t>
                      </a:r>
                      <a:endParaRPr lang="es-ES_tradnl" noProof="0" dirty="0"/>
                    </a:p>
                  </a:txBody>
                  <a:tcPr anchor="ctr"/>
                </a:tc>
                <a:tc>
                  <a:txBody>
                    <a:bodyPr/>
                    <a:lstStyle/>
                    <a:p>
                      <a:pPr algn="ctr"/>
                      <a:r>
                        <a:rPr lang="es-ES_tradnl" noProof="0" dirty="0" smtClean="0"/>
                        <a:t># Total Cuentas</a:t>
                      </a:r>
                      <a:endParaRPr lang="es-ES_tradnl" noProof="0" dirty="0"/>
                    </a:p>
                  </a:txBody>
                  <a:tcPr anchor="ctr"/>
                </a:tc>
                <a:tc>
                  <a:txBody>
                    <a:bodyPr/>
                    <a:lstStyle/>
                    <a:p>
                      <a:pPr algn="ctr"/>
                      <a:r>
                        <a:rPr lang="es-ES_tradnl" noProof="0" dirty="0" smtClean="0"/>
                        <a:t>Tipos de Cuentas</a:t>
                      </a:r>
                      <a:endParaRPr lang="es-ES_tradnl" noProof="0" dirty="0"/>
                    </a:p>
                  </a:txBody>
                  <a:tcPr anchor="ctr"/>
                </a:tc>
              </a:tr>
              <a:tr h="565552">
                <a:tc>
                  <a:txBody>
                    <a:bodyPr/>
                    <a:lstStyle/>
                    <a:p>
                      <a:pPr algn="ctr"/>
                      <a:r>
                        <a:rPr lang="es-ES_tradnl" noProof="0" dirty="0" smtClean="0"/>
                        <a:t>1</a:t>
                      </a:r>
                      <a:endParaRPr lang="es-ES_tradnl" noProof="0" dirty="0"/>
                    </a:p>
                  </a:txBody>
                  <a:tcPr anchor="ctr"/>
                </a:tc>
                <a:tc>
                  <a:txBody>
                    <a:bodyPr/>
                    <a:lstStyle/>
                    <a:p>
                      <a:pPr algn="ctr"/>
                      <a:r>
                        <a:rPr lang="es-ES_tradnl" noProof="0" dirty="0" smtClean="0"/>
                        <a:t>1.564</a:t>
                      </a:r>
                      <a:endParaRPr lang="es-ES_tradnl"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kern="1200" noProof="0" dirty="0" smtClean="0">
                          <a:solidFill>
                            <a:schemeClr val="dk1"/>
                          </a:solidFill>
                          <a:latin typeface="+mn-lt"/>
                          <a:ea typeface="+mn-ea"/>
                          <a:cs typeface="+mn-cs"/>
                        </a:rPr>
                        <a:t>6 propias de la TGN; el resto pertenece a la A. Central (recaudadoras, fondos rotatorios, etc.).</a:t>
                      </a:r>
                    </a:p>
                  </a:txBody>
                  <a:tcPr/>
                </a:tc>
              </a:tr>
              <a:tr h="460367">
                <a:tc>
                  <a:txBody>
                    <a:bodyPr/>
                    <a:lstStyle/>
                    <a:p>
                      <a:pPr algn="ctr"/>
                      <a:r>
                        <a:rPr lang="es-ES_tradnl" noProof="0" dirty="0" smtClean="0"/>
                        <a:t>2</a:t>
                      </a:r>
                      <a:endParaRPr lang="es-ES_tradnl" noProof="0" dirty="0"/>
                    </a:p>
                  </a:txBody>
                  <a:tcPr anchor="ctr"/>
                </a:tc>
                <a:tc>
                  <a:txBody>
                    <a:bodyPr/>
                    <a:lstStyle/>
                    <a:p>
                      <a:pPr algn="ctr"/>
                      <a:r>
                        <a:rPr lang="es-ES_tradnl" noProof="0" dirty="0" smtClean="0"/>
                        <a:t>5.287</a:t>
                      </a:r>
                      <a:endParaRPr lang="es-ES_tradnl"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kern="1200" noProof="0" dirty="0" smtClean="0">
                          <a:solidFill>
                            <a:schemeClr val="dk1"/>
                          </a:solidFill>
                          <a:latin typeface="+mn-lt"/>
                          <a:ea typeface="+mn-ea"/>
                          <a:cs typeface="+mn-cs"/>
                        </a:rPr>
                        <a:t>Repartidas entre Banco del Estado y otros.</a:t>
                      </a:r>
                    </a:p>
                  </a:txBody>
                  <a:tcPr/>
                </a:tc>
              </a:tr>
              <a:tr h="565552">
                <a:tc>
                  <a:txBody>
                    <a:bodyPr/>
                    <a:lstStyle/>
                    <a:p>
                      <a:pPr algn="ctr"/>
                      <a:r>
                        <a:rPr lang="es-ES_tradnl" noProof="0" dirty="0" smtClean="0"/>
                        <a:t>3</a:t>
                      </a:r>
                      <a:endParaRPr lang="es-ES_tradnl" noProof="0" dirty="0"/>
                    </a:p>
                  </a:txBody>
                  <a:tcPr anchor="ctr"/>
                </a:tc>
                <a:tc>
                  <a:txBody>
                    <a:bodyPr/>
                    <a:lstStyle/>
                    <a:p>
                      <a:pPr algn="ctr"/>
                      <a:r>
                        <a:rPr lang="es-ES_tradnl" noProof="0" dirty="0" smtClean="0"/>
                        <a:t>2.429</a:t>
                      </a:r>
                      <a:endParaRPr lang="es-ES_tradnl" noProof="0" dirty="0"/>
                    </a:p>
                  </a:txBody>
                  <a:tcPr anchor="ctr"/>
                </a:tc>
                <a:tc>
                  <a:txBody>
                    <a:bodyPr/>
                    <a:lstStyle/>
                    <a:p>
                      <a:r>
                        <a:rPr lang="es-ES_tradnl" sz="1600" kern="1200" noProof="0" dirty="0" smtClean="0">
                          <a:solidFill>
                            <a:schemeClr val="dk1"/>
                          </a:solidFill>
                          <a:latin typeface="+mn-lt"/>
                          <a:ea typeface="+mn-ea"/>
                          <a:cs typeface="+mn-cs"/>
                        </a:rPr>
                        <a:t>38 de recaudo y 2.391 autorizadas por el Tesoro y gestionadas por los órganos ejecutores.</a:t>
                      </a:r>
                      <a:endParaRPr lang="es-ES_tradnl" sz="1600" noProof="0" dirty="0"/>
                    </a:p>
                  </a:txBody>
                  <a:tcPr/>
                </a:tc>
              </a:tr>
              <a:tr h="460367">
                <a:tc>
                  <a:txBody>
                    <a:bodyPr/>
                    <a:lstStyle/>
                    <a:p>
                      <a:pPr algn="ctr"/>
                      <a:r>
                        <a:rPr lang="es-ES_tradnl" noProof="0" dirty="0" smtClean="0"/>
                        <a:t>4</a:t>
                      </a:r>
                      <a:endParaRPr lang="es-ES_tradnl" noProof="0" dirty="0"/>
                    </a:p>
                  </a:txBody>
                  <a:tcPr anchor="ctr"/>
                </a:tc>
                <a:tc>
                  <a:txBody>
                    <a:bodyPr/>
                    <a:lstStyle/>
                    <a:p>
                      <a:pPr algn="ctr"/>
                      <a:r>
                        <a:rPr lang="es-ES_tradnl" noProof="0" dirty="0" smtClean="0"/>
                        <a:t>76</a:t>
                      </a:r>
                      <a:endParaRPr lang="es-ES_tradnl" noProof="0" dirty="0"/>
                    </a:p>
                  </a:txBody>
                  <a:tcPr anchor="ctr"/>
                </a:tc>
                <a:tc>
                  <a:txBody>
                    <a:bodyPr/>
                    <a:lstStyle/>
                    <a:p>
                      <a:r>
                        <a:rPr lang="es-ES_tradnl" sz="1600" noProof="0" dirty="0" smtClean="0"/>
                        <a:t>--</a:t>
                      </a:r>
                      <a:endParaRPr lang="es-ES_tradnl" sz="1600" noProof="0" dirty="0"/>
                    </a:p>
                  </a:txBody>
                  <a:tcPr/>
                </a:tc>
              </a:tr>
              <a:tr h="460367">
                <a:tc>
                  <a:txBody>
                    <a:bodyPr/>
                    <a:lstStyle/>
                    <a:p>
                      <a:pPr algn="ctr"/>
                      <a:r>
                        <a:rPr lang="es-ES_tradnl" noProof="0" dirty="0" smtClean="0"/>
                        <a:t>5</a:t>
                      </a:r>
                      <a:endParaRPr lang="es-ES_tradnl" noProof="0" dirty="0"/>
                    </a:p>
                  </a:txBody>
                  <a:tcPr anchor="ctr"/>
                </a:tc>
                <a:tc>
                  <a:txBody>
                    <a:bodyPr/>
                    <a:lstStyle/>
                    <a:p>
                      <a:pPr algn="ctr"/>
                      <a:r>
                        <a:rPr lang="es-ES_tradnl" noProof="0" dirty="0" smtClean="0"/>
                        <a:t>3.800</a:t>
                      </a:r>
                      <a:endParaRPr lang="es-ES_tradnl" noProof="0" dirty="0"/>
                    </a:p>
                  </a:txBody>
                  <a:tcPr anchor="ctr"/>
                </a:tc>
                <a:tc>
                  <a:txBody>
                    <a:bodyPr/>
                    <a:lstStyle/>
                    <a:p>
                      <a:r>
                        <a:rPr lang="es-ES_tradnl" sz="1600" noProof="0" dirty="0" smtClean="0"/>
                        <a:t>--</a:t>
                      </a:r>
                      <a:endParaRPr lang="es-ES_tradnl" sz="1600" noProof="0" dirty="0"/>
                    </a:p>
                  </a:txBody>
                  <a:tcPr/>
                </a:tc>
              </a:tr>
              <a:tr h="460367">
                <a:tc>
                  <a:txBody>
                    <a:bodyPr/>
                    <a:lstStyle/>
                    <a:p>
                      <a:pPr algn="ctr"/>
                      <a:r>
                        <a:rPr lang="es-ES_tradnl" noProof="0" dirty="0" smtClean="0"/>
                        <a:t>6</a:t>
                      </a:r>
                      <a:endParaRPr lang="es-ES_tradnl" noProof="0" dirty="0"/>
                    </a:p>
                  </a:txBody>
                  <a:tcPr anchor="ctr"/>
                </a:tc>
                <a:tc>
                  <a:txBody>
                    <a:bodyPr/>
                    <a:lstStyle/>
                    <a:p>
                      <a:pPr algn="ctr"/>
                      <a:r>
                        <a:rPr lang="es-ES_tradnl" noProof="0" dirty="0" smtClean="0"/>
                        <a:t>1.360</a:t>
                      </a:r>
                      <a:endParaRPr lang="es-ES_tradnl"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kern="1200" noProof="0" dirty="0" smtClean="0">
                          <a:solidFill>
                            <a:schemeClr val="dk1"/>
                          </a:solidFill>
                          <a:latin typeface="+mn-lt"/>
                          <a:ea typeface="+mn-ea"/>
                          <a:cs typeface="+mn-cs"/>
                        </a:rPr>
                        <a:t>127 gestionadas por la Tesorería y 1.233 por otras entidades</a:t>
                      </a:r>
                    </a:p>
                  </a:txBody>
                  <a:tcPr/>
                </a:tc>
              </a:tr>
              <a:tr h="460367">
                <a:tc>
                  <a:txBody>
                    <a:bodyPr/>
                    <a:lstStyle/>
                    <a:p>
                      <a:pPr algn="ctr"/>
                      <a:r>
                        <a:rPr lang="es-ES_tradnl" noProof="0" dirty="0" smtClean="0"/>
                        <a:t>7</a:t>
                      </a:r>
                      <a:endParaRPr lang="es-ES_tradnl" noProof="0" dirty="0"/>
                    </a:p>
                  </a:txBody>
                  <a:tcPr anchor="ctr"/>
                </a:tc>
                <a:tc>
                  <a:txBody>
                    <a:bodyPr/>
                    <a:lstStyle/>
                    <a:p>
                      <a:pPr algn="ctr"/>
                      <a:r>
                        <a:rPr lang="es-ES_tradnl" noProof="0" dirty="0" smtClean="0"/>
                        <a:t>561</a:t>
                      </a:r>
                      <a:endParaRPr lang="es-ES_tradnl"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kern="1200" noProof="0" dirty="0" smtClean="0">
                          <a:solidFill>
                            <a:schemeClr val="dk1"/>
                          </a:solidFill>
                          <a:latin typeface="+mn-lt"/>
                          <a:ea typeface="+mn-ea"/>
                          <a:cs typeface="+mn-cs"/>
                        </a:rPr>
                        <a:t>6 de préstamos o donaciones externas</a:t>
                      </a:r>
                    </a:p>
                  </a:txBody>
                  <a:tcPr/>
                </a:tc>
              </a:tr>
              <a:tr h="460367">
                <a:tc>
                  <a:txBody>
                    <a:bodyPr/>
                    <a:lstStyle/>
                    <a:p>
                      <a:pPr algn="ctr"/>
                      <a:r>
                        <a:rPr lang="es-ES_tradnl" noProof="0" dirty="0" smtClean="0"/>
                        <a:t>8</a:t>
                      </a:r>
                      <a:endParaRPr lang="es-ES_tradnl" noProof="0" dirty="0"/>
                    </a:p>
                  </a:txBody>
                  <a:tcPr anchor="ctr"/>
                </a:tc>
                <a:tc>
                  <a:txBody>
                    <a:bodyPr/>
                    <a:lstStyle/>
                    <a:p>
                      <a:pPr algn="ctr"/>
                      <a:r>
                        <a:rPr lang="es-ES_tradnl" noProof="0" dirty="0" smtClean="0"/>
                        <a:t>1.733</a:t>
                      </a:r>
                      <a:endParaRPr lang="es-ES_tradnl"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kern="1200" noProof="0" dirty="0" smtClean="0">
                          <a:solidFill>
                            <a:schemeClr val="dk1"/>
                          </a:solidFill>
                          <a:latin typeface="+mn-lt"/>
                          <a:ea typeface="+mn-ea"/>
                          <a:cs typeface="+mn-cs"/>
                        </a:rPr>
                        <a:t>70 gestionadas por la Tesorería, 1.663 por otras entidades.</a:t>
                      </a:r>
                    </a:p>
                  </a:txBody>
                  <a:tcPr/>
                </a:tc>
              </a:tr>
              <a:tr h="460367">
                <a:tc>
                  <a:txBody>
                    <a:bodyPr/>
                    <a:lstStyle/>
                    <a:p>
                      <a:pPr algn="ctr"/>
                      <a:r>
                        <a:rPr lang="es-ES_tradnl" noProof="0" dirty="0" smtClean="0"/>
                        <a:t>9</a:t>
                      </a:r>
                      <a:endParaRPr lang="es-ES_tradnl" noProof="0" dirty="0"/>
                    </a:p>
                  </a:txBody>
                  <a:tcPr anchor="ctr"/>
                </a:tc>
                <a:tc>
                  <a:txBody>
                    <a:bodyPr/>
                    <a:lstStyle/>
                    <a:p>
                      <a:pPr algn="ctr"/>
                      <a:r>
                        <a:rPr lang="es-ES_tradnl" noProof="0" dirty="0" smtClean="0"/>
                        <a:t>2.233</a:t>
                      </a:r>
                      <a:endParaRPr lang="es-ES_tradnl" noProof="0" dirty="0"/>
                    </a:p>
                  </a:txBody>
                  <a:tcPr anchor="ctr"/>
                </a:tc>
                <a:tc>
                  <a:txBody>
                    <a:bodyPr/>
                    <a:lstStyle/>
                    <a:p>
                      <a:r>
                        <a:rPr lang="es-ES_tradnl" sz="1600" kern="1200" noProof="0" dirty="0" smtClean="0">
                          <a:solidFill>
                            <a:schemeClr val="dk1"/>
                          </a:solidFill>
                          <a:latin typeface="+mn-lt"/>
                          <a:ea typeface="+mn-ea"/>
                          <a:cs typeface="+mn-cs"/>
                        </a:rPr>
                        <a:t>774 gestionadas por la Tesorería, 6.520 por otras entidades.</a:t>
                      </a:r>
                      <a:endParaRPr lang="es-ES_tradnl" sz="1600" noProof="0" dirty="0"/>
                    </a:p>
                  </a:txBody>
                  <a:tcPr/>
                </a:tc>
              </a:tr>
              <a:tr h="460367">
                <a:tc>
                  <a:txBody>
                    <a:bodyPr/>
                    <a:lstStyle/>
                    <a:p>
                      <a:pPr algn="ctr"/>
                      <a:r>
                        <a:rPr lang="es-ES_tradnl" noProof="0" dirty="0" smtClean="0"/>
                        <a:t>10</a:t>
                      </a:r>
                      <a:endParaRPr lang="es-ES_tradnl" noProof="0" dirty="0"/>
                    </a:p>
                  </a:txBody>
                  <a:tcPr anchor="ctr"/>
                </a:tc>
                <a:tc>
                  <a:txBody>
                    <a:bodyPr/>
                    <a:lstStyle/>
                    <a:p>
                      <a:pPr algn="ctr"/>
                      <a:r>
                        <a:rPr lang="es-ES_tradnl" noProof="0" dirty="0" smtClean="0"/>
                        <a:t>1.752</a:t>
                      </a:r>
                      <a:endParaRPr lang="es-ES_tradnl" noProof="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kern="1200" noProof="0" dirty="0" smtClean="0">
                          <a:solidFill>
                            <a:schemeClr val="dk1"/>
                          </a:solidFill>
                          <a:latin typeface="+mn-lt"/>
                          <a:ea typeface="+mn-ea"/>
                          <a:cs typeface="+mn-cs"/>
                        </a:rPr>
                        <a:t>8 gestionadas por la Tesorería, 1.744 por otras entidades.</a:t>
                      </a:r>
                    </a:p>
                  </a:txBody>
                  <a:tcPr/>
                </a:tc>
              </a:tr>
            </a:tbl>
          </a:graphicData>
        </a:graphic>
      </p:graphicFrame>
      <p:sp>
        <p:nvSpPr>
          <p:cNvPr id="3" name="Title 2"/>
          <p:cNvSpPr>
            <a:spLocks noGrp="1"/>
          </p:cNvSpPr>
          <p:nvPr>
            <p:ph type="title"/>
          </p:nvPr>
        </p:nvSpPr>
        <p:spPr>
          <a:xfrm>
            <a:off x="457200" y="152400"/>
            <a:ext cx="8229600" cy="609600"/>
          </a:xfrm>
        </p:spPr>
        <p:txBody>
          <a:bodyPr>
            <a:noAutofit/>
          </a:bodyPr>
          <a:lstStyle/>
          <a:p>
            <a:r>
              <a:rPr lang="es-ES_tradnl" sz="3200" b="1" dirty="0" smtClean="0">
                <a:latin typeface="Times New Roman" pitchFamily="18" charset="0"/>
                <a:cs typeface="Times New Roman" pitchFamily="18" charset="0"/>
              </a:rPr>
              <a:t>Cuentas del gobierno en bancos comerciales</a:t>
            </a:r>
            <a:endParaRPr lang="es-ES_tradnl" sz="3200"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a:solidFill>
            <a:schemeClr val="tx2">
              <a:lumMod val="20000"/>
              <a:lumOff val="80000"/>
            </a:schemeClr>
          </a:solidFill>
        </p:spPr>
        <p:txBody>
          <a:bodyPr>
            <a:noAutofit/>
          </a:bodyPr>
          <a:lstStyle/>
          <a:p>
            <a:r>
              <a:rPr lang="es-ES_tradnl" sz="3200" b="1" dirty="0" smtClean="0">
                <a:latin typeface="Times New Roman" pitchFamily="18" charset="0"/>
                <a:cs typeface="Times New Roman" pitchFamily="18" charset="0"/>
              </a:rPr>
              <a:t>Cuentas en bancos comerciales y transferencia de sus saldos al Banco Central</a:t>
            </a:r>
            <a:endParaRPr lang="es-ES_tradnl"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304800" y="1981200"/>
            <a:ext cx="8534400" cy="4144963"/>
          </a:xfrm>
        </p:spPr>
        <p:txBody>
          <a:bodyPr>
            <a:normAutofit fontScale="85000" lnSpcReduction="10000"/>
          </a:bodyPr>
          <a:lstStyle/>
          <a:p>
            <a:r>
              <a:rPr lang="es-ES_tradnl" sz="2400" dirty="0" smtClean="0">
                <a:latin typeface="+mj-lt"/>
                <a:cs typeface="Times New Roman" pitchFamily="18" charset="0"/>
              </a:rPr>
              <a:t>Hay espacio para consolidar un mayor volumen de recursos en la CUT. </a:t>
            </a:r>
          </a:p>
          <a:p>
            <a:r>
              <a:rPr lang="es-ES_tradnl" sz="2400" dirty="0" smtClean="0">
                <a:latin typeface="+mj-lt"/>
                <a:cs typeface="Times New Roman" pitchFamily="18" charset="0"/>
              </a:rPr>
              <a:t>Numero elevado de cuentas en bancos comerciales y ninguna de saldo cero, aparentemente. Muchas gestionadas por entidades diferentes a la Tesorería (saldos ociosos? cuentas dentro del sistema CUT?).</a:t>
            </a:r>
          </a:p>
          <a:p>
            <a:r>
              <a:rPr lang="es-ES_tradnl" sz="2400" dirty="0" smtClean="0">
                <a:latin typeface="+mj-lt"/>
                <a:cs typeface="Times New Roman" pitchFamily="18" charset="0"/>
              </a:rPr>
              <a:t>Si existen sistemas de compensación y  de </a:t>
            </a:r>
            <a:r>
              <a:rPr lang="es-ES" sz="2400" dirty="0" smtClean="0">
                <a:latin typeface="+mj-lt"/>
              </a:rPr>
              <a:t>liquidación bruta en tiempo real ,</a:t>
            </a:r>
            <a:r>
              <a:rPr lang="es-ES_tradnl" sz="2400" dirty="0" smtClean="0">
                <a:latin typeface="+mj-lt"/>
                <a:cs typeface="Times New Roman" pitchFamily="18" charset="0"/>
              </a:rPr>
              <a:t> no hay necesidad de pre-financiar gastos, ni de mantener fondos rotatorios </a:t>
            </a:r>
          </a:p>
          <a:p>
            <a:r>
              <a:rPr lang="es-ES_tradnl" sz="2400" dirty="0" smtClean="0">
                <a:latin typeface="+mj-lt"/>
                <a:cs typeface="Times New Roman" pitchFamily="18" charset="0"/>
              </a:rPr>
              <a:t>De 12 países que respondieron, todos transfieren los saldos de las cuentas en bancos comerciales al Banco Central al final del día (pero aparentemente no de cuentas de entidades autónomas o descentralizadas).  </a:t>
            </a:r>
          </a:p>
          <a:p>
            <a:r>
              <a:rPr lang="es-ES_tradnl" sz="2400" dirty="0" smtClean="0">
                <a:latin typeface="+mj-lt"/>
                <a:cs typeface="Times New Roman" pitchFamily="18" charset="0"/>
              </a:rPr>
              <a:t>Un solo país respondió que la transferencia de saldos es automática</a:t>
            </a:r>
          </a:p>
          <a:p>
            <a:r>
              <a:rPr lang="es-ES_tradnl" sz="2400" dirty="0" smtClean="0">
                <a:latin typeface="+mj-lt"/>
                <a:cs typeface="Times New Roman" pitchFamily="18" charset="0"/>
              </a:rPr>
              <a:t>Faltan detalles para poder hacerse a una imagen mas precisa de los sistemas de procesamiento de transacciones y control contable. </a:t>
            </a:r>
            <a:endParaRPr lang="es-ES_tradnl" sz="2400" dirty="0">
              <a:latin typeface="+mj-lt"/>
              <a:cs typeface="Times New Roman" pitchFamily="18" charset="0"/>
            </a:endParaRPr>
          </a:p>
        </p:txBody>
      </p:sp>
    </p:spTree>
    <p:extLst>
      <p:ext uri="{BB962C8B-B14F-4D97-AF65-F5344CB8AC3E}">
        <p14:creationId xmlns:p14="http://schemas.microsoft.com/office/powerpoint/2010/main" val="3862710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639762"/>
          </a:xfrm>
        </p:spPr>
        <p:txBody>
          <a:bodyPr>
            <a:noAutofit/>
          </a:bodyPr>
          <a:lstStyle/>
          <a:p>
            <a:r>
              <a:rPr lang="es-ES_tradnl" sz="2400" b="1" dirty="0" smtClean="0">
                <a:latin typeface="Times New Roman" pitchFamily="18" charset="0"/>
                <a:cs typeface="Times New Roman" pitchFamily="18" charset="0"/>
              </a:rPr>
              <a:t>Cuentas bancarias en el Banco Central y fungibilidad de saldos</a:t>
            </a:r>
            <a:endParaRPr lang="es-ES_tradnl" sz="2400"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4951952"/>
              </p:ext>
            </p:extLst>
          </p:nvPr>
        </p:nvGraphicFramePr>
        <p:xfrm>
          <a:off x="304800" y="1371599"/>
          <a:ext cx="8610600" cy="4724400"/>
        </p:xfrm>
        <a:graphic>
          <a:graphicData uri="http://schemas.openxmlformats.org/drawingml/2006/table">
            <a:tbl>
              <a:tblPr firstRow="1" bandRow="1">
                <a:tableStyleId>{5C22544A-7EE6-4342-B048-85BDC9FD1C3A}</a:tableStyleId>
              </a:tblPr>
              <a:tblGrid>
                <a:gridCol w="694664"/>
                <a:gridCol w="1528115"/>
                <a:gridCol w="4952720"/>
                <a:gridCol w="1435101"/>
              </a:tblGrid>
              <a:tr h="744558">
                <a:tc>
                  <a:txBody>
                    <a:bodyPr/>
                    <a:lstStyle/>
                    <a:p>
                      <a:r>
                        <a:rPr lang="es-ES_tradnl" noProof="0" dirty="0" smtClean="0"/>
                        <a:t>País</a:t>
                      </a:r>
                      <a:endParaRPr lang="es-ES_tradnl" noProof="0" dirty="0"/>
                    </a:p>
                  </a:txBody>
                  <a:tcPr/>
                </a:tc>
                <a:tc>
                  <a:txBody>
                    <a:bodyPr/>
                    <a:lstStyle/>
                    <a:p>
                      <a:r>
                        <a:rPr lang="es-ES_tradnl" noProof="0" dirty="0" smtClean="0"/>
                        <a:t># Total de Cuentas</a:t>
                      </a:r>
                      <a:endParaRPr lang="es-ES_tradnl" noProof="0" dirty="0"/>
                    </a:p>
                  </a:txBody>
                  <a:tcPr/>
                </a:tc>
                <a:tc>
                  <a:txBody>
                    <a:bodyPr/>
                    <a:lstStyle/>
                    <a:p>
                      <a:pPr algn="ctr"/>
                      <a:r>
                        <a:rPr lang="es-ES_tradnl" noProof="0" dirty="0" smtClean="0"/>
                        <a:t>Tipo de Cuentas </a:t>
                      </a:r>
                      <a:endParaRPr lang="es-ES_tradnl" noProof="0" dirty="0"/>
                    </a:p>
                  </a:txBody>
                  <a:tcPr/>
                </a:tc>
                <a:tc>
                  <a:txBody>
                    <a:bodyPr/>
                    <a:lstStyle/>
                    <a:p>
                      <a:r>
                        <a:rPr lang="es-ES_tradnl" noProof="0" dirty="0" smtClean="0"/>
                        <a:t>Fungibilidad de saldos</a:t>
                      </a:r>
                      <a:endParaRPr lang="es-ES_tradnl" noProof="0" dirty="0"/>
                    </a:p>
                  </a:txBody>
                  <a:tcPr/>
                </a:tc>
              </a:tr>
              <a:tr h="428416">
                <a:tc>
                  <a:txBody>
                    <a:bodyPr/>
                    <a:lstStyle/>
                    <a:p>
                      <a:r>
                        <a:rPr lang="es-ES_tradnl" noProof="0" dirty="0" smtClean="0"/>
                        <a:t>1</a:t>
                      </a:r>
                      <a:endParaRPr lang="es-ES_tradnl" noProof="0" dirty="0"/>
                    </a:p>
                  </a:txBody>
                  <a:tcPr/>
                </a:tc>
                <a:tc>
                  <a:txBody>
                    <a:bodyPr/>
                    <a:lstStyle/>
                    <a:p>
                      <a:pPr algn="ctr"/>
                      <a:r>
                        <a:rPr lang="es-ES_tradnl" noProof="0" dirty="0" smtClean="0"/>
                        <a:t>5</a:t>
                      </a:r>
                      <a:endParaRPr lang="es-ES_tradnl"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kern="1200" noProof="0" dirty="0" smtClean="0">
                          <a:solidFill>
                            <a:schemeClr val="dk1"/>
                          </a:solidFill>
                          <a:latin typeface="+mn-lt"/>
                          <a:ea typeface="+mn-ea"/>
                          <a:cs typeface="+mn-cs"/>
                        </a:rPr>
                        <a:t>2 en moneda nacional y 3 en moneda extranjera</a:t>
                      </a:r>
                    </a:p>
                  </a:txBody>
                  <a:tcPr/>
                </a:tc>
                <a:tc>
                  <a:txBody>
                    <a:bodyPr/>
                    <a:lstStyle/>
                    <a:p>
                      <a:pPr algn="ctr"/>
                      <a:r>
                        <a:rPr lang="es-ES_tradnl" noProof="0" dirty="0" smtClean="0"/>
                        <a:t>Si</a:t>
                      </a:r>
                      <a:endParaRPr lang="es-ES_tradnl" noProof="0" dirty="0"/>
                    </a:p>
                  </a:txBody>
                  <a:tcPr/>
                </a:tc>
              </a:tr>
              <a:tr h="771854">
                <a:tc>
                  <a:txBody>
                    <a:bodyPr/>
                    <a:lstStyle/>
                    <a:p>
                      <a:r>
                        <a:rPr lang="es-ES_tradnl" noProof="0" dirty="0" smtClean="0"/>
                        <a:t>2</a:t>
                      </a:r>
                      <a:endParaRPr lang="es-ES_tradnl" noProof="0" dirty="0"/>
                    </a:p>
                  </a:txBody>
                  <a:tcPr/>
                </a:tc>
                <a:tc>
                  <a:txBody>
                    <a:bodyPr/>
                    <a:lstStyle/>
                    <a:p>
                      <a:pPr algn="ctr"/>
                      <a:r>
                        <a:rPr lang="es-ES_tradnl" noProof="0" dirty="0" smtClean="0"/>
                        <a:t>6</a:t>
                      </a:r>
                      <a:endParaRPr lang="es-ES_tradnl"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kern="1200" noProof="0" dirty="0" smtClean="0">
                          <a:solidFill>
                            <a:schemeClr val="dk1"/>
                          </a:solidFill>
                          <a:latin typeface="+mn-lt"/>
                          <a:ea typeface="+mn-ea"/>
                          <a:cs typeface="+mn-cs"/>
                        </a:rPr>
                        <a:t>Fondos Soberanos, Leyes reservadas, Deuda Pública, Dólares, Remesas, Deuda Externa</a:t>
                      </a:r>
                    </a:p>
                  </a:txBody>
                  <a:tcPr/>
                </a:tc>
                <a:tc>
                  <a:txBody>
                    <a:bodyPr/>
                    <a:lstStyle/>
                    <a:p>
                      <a:pPr algn="ctr"/>
                      <a:r>
                        <a:rPr lang="es-ES_tradnl" noProof="0" dirty="0" smtClean="0"/>
                        <a:t>No</a:t>
                      </a:r>
                      <a:endParaRPr lang="es-ES_tradnl" noProof="0" dirty="0"/>
                    </a:p>
                  </a:txBody>
                  <a:tcPr/>
                </a:tc>
              </a:tr>
              <a:tr h="428416">
                <a:tc>
                  <a:txBody>
                    <a:bodyPr/>
                    <a:lstStyle/>
                    <a:p>
                      <a:r>
                        <a:rPr lang="es-ES_tradnl" noProof="0" dirty="0" smtClean="0"/>
                        <a:t>3</a:t>
                      </a:r>
                      <a:endParaRPr lang="es-ES_tradnl" noProof="0" dirty="0"/>
                    </a:p>
                  </a:txBody>
                  <a:tcPr>
                    <a:solidFill>
                      <a:schemeClr val="bg1">
                        <a:lumMod val="65000"/>
                      </a:schemeClr>
                    </a:solidFill>
                  </a:tcPr>
                </a:tc>
                <a:tc>
                  <a:txBody>
                    <a:bodyPr/>
                    <a:lstStyle/>
                    <a:p>
                      <a:pPr algn="ctr"/>
                      <a:r>
                        <a:rPr lang="es-ES_tradnl" noProof="0" dirty="0" smtClean="0"/>
                        <a:t>187</a:t>
                      </a:r>
                      <a:endParaRPr lang="es-ES_tradnl" noProof="0" dirty="0"/>
                    </a:p>
                  </a:txBody>
                  <a:tcPr>
                    <a:solidFill>
                      <a:schemeClr val="bg1">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b="1" kern="1200" noProof="0" dirty="0" smtClean="0">
                          <a:solidFill>
                            <a:schemeClr val="dk1"/>
                          </a:solidFill>
                          <a:latin typeface="+mn-lt"/>
                          <a:ea typeface="+mn-ea"/>
                          <a:cs typeface="+mn-cs"/>
                        </a:rPr>
                        <a:t>En pesos y en otras monedas.</a:t>
                      </a:r>
                    </a:p>
                  </a:txBody>
                  <a:tcPr>
                    <a:solidFill>
                      <a:schemeClr val="bg1">
                        <a:lumMod val="65000"/>
                      </a:schemeClr>
                    </a:solidFill>
                  </a:tcPr>
                </a:tc>
                <a:tc>
                  <a:txBody>
                    <a:bodyPr/>
                    <a:lstStyle/>
                    <a:p>
                      <a:pPr algn="ctr"/>
                      <a:r>
                        <a:rPr lang="es-ES_tradnl" noProof="0" dirty="0" smtClean="0"/>
                        <a:t>Si</a:t>
                      </a:r>
                      <a:endParaRPr lang="es-ES_tradnl" noProof="0" dirty="0"/>
                    </a:p>
                  </a:txBody>
                  <a:tcPr>
                    <a:solidFill>
                      <a:schemeClr val="bg1">
                        <a:lumMod val="65000"/>
                      </a:schemeClr>
                    </a:solidFill>
                  </a:tcPr>
                </a:tc>
              </a:tr>
              <a:tr h="744558">
                <a:tc>
                  <a:txBody>
                    <a:bodyPr/>
                    <a:lstStyle/>
                    <a:p>
                      <a:r>
                        <a:rPr lang="es-ES_tradnl" noProof="0" dirty="0" smtClean="0"/>
                        <a:t>4</a:t>
                      </a:r>
                      <a:endParaRPr lang="es-ES_tradnl" noProof="0" dirty="0"/>
                    </a:p>
                  </a:txBody>
                  <a:tcPr/>
                </a:tc>
                <a:tc>
                  <a:txBody>
                    <a:bodyPr/>
                    <a:lstStyle/>
                    <a:p>
                      <a:pPr algn="ctr"/>
                      <a:r>
                        <a:rPr lang="es-ES_tradnl" noProof="0" dirty="0" smtClean="0"/>
                        <a:t>6</a:t>
                      </a:r>
                      <a:endParaRPr lang="es-ES_tradnl" noProof="0" dirty="0"/>
                    </a:p>
                  </a:txBody>
                  <a:tcPr/>
                </a:tc>
                <a:tc>
                  <a:txBody>
                    <a:bodyPr/>
                    <a:lstStyle/>
                    <a:p>
                      <a:r>
                        <a:rPr lang="es-ES_tradnl" sz="1800" kern="1200" noProof="0" dirty="0" smtClean="0">
                          <a:solidFill>
                            <a:schemeClr val="dk1"/>
                          </a:solidFill>
                          <a:latin typeface="+mn-lt"/>
                          <a:ea typeface="+mn-ea"/>
                          <a:cs typeface="+mn-cs"/>
                        </a:rPr>
                        <a:t>3 cuentas de reserva en diferentes monedas y 3 de carácter operativo.</a:t>
                      </a:r>
                      <a:endParaRPr lang="es-ES_tradnl" noProof="0" dirty="0"/>
                    </a:p>
                  </a:txBody>
                  <a:tcPr/>
                </a:tc>
                <a:tc>
                  <a:txBody>
                    <a:bodyPr/>
                    <a:lstStyle/>
                    <a:p>
                      <a:pPr algn="ctr"/>
                      <a:r>
                        <a:rPr lang="es-ES_tradnl" noProof="0" dirty="0" smtClean="0"/>
                        <a:t>No</a:t>
                      </a:r>
                      <a:endParaRPr lang="es-ES_tradnl" noProof="0" dirty="0"/>
                    </a:p>
                  </a:txBody>
                  <a:tcPr/>
                </a:tc>
              </a:tr>
              <a:tr h="433624">
                <a:tc>
                  <a:txBody>
                    <a:bodyPr/>
                    <a:lstStyle/>
                    <a:p>
                      <a:r>
                        <a:rPr lang="es-ES_tradnl" noProof="0" dirty="0" smtClean="0"/>
                        <a:t>5</a:t>
                      </a:r>
                      <a:endParaRPr lang="es-ES_tradnl" noProof="0" dirty="0"/>
                    </a:p>
                  </a:txBody>
                  <a:tcPr>
                    <a:solidFill>
                      <a:schemeClr val="bg1">
                        <a:lumMod val="65000"/>
                      </a:schemeClr>
                    </a:solidFill>
                  </a:tcPr>
                </a:tc>
                <a:tc>
                  <a:txBody>
                    <a:bodyPr/>
                    <a:lstStyle/>
                    <a:p>
                      <a:pPr algn="ctr"/>
                      <a:r>
                        <a:rPr lang="es-ES_tradnl" noProof="0" dirty="0" smtClean="0"/>
                        <a:t>200</a:t>
                      </a:r>
                      <a:endParaRPr lang="es-ES_tradnl" noProof="0" dirty="0"/>
                    </a:p>
                  </a:txBody>
                  <a:tcPr>
                    <a:solidFill>
                      <a:schemeClr val="bg1">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b="1" kern="1200" noProof="0" dirty="0" smtClean="0">
                          <a:solidFill>
                            <a:schemeClr val="dk1"/>
                          </a:solidFill>
                          <a:latin typeface="+mn-lt"/>
                          <a:ea typeface="+mn-ea"/>
                          <a:cs typeface="+mn-cs"/>
                        </a:rPr>
                        <a:t>Donaciones, créditos externos e internos.</a:t>
                      </a:r>
                    </a:p>
                  </a:txBody>
                  <a:tcPr>
                    <a:solidFill>
                      <a:schemeClr val="bg1">
                        <a:lumMod val="65000"/>
                      </a:schemeClr>
                    </a:solidFill>
                  </a:tcPr>
                </a:tc>
                <a:tc>
                  <a:txBody>
                    <a:bodyPr/>
                    <a:lstStyle/>
                    <a:p>
                      <a:pPr algn="ctr"/>
                      <a:r>
                        <a:rPr lang="es-ES_tradnl" noProof="0" dirty="0" smtClean="0"/>
                        <a:t>Si</a:t>
                      </a:r>
                      <a:endParaRPr lang="es-ES_tradnl" noProof="0" dirty="0"/>
                    </a:p>
                  </a:txBody>
                  <a:tcPr>
                    <a:solidFill>
                      <a:schemeClr val="bg1">
                        <a:lumMod val="65000"/>
                      </a:schemeClr>
                    </a:solidFill>
                  </a:tcPr>
                </a:tc>
              </a:tr>
              <a:tr h="428416">
                <a:tc>
                  <a:txBody>
                    <a:bodyPr/>
                    <a:lstStyle/>
                    <a:p>
                      <a:r>
                        <a:rPr lang="es-ES_tradnl" noProof="0" dirty="0" smtClean="0"/>
                        <a:t>6</a:t>
                      </a:r>
                      <a:endParaRPr lang="es-ES_tradnl" noProof="0" dirty="0"/>
                    </a:p>
                  </a:txBody>
                  <a:tcPr/>
                </a:tc>
                <a:tc>
                  <a:txBody>
                    <a:bodyPr/>
                    <a:lstStyle/>
                    <a:p>
                      <a:pPr algn="ctr"/>
                      <a:r>
                        <a:rPr lang="es-ES_tradnl" noProof="0" dirty="0" smtClean="0"/>
                        <a:t>10</a:t>
                      </a:r>
                      <a:endParaRPr lang="es-ES_tradnl" noProof="0" dirty="0"/>
                    </a:p>
                  </a:txBody>
                  <a:tcPr/>
                </a:tc>
                <a:tc>
                  <a:txBody>
                    <a:bodyPr/>
                    <a:lstStyle/>
                    <a:p>
                      <a:r>
                        <a:rPr lang="es-ES_tradnl" noProof="0" dirty="0" smtClean="0"/>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noProof="0" dirty="0" smtClean="0"/>
                        <a:t>Si</a:t>
                      </a:r>
                    </a:p>
                  </a:txBody>
                  <a:tcPr/>
                </a:tc>
              </a:tr>
              <a:tr h="744558">
                <a:tc>
                  <a:txBody>
                    <a:bodyPr/>
                    <a:lstStyle/>
                    <a:p>
                      <a:r>
                        <a:rPr lang="es-ES_tradnl" noProof="0" dirty="0" smtClean="0"/>
                        <a:t>7</a:t>
                      </a:r>
                      <a:endParaRPr lang="es-ES_tradnl" noProof="0" dirty="0"/>
                    </a:p>
                  </a:txBody>
                  <a:tcPr/>
                </a:tc>
                <a:tc>
                  <a:txBody>
                    <a:bodyPr/>
                    <a:lstStyle/>
                    <a:p>
                      <a:pPr algn="ctr"/>
                      <a:r>
                        <a:rPr lang="es-ES_tradnl" noProof="0" dirty="0" smtClean="0"/>
                        <a:t>13</a:t>
                      </a:r>
                      <a:endParaRPr lang="es-ES_tradnl"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kern="1200" noProof="0" dirty="0" smtClean="0">
                          <a:solidFill>
                            <a:schemeClr val="dk1"/>
                          </a:solidFill>
                          <a:latin typeface="+mn-lt"/>
                          <a:ea typeface="+mn-ea"/>
                          <a:cs typeface="+mn-cs"/>
                        </a:rPr>
                        <a:t>Fondo común, con destino específico, préstamos y donaciones.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noProof="0" dirty="0" smtClean="0"/>
                        <a:t>Si</a:t>
                      </a:r>
                    </a:p>
                    <a:p>
                      <a:pPr algn="ctr"/>
                      <a:endParaRPr lang="es-ES_tradnl" noProof="0"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411162"/>
          </a:xfrm>
        </p:spPr>
        <p:txBody>
          <a:bodyPr>
            <a:noAutofit/>
          </a:bodyPr>
          <a:lstStyle/>
          <a:p>
            <a:r>
              <a:rPr lang="es-ES_tradnl" sz="2400" b="1" dirty="0" smtClean="0">
                <a:latin typeface="Times New Roman" pitchFamily="18" charset="0"/>
                <a:cs typeface="Times New Roman" pitchFamily="18" charset="0"/>
              </a:rPr>
              <a:t>Cuentas bancarias en el Banco Central y fungibilidad de saldos</a:t>
            </a:r>
            <a:endParaRPr lang="es-ES_tradnl" sz="2400"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7515001"/>
              </p:ext>
            </p:extLst>
          </p:nvPr>
        </p:nvGraphicFramePr>
        <p:xfrm>
          <a:off x="152400" y="1142999"/>
          <a:ext cx="8762999" cy="5333739"/>
        </p:xfrm>
        <a:graphic>
          <a:graphicData uri="http://schemas.openxmlformats.org/drawingml/2006/table">
            <a:tbl>
              <a:tblPr firstRow="1" bandRow="1">
                <a:tableStyleId>{5C22544A-7EE6-4342-B048-85BDC9FD1C3A}</a:tableStyleId>
              </a:tblPr>
              <a:tblGrid>
                <a:gridCol w="631985"/>
                <a:gridCol w="1120613"/>
                <a:gridCol w="5614525"/>
                <a:gridCol w="1395876"/>
              </a:tblGrid>
              <a:tr h="723408">
                <a:tc>
                  <a:txBody>
                    <a:bodyPr/>
                    <a:lstStyle/>
                    <a:p>
                      <a:r>
                        <a:rPr lang="es-ES_tradnl" noProof="0" dirty="0" smtClean="0"/>
                        <a:t>País</a:t>
                      </a:r>
                      <a:endParaRPr lang="es-ES_tradnl" noProof="0" dirty="0"/>
                    </a:p>
                  </a:txBody>
                  <a:tcPr/>
                </a:tc>
                <a:tc>
                  <a:txBody>
                    <a:bodyPr/>
                    <a:lstStyle/>
                    <a:p>
                      <a:r>
                        <a:rPr lang="es-ES_tradnl" noProof="0" dirty="0" smtClean="0"/>
                        <a:t># Total de Cuentas</a:t>
                      </a:r>
                      <a:endParaRPr lang="es-ES_tradnl" noProof="0" dirty="0"/>
                    </a:p>
                  </a:txBody>
                  <a:tcPr/>
                </a:tc>
                <a:tc>
                  <a:txBody>
                    <a:bodyPr/>
                    <a:lstStyle/>
                    <a:p>
                      <a:pPr algn="ctr"/>
                      <a:r>
                        <a:rPr lang="es-ES_tradnl" noProof="0" dirty="0" smtClean="0"/>
                        <a:t>Tipo de Cuentas </a:t>
                      </a:r>
                      <a:endParaRPr lang="es-ES_tradnl" noProof="0" dirty="0"/>
                    </a:p>
                  </a:txBody>
                  <a:tcPr/>
                </a:tc>
                <a:tc>
                  <a:txBody>
                    <a:bodyPr/>
                    <a:lstStyle/>
                    <a:p>
                      <a:r>
                        <a:rPr lang="es-ES_tradnl" noProof="0" dirty="0" smtClean="0"/>
                        <a:t>Fungibilidad de saldos</a:t>
                      </a:r>
                      <a:endParaRPr lang="es-ES_tradnl" noProof="0" dirty="0"/>
                    </a:p>
                  </a:txBody>
                  <a:tcPr/>
                </a:tc>
              </a:tr>
              <a:tr h="789225">
                <a:tc>
                  <a:txBody>
                    <a:bodyPr/>
                    <a:lstStyle/>
                    <a:p>
                      <a:r>
                        <a:rPr lang="es-ES_tradnl" noProof="0" dirty="0" smtClean="0"/>
                        <a:t>8</a:t>
                      </a:r>
                      <a:endParaRPr lang="es-ES_tradnl" noProof="0" dirty="0"/>
                    </a:p>
                  </a:txBody>
                  <a:tcPr/>
                </a:tc>
                <a:tc>
                  <a:txBody>
                    <a:bodyPr/>
                    <a:lstStyle/>
                    <a:p>
                      <a:pPr algn="ctr"/>
                      <a:r>
                        <a:rPr lang="es-ES_tradnl" noProof="0" dirty="0" smtClean="0"/>
                        <a:t>18</a:t>
                      </a:r>
                      <a:endParaRPr lang="es-ES_tradnl"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kern="1200" noProof="0" dirty="0" smtClean="0">
                          <a:solidFill>
                            <a:schemeClr val="dk1"/>
                          </a:solidFill>
                          <a:latin typeface="+mn-lt"/>
                          <a:ea typeface="+mn-ea"/>
                          <a:cs typeface="+mn-cs"/>
                        </a:rPr>
                        <a:t>Sector publico –unidades del Presupuesto Nacional, tipo de moneda girable con cheque, oficina.</a:t>
                      </a:r>
                    </a:p>
                  </a:txBody>
                  <a:tcPr/>
                </a:tc>
                <a:tc>
                  <a:txBody>
                    <a:bodyPr/>
                    <a:lstStyle/>
                    <a:p>
                      <a:pPr algn="ctr"/>
                      <a:r>
                        <a:rPr lang="es-ES_tradnl" noProof="0" dirty="0" smtClean="0"/>
                        <a:t>No</a:t>
                      </a:r>
                      <a:endParaRPr lang="es-ES_tradnl" noProof="0" dirty="0"/>
                    </a:p>
                  </a:txBody>
                  <a:tcPr/>
                </a:tc>
              </a:tr>
              <a:tr h="1034958">
                <a:tc>
                  <a:txBody>
                    <a:bodyPr/>
                    <a:lstStyle/>
                    <a:p>
                      <a:r>
                        <a:rPr lang="es-ES_tradnl" noProof="0" dirty="0" smtClean="0"/>
                        <a:t>9</a:t>
                      </a:r>
                      <a:endParaRPr lang="es-ES_tradnl" noProof="0" dirty="0"/>
                    </a:p>
                  </a:txBody>
                  <a:tcPr/>
                </a:tc>
                <a:tc>
                  <a:txBody>
                    <a:bodyPr/>
                    <a:lstStyle/>
                    <a:p>
                      <a:pPr algn="ctr"/>
                      <a:r>
                        <a:rPr lang="es-ES_tradnl" noProof="0" dirty="0" smtClean="0"/>
                        <a:t>9</a:t>
                      </a:r>
                      <a:endParaRPr lang="es-ES_tradnl"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kern="1200" noProof="0" dirty="0" smtClean="0">
                          <a:solidFill>
                            <a:schemeClr val="dk1"/>
                          </a:solidFill>
                          <a:latin typeface="+mn-lt"/>
                          <a:ea typeface="+mn-ea"/>
                          <a:cs typeface="+mn-cs"/>
                        </a:rPr>
                        <a:t>En la cuenta general: 1 en MN, 1 en dólares y 1 en euros, todas para recepción y  pago de recursos. Cinco (5) en dólares y una (1) en euros para depósitos de terceros.</a:t>
                      </a:r>
                    </a:p>
                  </a:txBody>
                  <a:tcPr/>
                </a:tc>
                <a:tc>
                  <a:txBody>
                    <a:bodyPr/>
                    <a:lstStyle/>
                    <a:p>
                      <a:pPr algn="ctr"/>
                      <a:r>
                        <a:rPr lang="es-ES_tradnl" noProof="0" dirty="0" smtClean="0"/>
                        <a:t>Si</a:t>
                      </a:r>
                      <a:endParaRPr lang="es-ES_tradnl" noProof="0" dirty="0"/>
                    </a:p>
                  </a:txBody>
                  <a:tcPr/>
                </a:tc>
              </a:tr>
              <a:tr h="1279172">
                <a:tc>
                  <a:txBody>
                    <a:bodyPr/>
                    <a:lstStyle/>
                    <a:p>
                      <a:r>
                        <a:rPr lang="es-ES_tradnl" noProof="0" dirty="0" smtClean="0"/>
                        <a:t>10</a:t>
                      </a:r>
                      <a:endParaRPr lang="es-ES_tradnl" noProof="0" dirty="0"/>
                    </a:p>
                  </a:txBody>
                  <a:tcPr>
                    <a:solidFill>
                      <a:schemeClr val="bg1">
                        <a:lumMod val="65000"/>
                      </a:schemeClr>
                    </a:solidFill>
                  </a:tcPr>
                </a:tc>
                <a:tc>
                  <a:txBody>
                    <a:bodyPr/>
                    <a:lstStyle/>
                    <a:p>
                      <a:pPr algn="ctr"/>
                      <a:r>
                        <a:rPr lang="es-ES_tradnl" noProof="0" dirty="0" smtClean="0"/>
                        <a:t>261</a:t>
                      </a:r>
                      <a:endParaRPr lang="es-ES_tradnl" noProof="0" dirty="0"/>
                    </a:p>
                  </a:txBody>
                  <a:tcPr>
                    <a:solidFill>
                      <a:schemeClr val="bg1">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b="1" kern="1200" noProof="0" dirty="0" smtClean="0">
                          <a:solidFill>
                            <a:schemeClr val="dk1"/>
                          </a:solidFill>
                          <a:latin typeface="+mn-lt"/>
                          <a:ea typeface="+mn-ea"/>
                          <a:cs typeface="+mn-cs"/>
                        </a:rPr>
                        <a:t>Dos cuentas centralizadoras CUT por moneda (córdobas, dólares), una cuenta pagadora de bonos y una de planilla, una de depósitos en garantía y 256 cuentas mixtas de administración de recursos externos.</a:t>
                      </a:r>
                    </a:p>
                  </a:txBody>
                  <a:tcPr>
                    <a:solidFill>
                      <a:schemeClr val="bg1">
                        <a:lumMod val="65000"/>
                      </a:schemeClr>
                    </a:solidFill>
                  </a:tcPr>
                </a:tc>
                <a:tc>
                  <a:txBody>
                    <a:bodyPr/>
                    <a:lstStyle/>
                    <a:p>
                      <a:pPr algn="ctr"/>
                      <a:r>
                        <a:rPr lang="es-ES_tradnl" noProof="0" dirty="0" smtClean="0"/>
                        <a:t>No</a:t>
                      </a:r>
                      <a:endParaRPr lang="es-ES_tradnl" noProof="0" dirty="0"/>
                    </a:p>
                  </a:txBody>
                  <a:tcPr>
                    <a:solidFill>
                      <a:schemeClr val="bg1">
                        <a:lumMod val="65000"/>
                      </a:schemeClr>
                    </a:solidFill>
                  </a:tcPr>
                </a:tc>
              </a:tr>
              <a:tr h="419117">
                <a:tc>
                  <a:txBody>
                    <a:bodyPr/>
                    <a:lstStyle/>
                    <a:p>
                      <a:r>
                        <a:rPr lang="es-ES_tradnl" noProof="0" dirty="0" smtClean="0"/>
                        <a:t>11</a:t>
                      </a:r>
                      <a:endParaRPr lang="es-ES_tradnl" noProof="0" dirty="0"/>
                    </a:p>
                  </a:txBody>
                  <a:tcPr/>
                </a:tc>
                <a:tc>
                  <a:txBody>
                    <a:bodyPr/>
                    <a:lstStyle/>
                    <a:p>
                      <a:pPr algn="ctr"/>
                      <a:r>
                        <a:rPr lang="es-ES_tradnl" noProof="0" dirty="0" smtClean="0"/>
                        <a:t>50</a:t>
                      </a:r>
                      <a:endParaRPr lang="es-ES_tradnl"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kern="1200" noProof="0" dirty="0" smtClean="0">
                          <a:solidFill>
                            <a:schemeClr val="dk1"/>
                          </a:solidFill>
                          <a:latin typeface="+mn-lt"/>
                          <a:ea typeface="+mn-ea"/>
                          <a:cs typeface="+mn-cs"/>
                        </a:rPr>
                        <a:t>A la vista y a plazo.</a:t>
                      </a:r>
                    </a:p>
                  </a:txBody>
                  <a:tcPr/>
                </a:tc>
                <a:tc>
                  <a:txBody>
                    <a:bodyPr/>
                    <a:lstStyle/>
                    <a:p>
                      <a:pPr algn="ctr"/>
                      <a:r>
                        <a:rPr lang="es-ES_tradnl" noProof="0" dirty="0" smtClean="0"/>
                        <a:t>No</a:t>
                      </a:r>
                      <a:endParaRPr lang="es-ES_tradnl" noProof="0" dirty="0"/>
                    </a:p>
                  </a:txBody>
                  <a:tcPr/>
                </a:tc>
              </a:tr>
              <a:tr h="419117">
                <a:tc>
                  <a:txBody>
                    <a:bodyPr/>
                    <a:lstStyle/>
                    <a:p>
                      <a:r>
                        <a:rPr lang="es-ES_tradnl" noProof="0" dirty="0" smtClean="0"/>
                        <a:t>12</a:t>
                      </a:r>
                      <a:endParaRPr lang="es-ES_tradnl" noProof="0" dirty="0"/>
                    </a:p>
                  </a:txBody>
                  <a:tcPr/>
                </a:tc>
                <a:tc>
                  <a:txBody>
                    <a:bodyPr/>
                    <a:lstStyle/>
                    <a:p>
                      <a:pPr algn="ctr"/>
                      <a:r>
                        <a:rPr lang="es-ES_tradnl" noProof="0" dirty="0" smtClean="0"/>
                        <a:t>4</a:t>
                      </a:r>
                      <a:endParaRPr lang="es-ES_tradnl"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kern="1200" noProof="0" dirty="0" smtClean="0">
                          <a:solidFill>
                            <a:schemeClr val="dk1"/>
                          </a:solidFill>
                          <a:latin typeface="+mn-lt"/>
                          <a:ea typeface="+mn-ea"/>
                          <a:cs typeface="+mn-cs"/>
                        </a:rPr>
                        <a:t>Cuentas corrientes en RD$, US$, EUR$, DEG.</a:t>
                      </a:r>
                    </a:p>
                  </a:txBody>
                  <a:tcPr/>
                </a:tc>
                <a:tc>
                  <a:txBody>
                    <a:bodyPr/>
                    <a:lstStyle/>
                    <a:p>
                      <a:pPr algn="ctr"/>
                      <a:r>
                        <a:rPr lang="es-ES_tradnl" noProof="0" dirty="0" smtClean="0"/>
                        <a:t>Si</a:t>
                      </a:r>
                      <a:endParaRPr lang="es-ES_tradnl" noProof="0" dirty="0"/>
                    </a:p>
                  </a:txBody>
                  <a:tcPr/>
                </a:tc>
              </a:tr>
              <a:tr h="668742">
                <a:tc>
                  <a:txBody>
                    <a:bodyPr/>
                    <a:lstStyle/>
                    <a:p>
                      <a:r>
                        <a:rPr lang="es-ES_tradnl" noProof="0" dirty="0" smtClean="0"/>
                        <a:t>13</a:t>
                      </a:r>
                      <a:endParaRPr lang="es-ES_tradnl" noProof="0" dirty="0"/>
                    </a:p>
                  </a:txBody>
                  <a:tcPr/>
                </a:tc>
                <a:tc>
                  <a:txBody>
                    <a:bodyPr/>
                    <a:lstStyle/>
                    <a:p>
                      <a:pPr algn="ctr"/>
                      <a:r>
                        <a:rPr lang="es-ES_tradnl" noProof="0" dirty="0" smtClean="0"/>
                        <a:t>7</a:t>
                      </a:r>
                      <a:endParaRPr lang="es-ES_tradnl"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kern="1200" noProof="0" dirty="0" smtClean="0">
                          <a:solidFill>
                            <a:schemeClr val="dk1"/>
                          </a:solidFill>
                          <a:latin typeface="+mn-lt"/>
                          <a:ea typeface="+mn-ea"/>
                          <a:cs typeface="+mn-cs"/>
                        </a:rPr>
                        <a:t>Tipo de cuenta e institución/tipo de cuenta/No. de institución para BCU/No. ordinal de la cuenta. </a:t>
                      </a:r>
                    </a:p>
                  </a:txBody>
                  <a:tcPr/>
                </a:tc>
                <a:tc>
                  <a:txBody>
                    <a:bodyPr/>
                    <a:lstStyle/>
                    <a:p>
                      <a:pPr algn="ctr"/>
                      <a:r>
                        <a:rPr lang="es-ES_tradnl" noProof="0" dirty="0" smtClean="0"/>
                        <a:t>Si</a:t>
                      </a:r>
                      <a:endParaRPr lang="es-ES_tradnl" noProof="0" dirty="0"/>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563562"/>
          </a:xfrm>
          <a:solidFill>
            <a:schemeClr val="tx2">
              <a:lumMod val="20000"/>
              <a:lumOff val="80000"/>
            </a:schemeClr>
          </a:solidFill>
        </p:spPr>
        <p:txBody>
          <a:bodyPr>
            <a:noAutofit/>
          </a:bodyPr>
          <a:lstStyle/>
          <a:p>
            <a:r>
              <a:rPr lang="es-ES_tradnl" sz="2400" b="1" dirty="0">
                <a:latin typeface="Times New Roman" pitchFamily="18" charset="0"/>
                <a:cs typeface="Times New Roman" pitchFamily="18" charset="0"/>
              </a:rPr>
              <a:t>Cuentas </a:t>
            </a:r>
            <a:r>
              <a:rPr lang="es-ES_tradnl" sz="2400" b="1" dirty="0" smtClean="0">
                <a:latin typeface="Times New Roman" pitchFamily="18" charset="0"/>
                <a:cs typeface="Times New Roman" pitchFamily="18" charset="0"/>
              </a:rPr>
              <a:t>bancarias </a:t>
            </a:r>
            <a:r>
              <a:rPr lang="es-ES_tradnl" sz="2400" b="1" dirty="0">
                <a:latin typeface="Times New Roman" pitchFamily="18" charset="0"/>
                <a:cs typeface="Times New Roman" pitchFamily="18" charset="0"/>
              </a:rPr>
              <a:t>en el Banco </a:t>
            </a:r>
            <a:r>
              <a:rPr lang="es-ES_tradnl" sz="2400" b="1" dirty="0" smtClean="0">
                <a:latin typeface="Times New Roman" pitchFamily="18" charset="0"/>
                <a:cs typeface="Times New Roman" pitchFamily="18" charset="0"/>
              </a:rPr>
              <a:t>Central y fungibilidad de saldos</a:t>
            </a:r>
            <a:endParaRPr lang="es-ES_tradnl"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304800" y="1295400"/>
            <a:ext cx="8534400" cy="4830763"/>
          </a:xfrm>
        </p:spPr>
        <p:txBody>
          <a:bodyPr>
            <a:normAutofit fontScale="92500" lnSpcReduction="20000"/>
          </a:bodyPr>
          <a:lstStyle/>
          <a:p>
            <a:r>
              <a:rPr lang="es-ES_tradnl" sz="2400" dirty="0" smtClean="0">
                <a:latin typeface="Times New Roman" pitchFamily="18" charset="0"/>
                <a:cs typeface="Times New Roman" pitchFamily="18" charset="0"/>
              </a:rPr>
              <a:t>Un numero de cuentas bancarias elevado esta asociado con el  manejo de recursos externos u otros fondos (donaciones). No hay razón para que la tesorería mantenga recursos en otras monedas (el Banco Central tiene la función de gestión de las reservas internacionales).</a:t>
            </a:r>
          </a:p>
          <a:p>
            <a:endParaRPr lang="es-ES_tradnl" sz="2400" dirty="0" smtClean="0">
              <a:latin typeface="Times New Roman" pitchFamily="18" charset="0"/>
              <a:cs typeface="Times New Roman" pitchFamily="18" charset="0"/>
            </a:endParaRPr>
          </a:p>
          <a:p>
            <a:r>
              <a:rPr lang="es-ES_tradnl" sz="2400" dirty="0" smtClean="0">
                <a:latin typeface="Times New Roman" pitchFamily="18" charset="0"/>
                <a:cs typeface="Times New Roman" pitchFamily="18" charset="0"/>
              </a:rPr>
              <a:t>La no fungibilidad de recursos  (38%) puede explicarse en varios casos por restricciones legales (fondos soberanos, petróleo, pensiones, etc.). En el caso de la seguridad social, los recursos no son del gobierno, este es el fideicomisario. Es necesario mantener la gestión de los recursos de la seguridad social “at arms-length” del gobierno. </a:t>
            </a:r>
          </a:p>
          <a:p>
            <a:endParaRPr lang="es-ES_tradnl" sz="2400" dirty="0" smtClean="0">
              <a:latin typeface="Times New Roman" pitchFamily="18" charset="0"/>
              <a:cs typeface="Times New Roman" pitchFamily="18" charset="0"/>
            </a:endParaRPr>
          </a:p>
          <a:p>
            <a:r>
              <a:rPr lang="es-ES_tradnl" sz="2400" dirty="0" smtClean="0">
                <a:latin typeface="Times New Roman" pitchFamily="18" charset="0"/>
                <a:cs typeface="Times New Roman" pitchFamily="18" charset="0"/>
              </a:rPr>
              <a:t>Lo deseable para el Tesoro es disponer de mayor fungibilidad. En algunos casos el Tesoro podría tomar prestado recursos de fondos de terceros no fungibles a tasas pre-acordadas (basadas en tasas de mercado) y mediante acuerdos voluntarios.</a:t>
            </a:r>
            <a:endParaRPr lang="es-ES_tradnl" sz="24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tx2">
              <a:lumMod val="20000"/>
              <a:lumOff val="80000"/>
            </a:schemeClr>
          </a:solidFill>
        </p:spPr>
        <p:txBody>
          <a:bodyPr>
            <a:normAutofit/>
          </a:bodyPr>
          <a:lstStyle/>
          <a:p>
            <a:r>
              <a:rPr lang="es-ES" sz="3200" b="1" dirty="0" smtClean="0">
                <a:latin typeface="Times New Roman" pitchFamily="18" charset="0"/>
                <a:cs typeface="Times New Roman" pitchFamily="18" charset="0"/>
              </a:rPr>
              <a:t>Cuentas Escriturales de la CUT</a:t>
            </a:r>
            <a:endParaRPr lang="es-E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678363"/>
          </a:xfrm>
        </p:spPr>
        <p:txBody>
          <a:bodyPr>
            <a:normAutofit/>
          </a:bodyPr>
          <a:lstStyle/>
          <a:p>
            <a:r>
              <a:rPr lang="es-ES" sz="2400" dirty="0" smtClean="0">
                <a:latin typeface="Times New Roman" pitchFamily="18" charset="0"/>
                <a:cs typeface="Times New Roman" pitchFamily="18" charset="0"/>
              </a:rPr>
              <a:t>En 9 países (69%) existe en el Sistema Informático de Administración Financiera un módulo de administración de cuentas bancarias y escriturales (virtuales o contables)</a:t>
            </a:r>
          </a:p>
          <a:p>
            <a:endParaRPr lang="es-ES" sz="2400" dirty="0" smtClean="0">
              <a:latin typeface="Times New Roman" pitchFamily="18" charset="0"/>
              <a:cs typeface="Times New Roman" pitchFamily="18" charset="0"/>
            </a:endParaRPr>
          </a:p>
          <a:p>
            <a:r>
              <a:rPr lang="es-ES" sz="2400" dirty="0" smtClean="0">
                <a:latin typeface="Times New Roman" pitchFamily="18" charset="0"/>
                <a:cs typeface="Times New Roman" pitchFamily="18" charset="0"/>
              </a:rPr>
              <a:t>En 4 países (31%) no hay sub-cuentas escriturales, todas son cuentas bancarias</a:t>
            </a:r>
          </a:p>
          <a:p>
            <a:endParaRPr lang="es-ES" sz="2400" dirty="0" smtClean="0">
              <a:latin typeface="Times New Roman" pitchFamily="18" charset="0"/>
              <a:cs typeface="Times New Roman" pitchFamily="18" charset="0"/>
            </a:endParaRPr>
          </a:p>
          <a:p>
            <a:r>
              <a:rPr lang="es-ES" sz="2400" dirty="0" smtClean="0">
                <a:latin typeface="Times New Roman" pitchFamily="18" charset="0"/>
                <a:cs typeface="Times New Roman" pitchFamily="18" charset="0"/>
              </a:rPr>
              <a:t>En 9 países (69%) se puede consultar en tiempo real el estado de cuenta escritural de cada entidad</a:t>
            </a:r>
            <a:endParaRPr lang="es-ES" sz="24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s-ES" sz="3200" b="1" dirty="0" smtClean="0">
                <a:latin typeface="Times New Roman" pitchFamily="18" charset="0"/>
                <a:cs typeface="Times New Roman" pitchFamily="18" charset="0"/>
              </a:rPr>
              <a:t>Cuentas Escriturales de la CUT</a:t>
            </a:r>
            <a:endParaRPr lang="es-ES" sz="3200"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49015096"/>
              </p:ext>
            </p:extLst>
          </p:nvPr>
        </p:nvGraphicFramePr>
        <p:xfrm>
          <a:off x="457200" y="1066802"/>
          <a:ext cx="8153400" cy="5462893"/>
        </p:xfrm>
        <a:graphic>
          <a:graphicData uri="http://schemas.openxmlformats.org/drawingml/2006/table">
            <a:tbl>
              <a:tblPr firstRow="1" bandRow="1">
                <a:tableStyleId>{5C22544A-7EE6-4342-B048-85BDC9FD1C3A}</a:tableStyleId>
              </a:tblPr>
              <a:tblGrid>
                <a:gridCol w="609600"/>
                <a:gridCol w="2362200"/>
                <a:gridCol w="5181600"/>
              </a:tblGrid>
              <a:tr h="777169">
                <a:tc>
                  <a:txBody>
                    <a:bodyPr/>
                    <a:lstStyle/>
                    <a:p>
                      <a:pPr algn="ctr"/>
                      <a:r>
                        <a:rPr lang="es-ES" noProof="0" dirty="0" smtClean="0"/>
                        <a:t>País</a:t>
                      </a:r>
                      <a:endParaRPr lang="es-ES" noProof="0" dirty="0"/>
                    </a:p>
                  </a:txBody>
                  <a:tcPr/>
                </a:tc>
                <a:tc>
                  <a:txBody>
                    <a:bodyPr/>
                    <a:lstStyle/>
                    <a:p>
                      <a:r>
                        <a:rPr lang="es-ES" noProof="0" dirty="0" smtClean="0"/>
                        <a:t># cuentas y sub-cuentas escriturales</a:t>
                      </a:r>
                      <a:endParaRPr lang="es-ES" noProof="0" dirty="0"/>
                    </a:p>
                  </a:txBody>
                  <a:tcPr/>
                </a:tc>
                <a:tc>
                  <a:txBody>
                    <a:bodyPr/>
                    <a:lstStyle/>
                    <a:p>
                      <a:pPr algn="ctr"/>
                      <a:endParaRPr lang="es-ES" noProof="0" dirty="0" smtClean="0"/>
                    </a:p>
                    <a:p>
                      <a:pPr algn="ctr"/>
                      <a:r>
                        <a:rPr lang="es-ES" noProof="0" dirty="0" smtClean="0"/>
                        <a:t>Estructura de las cuentas escriturales</a:t>
                      </a:r>
                      <a:endParaRPr lang="es-ES" noProof="0" dirty="0"/>
                    </a:p>
                  </a:txBody>
                  <a:tcPr/>
                </a:tc>
              </a:tr>
              <a:tr h="753590">
                <a:tc>
                  <a:txBody>
                    <a:bodyPr/>
                    <a:lstStyle/>
                    <a:p>
                      <a:pPr algn="ctr"/>
                      <a:r>
                        <a:rPr lang="es-ES" sz="1400" noProof="0" dirty="0" smtClean="0"/>
                        <a:t>1</a:t>
                      </a:r>
                      <a:endParaRPr lang="es-ES" sz="1400" noProof="0" dirty="0"/>
                    </a:p>
                  </a:txBody>
                  <a:tcPr/>
                </a:tc>
                <a:tc>
                  <a:txBody>
                    <a:bodyPr/>
                    <a:lstStyle/>
                    <a:p>
                      <a:r>
                        <a:rPr lang="es-ES" sz="1400" noProof="0" dirty="0" smtClean="0"/>
                        <a:t>Cuentas: 15</a:t>
                      </a:r>
                    </a:p>
                    <a:p>
                      <a:r>
                        <a:rPr lang="es-ES" sz="1400" noProof="0" dirty="0" smtClean="0"/>
                        <a:t>Sub-cuentas: 308</a:t>
                      </a:r>
                      <a:endParaRPr lang="es-ES" sz="1400" noProof="0" dirty="0"/>
                    </a:p>
                  </a:txBody>
                  <a:tcPr/>
                </a:tc>
                <a:tc>
                  <a:txBody>
                    <a:bodyPr/>
                    <a:lstStyle/>
                    <a:p>
                      <a:r>
                        <a:rPr lang="es-ES" sz="1400" kern="1200" baseline="0" noProof="0" dirty="0" smtClean="0">
                          <a:solidFill>
                            <a:schemeClr val="dk1"/>
                          </a:solidFill>
                          <a:latin typeface="+mn-lt"/>
                          <a:ea typeface="+mn-ea"/>
                          <a:cs typeface="+mn-cs"/>
                        </a:rPr>
                        <a:t>Las Cuentas pueden tener dos orígenes: a) cuenta recaudadora bancaria; o b) transferencias entre organismos integrantes de la CUT, denominadas nominales (no bancarias)</a:t>
                      </a:r>
                      <a:endParaRPr lang="es-ES" sz="1400" noProof="0" dirty="0"/>
                    </a:p>
                  </a:txBody>
                  <a:tcPr/>
                </a:tc>
              </a:tr>
              <a:tr h="533793">
                <a:tc>
                  <a:txBody>
                    <a:bodyPr/>
                    <a:lstStyle/>
                    <a:p>
                      <a:pPr algn="ctr"/>
                      <a:r>
                        <a:rPr lang="es-ES" sz="1400" noProof="0" dirty="0" smtClean="0"/>
                        <a:t>2</a:t>
                      </a:r>
                      <a:endParaRPr lang="es-ES" sz="1400" noProof="0" dirty="0"/>
                    </a:p>
                  </a:txBody>
                  <a:tcPr/>
                </a:tc>
                <a:tc>
                  <a:txBody>
                    <a:bodyPr/>
                    <a:lstStyle/>
                    <a:p>
                      <a:r>
                        <a:rPr lang="es-ES" sz="1400" noProof="0" dirty="0" smtClean="0"/>
                        <a:t>No</a:t>
                      </a:r>
                    </a:p>
                    <a:p>
                      <a:endParaRPr lang="es-ES" sz="1400" noProof="0" dirty="0"/>
                    </a:p>
                  </a:txBody>
                  <a:tcPr/>
                </a:tc>
                <a:tc>
                  <a:txBody>
                    <a:bodyPr/>
                    <a:lstStyle/>
                    <a:p>
                      <a:r>
                        <a:rPr lang="es-ES" sz="1400" noProof="0" dirty="0" smtClean="0"/>
                        <a:t>No</a:t>
                      </a:r>
                      <a:endParaRPr lang="es-ES" sz="1400" noProof="0" dirty="0"/>
                    </a:p>
                  </a:txBody>
                  <a:tcPr/>
                </a:tc>
              </a:tr>
              <a:tr h="1475781">
                <a:tc>
                  <a:txBody>
                    <a:bodyPr/>
                    <a:lstStyle/>
                    <a:p>
                      <a:pPr algn="ctr"/>
                      <a:r>
                        <a:rPr lang="es-ES" sz="1400" noProof="0" dirty="0" smtClean="0"/>
                        <a:t>3</a:t>
                      </a:r>
                      <a:endParaRPr lang="es-ES" sz="1400" noProof="0" dirty="0"/>
                    </a:p>
                  </a:txBody>
                  <a:tcPr/>
                </a:tc>
                <a:tc>
                  <a:txBody>
                    <a:bodyPr/>
                    <a:lstStyle/>
                    <a:p>
                      <a:r>
                        <a:rPr lang="es-ES" sz="1400" kern="1200" baseline="0" noProof="0" dirty="0" smtClean="0">
                          <a:solidFill>
                            <a:schemeClr val="dk1"/>
                          </a:solidFill>
                          <a:latin typeface="+mn-lt"/>
                          <a:ea typeface="+mn-ea"/>
                          <a:cs typeface="+mn-cs"/>
                        </a:rPr>
                        <a:t>Cuentas: 4 cuentas cajero</a:t>
                      </a:r>
                    </a:p>
                    <a:p>
                      <a:r>
                        <a:rPr lang="es-ES" sz="1400" kern="1200" baseline="0" noProof="0" dirty="0" smtClean="0">
                          <a:solidFill>
                            <a:schemeClr val="dk1"/>
                          </a:solidFill>
                          <a:latin typeface="+mn-lt"/>
                          <a:ea typeface="+mn-ea"/>
                          <a:cs typeface="+mn-cs"/>
                        </a:rPr>
                        <a:t>Sub-cuentas: 183: 74 de fuente específica, 71 de recaudo del b. central y 38 de recaudo b. comerciales</a:t>
                      </a:r>
                      <a:endParaRPr lang="es-ES" sz="1400" noProof="0" dirty="0" smtClean="0"/>
                    </a:p>
                    <a:p>
                      <a:endParaRPr lang="es-ES" noProof="0" dirty="0"/>
                    </a:p>
                  </a:txBody>
                  <a:tcPr/>
                </a:tc>
                <a:tc>
                  <a:txBody>
                    <a:bodyPr/>
                    <a:lstStyle/>
                    <a:p>
                      <a:r>
                        <a:rPr lang="es-ES" sz="1400" kern="1200" baseline="0" noProof="0" dirty="0" smtClean="0">
                          <a:solidFill>
                            <a:schemeClr val="dk1"/>
                          </a:solidFill>
                          <a:latin typeface="+mn-lt"/>
                          <a:ea typeface="+mn-ea"/>
                          <a:cs typeface="+mn-cs"/>
                        </a:rPr>
                        <a:t>Son cuentas de depósito que aceptan débitos y créditos, las cuales se pueden distinguir así: por moneda, tipo de cuenta, tipo de recurso, tipo de entidad financiera y tipo de situación de fondos.</a:t>
                      </a:r>
                      <a:endParaRPr lang="es-ES" sz="1400" noProof="0" dirty="0"/>
                    </a:p>
                  </a:txBody>
                  <a:tcPr/>
                </a:tc>
              </a:tr>
              <a:tr h="533793">
                <a:tc>
                  <a:txBody>
                    <a:bodyPr/>
                    <a:lstStyle/>
                    <a:p>
                      <a:pPr algn="ctr"/>
                      <a:r>
                        <a:rPr lang="es-ES" sz="1400" noProof="0" dirty="0" smtClean="0"/>
                        <a:t>4</a:t>
                      </a:r>
                      <a:endParaRPr lang="es-ES" sz="1400" noProof="0" dirty="0"/>
                    </a:p>
                  </a:txBody>
                  <a:tcPr/>
                </a:tc>
                <a:tc>
                  <a:txBody>
                    <a:bodyPr/>
                    <a:lstStyle/>
                    <a:p>
                      <a:r>
                        <a:rPr lang="es-ES" sz="1400" kern="1200" baseline="0" noProof="0" dirty="0" smtClean="0">
                          <a:solidFill>
                            <a:schemeClr val="dk1"/>
                          </a:solidFill>
                          <a:latin typeface="+mn-lt"/>
                          <a:ea typeface="+mn-ea"/>
                          <a:cs typeface="+mn-cs"/>
                        </a:rPr>
                        <a:t>Cuentas: 3852</a:t>
                      </a:r>
                    </a:p>
                    <a:p>
                      <a:r>
                        <a:rPr lang="es-ES" sz="1400" kern="1200" baseline="0" noProof="0" dirty="0" smtClean="0">
                          <a:solidFill>
                            <a:schemeClr val="dk1"/>
                          </a:solidFill>
                          <a:latin typeface="+mn-lt"/>
                          <a:ea typeface="+mn-ea"/>
                          <a:cs typeface="+mn-cs"/>
                        </a:rPr>
                        <a:t>Sub-cuentas: No </a:t>
                      </a:r>
                      <a:endParaRPr lang="es-ES" sz="1400" noProof="0" dirty="0"/>
                    </a:p>
                  </a:txBody>
                  <a:tcPr/>
                </a:tc>
                <a:tc>
                  <a:txBody>
                    <a:bodyPr/>
                    <a:lstStyle/>
                    <a:p>
                      <a:r>
                        <a:rPr lang="es-ES" sz="1400" kern="1200" baseline="0" noProof="0" dirty="0" smtClean="0">
                          <a:solidFill>
                            <a:schemeClr val="dk1"/>
                          </a:solidFill>
                          <a:latin typeface="+mn-lt"/>
                          <a:ea typeface="+mn-ea"/>
                          <a:cs typeface="+mn-cs"/>
                        </a:rPr>
                        <a:t>Conocidas como cuentas de caja única, con el mismo formato utilizado para identificar cuentas bancarias; en MN, dólares y euros</a:t>
                      </a:r>
                      <a:endParaRPr lang="es-ES" sz="1400" noProof="0" dirty="0"/>
                    </a:p>
                  </a:txBody>
                  <a:tcPr/>
                </a:tc>
              </a:tr>
              <a:tr h="635177">
                <a:tc>
                  <a:txBody>
                    <a:bodyPr/>
                    <a:lstStyle/>
                    <a:p>
                      <a:pPr algn="ctr"/>
                      <a:r>
                        <a:rPr lang="es-ES" sz="1400" noProof="0" dirty="0" smtClean="0"/>
                        <a:t>5</a:t>
                      </a:r>
                      <a:endParaRPr lang="es-ES" sz="1400" noProof="0" dirty="0"/>
                    </a:p>
                  </a:txBody>
                  <a:tcPr/>
                </a:tc>
                <a:tc>
                  <a:txBody>
                    <a:bodyPr/>
                    <a:lstStyle/>
                    <a:p>
                      <a:r>
                        <a:rPr lang="es-ES" sz="1400" kern="1200" baseline="0" noProof="0" dirty="0" smtClean="0">
                          <a:solidFill>
                            <a:schemeClr val="dk1"/>
                          </a:solidFill>
                          <a:latin typeface="+mn-lt"/>
                          <a:ea typeface="+mn-ea"/>
                          <a:cs typeface="+mn-cs"/>
                        </a:rPr>
                        <a:t>Cuentas: 3.800</a:t>
                      </a:r>
                    </a:p>
                    <a:p>
                      <a:r>
                        <a:rPr lang="es-ES" sz="1400" kern="1200" baseline="0" noProof="0" dirty="0" smtClean="0">
                          <a:solidFill>
                            <a:schemeClr val="dk1"/>
                          </a:solidFill>
                          <a:latin typeface="+mn-lt"/>
                          <a:ea typeface="+mn-ea"/>
                          <a:cs typeface="+mn-cs"/>
                        </a:rPr>
                        <a:t>Sub-cuentas: 0</a:t>
                      </a:r>
                      <a:endParaRPr lang="es-ES" sz="1400" noProof="0" dirty="0"/>
                    </a:p>
                  </a:txBody>
                  <a:tcPr/>
                </a:tc>
                <a:tc>
                  <a:txBody>
                    <a:bodyPr/>
                    <a:lstStyle/>
                    <a:p>
                      <a:r>
                        <a:rPr lang="es-ES" sz="1400" noProof="0" dirty="0" smtClean="0"/>
                        <a:t>Respuesta no relacionada (Ecuador)</a:t>
                      </a:r>
                      <a:endParaRPr lang="es-ES" sz="1400" noProof="0" dirty="0"/>
                    </a:p>
                  </a:txBody>
                  <a:tcPr/>
                </a:tc>
              </a:tr>
              <a:tr h="753590">
                <a:tc>
                  <a:txBody>
                    <a:bodyPr/>
                    <a:lstStyle/>
                    <a:p>
                      <a:pPr algn="ctr"/>
                      <a:r>
                        <a:rPr lang="es-ES" sz="1400" noProof="0" dirty="0" smtClean="0"/>
                        <a:t>6</a:t>
                      </a:r>
                      <a:endParaRPr lang="es-ES" sz="1400" noProof="0" dirty="0"/>
                    </a:p>
                  </a:txBody>
                  <a:tcPr/>
                </a:tc>
                <a:tc>
                  <a:txBody>
                    <a:bodyPr/>
                    <a:lstStyle/>
                    <a:p>
                      <a:r>
                        <a:rPr lang="es-ES" sz="1400" kern="1200" baseline="0" noProof="0" dirty="0" smtClean="0">
                          <a:solidFill>
                            <a:schemeClr val="dk1"/>
                          </a:solidFill>
                          <a:latin typeface="+mn-lt"/>
                          <a:ea typeface="+mn-ea"/>
                          <a:cs typeface="+mn-cs"/>
                        </a:rPr>
                        <a:t>Cuentas: mas o menos 10</a:t>
                      </a:r>
                    </a:p>
                    <a:p>
                      <a:r>
                        <a:rPr lang="es-ES" sz="1400" kern="1200" baseline="0" noProof="0" dirty="0" smtClean="0">
                          <a:solidFill>
                            <a:schemeClr val="dk1"/>
                          </a:solidFill>
                          <a:latin typeface="+mn-lt"/>
                          <a:ea typeface="+mn-ea"/>
                          <a:cs typeface="+mn-cs"/>
                        </a:rPr>
                        <a:t>Sub-cuentas: mas o menos 30</a:t>
                      </a:r>
                      <a:endParaRPr lang="es-ES" sz="1400" noProof="0" dirty="0"/>
                    </a:p>
                  </a:txBody>
                  <a:tcPr/>
                </a:tc>
                <a:tc>
                  <a:txBody>
                    <a:bodyPr/>
                    <a:lstStyle/>
                    <a:p>
                      <a:r>
                        <a:rPr lang="es-ES" sz="1400" noProof="0" dirty="0" smtClean="0"/>
                        <a:t>Respuesta no relacionada (El Salvador)</a:t>
                      </a:r>
                      <a:endParaRPr lang="es-ES" sz="1400" noProof="0" dirty="0"/>
                    </a:p>
                  </a:txBody>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s-ES" sz="3200" b="1" dirty="0" smtClean="0">
                <a:latin typeface="Times New Roman" pitchFamily="18" charset="0"/>
                <a:cs typeface="Times New Roman" pitchFamily="18" charset="0"/>
              </a:rPr>
              <a:t>Cuentas Escriturales de la CUT</a:t>
            </a:r>
            <a:endParaRPr lang="es-ES" sz="32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80943640"/>
              </p:ext>
            </p:extLst>
          </p:nvPr>
        </p:nvGraphicFramePr>
        <p:xfrm>
          <a:off x="457200" y="838199"/>
          <a:ext cx="8153400" cy="5708658"/>
        </p:xfrm>
        <a:graphic>
          <a:graphicData uri="http://schemas.openxmlformats.org/drawingml/2006/table">
            <a:tbl>
              <a:tblPr firstRow="1" bandRow="1">
                <a:tableStyleId>{5C22544A-7EE6-4342-B048-85BDC9FD1C3A}</a:tableStyleId>
              </a:tblPr>
              <a:tblGrid>
                <a:gridCol w="741218"/>
                <a:gridCol w="1667741"/>
                <a:gridCol w="5744441"/>
              </a:tblGrid>
              <a:tr h="834094">
                <a:tc>
                  <a:txBody>
                    <a:bodyPr/>
                    <a:lstStyle/>
                    <a:p>
                      <a:pPr algn="ctr"/>
                      <a:r>
                        <a:rPr lang="es-ES" sz="1600" dirty="0" smtClean="0"/>
                        <a:t>País</a:t>
                      </a:r>
                      <a:endParaRPr lang="es-ES" sz="1600" dirty="0"/>
                    </a:p>
                  </a:txBody>
                  <a:tcPr/>
                </a:tc>
                <a:tc>
                  <a:txBody>
                    <a:bodyPr/>
                    <a:lstStyle/>
                    <a:p>
                      <a:r>
                        <a:rPr lang="es-ES" sz="1600" dirty="0" smtClean="0"/>
                        <a:t># cuentas y sub-cuentas escriturales</a:t>
                      </a:r>
                      <a:endParaRPr lang="es-ES" sz="1600" dirty="0"/>
                    </a:p>
                  </a:txBody>
                  <a:tcPr/>
                </a:tc>
                <a:tc>
                  <a:txBody>
                    <a:bodyPr/>
                    <a:lstStyle/>
                    <a:p>
                      <a:pPr algn="ctr"/>
                      <a:endParaRPr lang="es-ES" sz="1600" dirty="0" smtClean="0"/>
                    </a:p>
                    <a:p>
                      <a:pPr algn="ctr"/>
                      <a:r>
                        <a:rPr lang="es-ES" sz="1600" dirty="0" smtClean="0"/>
                        <a:t>Estructura de las cuentas escriturales</a:t>
                      </a:r>
                      <a:endParaRPr lang="es-ES" sz="1600" dirty="0"/>
                    </a:p>
                  </a:txBody>
                  <a:tcPr/>
                </a:tc>
              </a:tr>
              <a:tr h="597795">
                <a:tc>
                  <a:txBody>
                    <a:bodyPr/>
                    <a:lstStyle/>
                    <a:p>
                      <a:pPr algn="ctr"/>
                      <a:r>
                        <a:rPr lang="es-ES" sz="1400" dirty="0" smtClean="0"/>
                        <a:t>7</a:t>
                      </a:r>
                      <a:endParaRPr lang="es-ES" sz="1400" dirty="0"/>
                    </a:p>
                  </a:txBody>
                  <a:tcPr/>
                </a:tc>
                <a:tc>
                  <a:txBody>
                    <a:bodyPr/>
                    <a:lstStyle/>
                    <a:p>
                      <a:r>
                        <a:rPr lang="es-ES" sz="1400" kern="1200" baseline="0" dirty="0" smtClean="0">
                          <a:solidFill>
                            <a:schemeClr val="dk1"/>
                          </a:solidFill>
                          <a:latin typeface="+mn-lt"/>
                          <a:ea typeface="+mn-ea"/>
                          <a:cs typeface="+mn-cs"/>
                        </a:rPr>
                        <a:t>Cuentas: 6</a:t>
                      </a:r>
                    </a:p>
                    <a:p>
                      <a:r>
                        <a:rPr lang="es-ES" sz="1400" kern="1200" baseline="0" dirty="0" smtClean="0">
                          <a:solidFill>
                            <a:schemeClr val="dk1"/>
                          </a:solidFill>
                          <a:latin typeface="+mn-lt"/>
                          <a:ea typeface="+mn-ea"/>
                          <a:cs typeface="+mn-cs"/>
                        </a:rPr>
                        <a:t>Sub-cuentas: 315</a:t>
                      </a:r>
                      <a:endParaRPr lang="es-ES" sz="1400" dirty="0"/>
                    </a:p>
                  </a:txBody>
                  <a:tcPr/>
                </a:tc>
                <a:tc>
                  <a:txBody>
                    <a:bodyPr/>
                    <a:lstStyle/>
                    <a:p>
                      <a:r>
                        <a:rPr lang="es-ES" sz="1400" kern="1200" baseline="0" dirty="0" smtClean="0">
                          <a:solidFill>
                            <a:schemeClr val="dk1"/>
                          </a:solidFill>
                          <a:latin typeface="+mn-lt"/>
                          <a:ea typeface="+mn-ea"/>
                          <a:cs typeface="+mn-cs"/>
                        </a:rPr>
                        <a:t>Fuente, Organismo y correlativo (para el caso de prestamos y donaciones)</a:t>
                      </a:r>
                      <a:endParaRPr lang="es-ES" sz="1400" dirty="0"/>
                    </a:p>
                  </a:txBody>
                  <a:tcPr/>
                </a:tc>
              </a:tr>
              <a:tr h="525170">
                <a:tc>
                  <a:txBody>
                    <a:bodyPr/>
                    <a:lstStyle/>
                    <a:p>
                      <a:pPr algn="ctr"/>
                      <a:r>
                        <a:rPr lang="es-ES" sz="1400" dirty="0" smtClean="0"/>
                        <a:t>8</a:t>
                      </a:r>
                      <a:endParaRPr lang="es-ES" sz="1400" dirty="0"/>
                    </a:p>
                  </a:txBody>
                  <a:tcPr/>
                </a:tc>
                <a:tc>
                  <a:txBody>
                    <a:bodyPr/>
                    <a:lstStyle/>
                    <a:p>
                      <a:r>
                        <a:rPr lang="es-ES" sz="1400" kern="1200" baseline="0" dirty="0" smtClean="0">
                          <a:solidFill>
                            <a:schemeClr val="dk1"/>
                          </a:solidFill>
                          <a:latin typeface="+mn-lt"/>
                          <a:ea typeface="+mn-ea"/>
                          <a:cs typeface="+mn-cs"/>
                        </a:rPr>
                        <a:t>Cuentas: 3</a:t>
                      </a:r>
                    </a:p>
                    <a:p>
                      <a:r>
                        <a:rPr lang="es-ES" sz="1400" kern="1200" baseline="0" dirty="0" smtClean="0">
                          <a:solidFill>
                            <a:schemeClr val="dk1"/>
                          </a:solidFill>
                          <a:latin typeface="+mn-lt"/>
                          <a:ea typeface="+mn-ea"/>
                          <a:cs typeface="+mn-cs"/>
                        </a:rPr>
                        <a:t>Sub-cuentas: 1500</a:t>
                      </a:r>
                      <a:endParaRPr lang="es-ES" sz="1400" dirty="0"/>
                    </a:p>
                  </a:txBody>
                  <a:tcPr/>
                </a:tc>
                <a:tc>
                  <a:txBody>
                    <a:bodyPr/>
                    <a:lstStyle/>
                    <a:p>
                      <a:r>
                        <a:rPr lang="es-ES" sz="1400" kern="1200" baseline="0" dirty="0" smtClean="0">
                          <a:solidFill>
                            <a:schemeClr val="dk1"/>
                          </a:solidFill>
                          <a:latin typeface="+mn-lt"/>
                          <a:ea typeface="+mn-ea"/>
                          <a:cs typeface="+mn-cs"/>
                        </a:rPr>
                        <a:t>Institución, Gerencia Administrativa, Fuente, correlativo del sistema</a:t>
                      </a:r>
                      <a:endParaRPr lang="es-ES" sz="1400" dirty="0"/>
                    </a:p>
                  </a:txBody>
                  <a:tcPr/>
                </a:tc>
              </a:tr>
              <a:tr h="957663">
                <a:tc>
                  <a:txBody>
                    <a:bodyPr/>
                    <a:lstStyle/>
                    <a:p>
                      <a:pPr algn="ctr"/>
                      <a:r>
                        <a:rPr lang="es-ES" sz="1400" dirty="0" smtClean="0"/>
                        <a:t>9</a:t>
                      </a:r>
                      <a:endParaRPr lang="es-ES" sz="1400" dirty="0"/>
                    </a:p>
                  </a:txBody>
                  <a:tcPr/>
                </a:tc>
                <a:tc>
                  <a:txBody>
                    <a:bodyPr/>
                    <a:lstStyle/>
                    <a:p>
                      <a:r>
                        <a:rPr lang="es-ES" sz="1400" kern="1200" baseline="0" dirty="0" smtClean="0">
                          <a:solidFill>
                            <a:schemeClr val="dk1"/>
                          </a:solidFill>
                          <a:latin typeface="+mn-lt"/>
                          <a:ea typeface="+mn-ea"/>
                          <a:cs typeface="+mn-cs"/>
                        </a:rPr>
                        <a:t>Cuentas: 70</a:t>
                      </a:r>
                    </a:p>
                    <a:p>
                      <a:r>
                        <a:rPr lang="es-ES" sz="1400" kern="1200" baseline="0" dirty="0" smtClean="0">
                          <a:solidFill>
                            <a:schemeClr val="dk1"/>
                          </a:solidFill>
                          <a:latin typeface="+mn-lt"/>
                          <a:ea typeface="+mn-ea"/>
                          <a:cs typeface="+mn-cs"/>
                        </a:rPr>
                        <a:t>Sub-cuentas: 23</a:t>
                      </a:r>
                      <a:endParaRPr lang="es-ES" sz="1400" dirty="0"/>
                    </a:p>
                  </a:txBody>
                  <a:tcPr/>
                </a:tc>
                <a:tc>
                  <a:txBody>
                    <a:bodyPr/>
                    <a:lstStyle/>
                    <a:p>
                      <a:r>
                        <a:rPr lang="es-ES" sz="1400" kern="1200" baseline="0" dirty="0" smtClean="0">
                          <a:solidFill>
                            <a:schemeClr val="dk1"/>
                          </a:solidFill>
                          <a:latin typeface="+mn-lt"/>
                          <a:ea typeface="+mn-ea"/>
                          <a:cs typeface="+mn-cs"/>
                        </a:rPr>
                        <a:t>Los ingresos entran a una bolsa general, es decir no se etiquetan para dependencia ni concepto de gasto específico. Por lo que las cuentas escriturales no cubren ingresos y gastos de dependencias y se utilizan para distinguir los recursos de depósitos de terceros en cuentas de la Tesorería</a:t>
                      </a:r>
                      <a:endParaRPr lang="es-ES" sz="1400" dirty="0"/>
                    </a:p>
                  </a:txBody>
                  <a:tcPr/>
                </a:tc>
              </a:tr>
              <a:tr h="741417">
                <a:tc>
                  <a:txBody>
                    <a:bodyPr/>
                    <a:lstStyle/>
                    <a:p>
                      <a:pPr algn="ctr"/>
                      <a:r>
                        <a:rPr lang="es-ES" sz="1400" dirty="0" smtClean="0"/>
                        <a:t>10</a:t>
                      </a:r>
                      <a:endParaRPr lang="es-ES" sz="1400" dirty="0"/>
                    </a:p>
                  </a:txBody>
                  <a:tcPr/>
                </a:tc>
                <a:tc>
                  <a:txBody>
                    <a:bodyPr/>
                    <a:lstStyle/>
                    <a:p>
                      <a:r>
                        <a:rPr lang="es-ES" sz="1400" dirty="0" smtClean="0"/>
                        <a:t>268 cuentas en MN y 32 en dólares</a:t>
                      </a:r>
                      <a:endParaRPr lang="es-ES" sz="1400" dirty="0"/>
                    </a:p>
                  </a:txBody>
                  <a:tcPr/>
                </a:tc>
                <a:tc>
                  <a:txBody>
                    <a:bodyPr/>
                    <a:lstStyle/>
                    <a:p>
                      <a:r>
                        <a:rPr lang="es-ES" sz="1400" kern="1200" baseline="0" dirty="0" smtClean="0">
                          <a:solidFill>
                            <a:schemeClr val="dk1"/>
                          </a:solidFill>
                          <a:latin typeface="+mn-lt"/>
                          <a:ea typeface="+mn-ea"/>
                          <a:cs typeface="+mn-cs"/>
                        </a:rPr>
                        <a:t>Cuentas: 2 Cuentas Centralizadoras CUT, una en Córdobas y una en Dólares.</a:t>
                      </a:r>
                    </a:p>
                    <a:p>
                      <a:r>
                        <a:rPr lang="es-ES" sz="1400" kern="1200" baseline="0" dirty="0" smtClean="0">
                          <a:solidFill>
                            <a:schemeClr val="dk1"/>
                          </a:solidFill>
                          <a:latin typeface="+mn-lt"/>
                          <a:ea typeface="+mn-ea"/>
                          <a:cs typeface="+mn-cs"/>
                        </a:rPr>
                        <a:t>Sub-cuentas: La CUT en Córdobas tiene 268 Cuentas Escriturales y la CUT en Dólares tiene 32 Cuentas Escriturales</a:t>
                      </a:r>
                      <a:endParaRPr lang="es-ES" sz="1400" dirty="0"/>
                    </a:p>
                  </a:txBody>
                  <a:tcPr/>
                </a:tc>
              </a:tr>
              <a:tr h="404384">
                <a:tc>
                  <a:txBody>
                    <a:bodyPr/>
                    <a:lstStyle/>
                    <a:p>
                      <a:pPr algn="ctr"/>
                      <a:r>
                        <a:rPr lang="es-ES" sz="1400" dirty="0" smtClean="0"/>
                        <a:t>11</a:t>
                      </a:r>
                      <a:endParaRPr lang="es-ES" sz="1400" dirty="0"/>
                    </a:p>
                  </a:txBody>
                  <a:tcPr/>
                </a:tc>
                <a:tc>
                  <a:txBody>
                    <a:bodyPr/>
                    <a:lstStyle/>
                    <a:p>
                      <a:r>
                        <a:rPr lang="es-ES" sz="1400" dirty="0" smtClean="0"/>
                        <a:t>Sin respuesta</a:t>
                      </a:r>
                      <a:endParaRPr lang="es-ES" sz="1400" dirty="0"/>
                    </a:p>
                  </a:txBody>
                  <a:tcPr/>
                </a:tc>
                <a:tc>
                  <a:txBody>
                    <a:bodyPr/>
                    <a:lstStyle/>
                    <a:p>
                      <a:r>
                        <a:rPr lang="es-ES" sz="1400" dirty="0" smtClean="0"/>
                        <a:t>Sin respuesta</a:t>
                      </a:r>
                      <a:endParaRPr lang="es-ES" sz="1400" dirty="0"/>
                    </a:p>
                  </a:txBody>
                  <a:tcPr/>
                </a:tc>
              </a:tr>
              <a:tr h="525170">
                <a:tc>
                  <a:txBody>
                    <a:bodyPr/>
                    <a:lstStyle/>
                    <a:p>
                      <a:pPr algn="ctr"/>
                      <a:r>
                        <a:rPr lang="es-ES" sz="1400" dirty="0" smtClean="0"/>
                        <a:t>12</a:t>
                      </a:r>
                      <a:endParaRPr lang="es-ES" sz="1400" dirty="0"/>
                    </a:p>
                  </a:txBody>
                  <a:tcPr/>
                </a:tc>
                <a:tc>
                  <a:txBody>
                    <a:bodyPr/>
                    <a:lstStyle/>
                    <a:p>
                      <a:r>
                        <a:rPr lang="es-ES" sz="1400" kern="1200" baseline="0" dirty="0" smtClean="0">
                          <a:solidFill>
                            <a:schemeClr val="dk1"/>
                          </a:solidFill>
                          <a:latin typeface="+mn-lt"/>
                          <a:ea typeface="+mn-ea"/>
                          <a:cs typeface="+mn-cs"/>
                        </a:rPr>
                        <a:t>Cuentas: No aplica</a:t>
                      </a:r>
                    </a:p>
                    <a:p>
                      <a:r>
                        <a:rPr lang="es-ES" sz="1400" kern="1200" baseline="0" dirty="0" smtClean="0">
                          <a:solidFill>
                            <a:schemeClr val="dk1"/>
                          </a:solidFill>
                          <a:latin typeface="+mn-lt"/>
                          <a:ea typeface="+mn-ea"/>
                          <a:cs typeface="+mn-cs"/>
                        </a:rPr>
                        <a:t>Sub-cuentas: 6 500</a:t>
                      </a:r>
                      <a:endParaRPr lang="es-ES" sz="1400" dirty="0"/>
                    </a:p>
                  </a:txBody>
                  <a:tcPr/>
                </a:tc>
                <a:tc>
                  <a:txBody>
                    <a:bodyPr/>
                    <a:lstStyle/>
                    <a:p>
                      <a:r>
                        <a:rPr lang="es-ES" sz="1400" kern="1200" baseline="0" dirty="0" smtClean="0">
                          <a:solidFill>
                            <a:schemeClr val="dk1"/>
                          </a:solidFill>
                          <a:latin typeface="+mn-lt"/>
                          <a:ea typeface="+mn-ea"/>
                          <a:cs typeface="+mn-cs"/>
                        </a:rPr>
                        <a:t>Por fuente de financiamiento, rubro, tipo de recurso y entidad</a:t>
                      </a:r>
                      <a:endParaRPr lang="es-ES" sz="1400" dirty="0"/>
                    </a:p>
                  </a:txBody>
                  <a:tcPr/>
                </a:tc>
              </a:tr>
              <a:tr h="597795">
                <a:tc>
                  <a:txBody>
                    <a:bodyPr/>
                    <a:lstStyle/>
                    <a:p>
                      <a:pPr algn="ctr"/>
                      <a:r>
                        <a:rPr lang="es-ES" sz="1400" dirty="0" smtClean="0"/>
                        <a:t>13</a:t>
                      </a:r>
                      <a:endParaRPr lang="es-ES" sz="1400" dirty="0"/>
                    </a:p>
                  </a:txBody>
                  <a:tcPr/>
                </a:tc>
                <a:tc>
                  <a:txBody>
                    <a:bodyPr/>
                    <a:lstStyle/>
                    <a:p>
                      <a:r>
                        <a:rPr lang="es-ES" sz="1400" kern="1200" baseline="0" dirty="0" smtClean="0">
                          <a:solidFill>
                            <a:schemeClr val="dk1"/>
                          </a:solidFill>
                          <a:latin typeface="+mn-lt"/>
                          <a:ea typeface="+mn-ea"/>
                          <a:cs typeface="+mn-cs"/>
                        </a:rPr>
                        <a:t>Cuentas: 58</a:t>
                      </a:r>
                    </a:p>
                    <a:p>
                      <a:r>
                        <a:rPr lang="es-ES" sz="1400" kern="1200" baseline="0" dirty="0" smtClean="0">
                          <a:solidFill>
                            <a:schemeClr val="dk1"/>
                          </a:solidFill>
                          <a:latin typeface="+mn-lt"/>
                          <a:ea typeface="+mn-ea"/>
                          <a:cs typeface="+mn-cs"/>
                        </a:rPr>
                        <a:t>Sub-cuentas: 29</a:t>
                      </a:r>
                      <a:endParaRPr lang="es-ES" sz="1400" dirty="0"/>
                    </a:p>
                  </a:txBody>
                  <a:tcPr/>
                </a:tc>
                <a:tc>
                  <a:txBody>
                    <a:bodyPr/>
                    <a:lstStyle/>
                    <a:p>
                      <a:r>
                        <a:rPr lang="es-ES" sz="1400" kern="1200" baseline="0" dirty="0" smtClean="0">
                          <a:solidFill>
                            <a:schemeClr val="dk1"/>
                          </a:solidFill>
                          <a:latin typeface="+mn-lt"/>
                          <a:ea typeface="+mn-ea"/>
                          <a:cs typeface="+mn-cs"/>
                        </a:rPr>
                        <a:t>Institucional</a:t>
                      </a:r>
                      <a:endParaRPr lang="es-ES" sz="1400" dirty="0"/>
                    </a:p>
                  </a:txBody>
                  <a:tcPr/>
                </a:tc>
              </a:tr>
              <a:tr h="525170">
                <a:tc>
                  <a:txBody>
                    <a:bodyPr/>
                    <a:lstStyle/>
                    <a:p>
                      <a:pPr algn="ctr"/>
                      <a:r>
                        <a:rPr lang="es-ES" sz="1400" dirty="0" smtClean="0"/>
                        <a:t>14</a:t>
                      </a:r>
                      <a:endParaRPr lang="es-ES" sz="1400" dirty="0"/>
                    </a:p>
                  </a:txBody>
                  <a:tcPr/>
                </a:tc>
                <a:tc>
                  <a:txBody>
                    <a:bodyPr/>
                    <a:lstStyle/>
                    <a:p>
                      <a:r>
                        <a:rPr lang="es-ES" sz="1400" kern="1200" baseline="0" dirty="0" smtClean="0">
                          <a:solidFill>
                            <a:schemeClr val="dk1"/>
                          </a:solidFill>
                          <a:latin typeface="+mn-lt"/>
                          <a:ea typeface="+mn-ea"/>
                          <a:cs typeface="+mn-cs"/>
                        </a:rPr>
                        <a:t>Cuentas: 756</a:t>
                      </a:r>
                    </a:p>
                    <a:p>
                      <a:r>
                        <a:rPr lang="es-ES" sz="1400" kern="1200" baseline="0" dirty="0" smtClean="0">
                          <a:solidFill>
                            <a:schemeClr val="dk1"/>
                          </a:solidFill>
                          <a:latin typeface="+mn-lt"/>
                          <a:ea typeface="+mn-ea"/>
                          <a:cs typeface="+mn-cs"/>
                        </a:rPr>
                        <a:t>Sub-cuentas: NC</a:t>
                      </a:r>
                      <a:endParaRPr lang="es-ES" sz="1400" dirty="0"/>
                    </a:p>
                  </a:txBody>
                  <a:tcPr/>
                </a:tc>
                <a:tc>
                  <a:txBody>
                    <a:bodyPr/>
                    <a:lstStyle/>
                    <a:p>
                      <a:r>
                        <a:rPr lang="es-ES" sz="1400" kern="1200" baseline="0" dirty="0" smtClean="0">
                          <a:solidFill>
                            <a:schemeClr val="dk1"/>
                          </a:solidFill>
                          <a:latin typeface="+mn-lt"/>
                          <a:ea typeface="+mn-ea"/>
                          <a:cs typeface="+mn-cs"/>
                        </a:rPr>
                        <a:t>Inciso/Unidad Ejecutora/Fuente de financiamiento/Agencia/Número de Cuenta</a:t>
                      </a:r>
                      <a:endParaRPr lang="es-ES" sz="1400" dirty="0"/>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715962"/>
          </a:xfrm>
          <a:solidFill>
            <a:schemeClr val="tx2">
              <a:lumMod val="20000"/>
              <a:lumOff val="80000"/>
            </a:schemeClr>
          </a:solidFill>
        </p:spPr>
        <p:txBody>
          <a:bodyPr>
            <a:noAutofit/>
          </a:bodyPr>
          <a:lstStyle/>
          <a:p>
            <a:r>
              <a:rPr lang="es-ES" sz="3200" b="1" dirty="0">
                <a:latin typeface="Times New Roman" pitchFamily="18" charset="0"/>
                <a:cs typeface="Times New Roman" pitchFamily="18" charset="0"/>
              </a:rPr>
              <a:t>Cuentas Escriturales de la CUT</a:t>
            </a:r>
          </a:p>
        </p:txBody>
      </p:sp>
      <p:sp>
        <p:nvSpPr>
          <p:cNvPr id="3" name="Content Placeholder 2"/>
          <p:cNvSpPr>
            <a:spLocks noGrp="1"/>
          </p:cNvSpPr>
          <p:nvPr>
            <p:ph idx="1"/>
          </p:nvPr>
        </p:nvSpPr>
        <p:spPr>
          <a:xfrm>
            <a:off x="457200" y="1371600"/>
            <a:ext cx="8458200" cy="4754563"/>
          </a:xfrm>
        </p:spPr>
        <p:txBody>
          <a:bodyPr>
            <a:normAutofit fontScale="92500" lnSpcReduction="20000"/>
          </a:bodyPr>
          <a:lstStyle/>
          <a:p>
            <a:r>
              <a:rPr lang="es-ES" sz="2400" dirty="0" smtClean="0">
                <a:latin typeface="Times New Roman" pitchFamily="18" charset="0"/>
                <a:cs typeface="Times New Roman" pitchFamily="18" charset="0"/>
              </a:rPr>
              <a:t>Se esperaría una cantidad total de cuentas relacionada con la cantidad de entidades. La apertura en “subcuentas” (por tipo de gasto, por ejemplo) la proporciona generalmente el mismo sistema de información (por ej. mediante el cruce con la clasificación económica del gasto). Los SIAF deben incluir las funcionalidades necesarias para el control de las transacciones y de los saldos. Las sub-cuentas son necesarias en ausencia de Plan de Cuentas (“chart of accounts- CoA”) incorporado en el SIAF. Con un CoA la transacción especifica se registra en el sistema. </a:t>
            </a:r>
          </a:p>
          <a:p>
            <a:endParaRPr lang="es-ES" sz="2400" dirty="0">
              <a:latin typeface="Times New Roman" pitchFamily="18" charset="0"/>
              <a:cs typeface="Times New Roman" pitchFamily="18" charset="0"/>
            </a:endParaRPr>
          </a:p>
          <a:p>
            <a:r>
              <a:rPr lang="es-ES" sz="2400" dirty="0" smtClean="0">
                <a:latin typeface="Times New Roman" pitchFamily="18" charset="0"/>
                <a:cs typeface="Times New Roman" pitchFamily="18" charset="0"/>
              </a:rPr>
              <a:t>La estructura de las cuentas difiere mucho entre los países</a:t>
            </a:r>
          </a:p>
          <a:p>
            <a:endParaRPr lang="es-ES" sz="2400" dirty="0" smtClean="0">
              <a:latin typeface="Times New Roman" pitchFamily="18" charset="0"/>
              <a:cs typeface="Times New Roman" pitchFamily="18" charset="0"/>
            </a:endParaRPr>
          </a:p>
          <a:p>
            <a:r>
              <a:rPr lang="es-ES" sz="2400" dirty="0" smtClean="0">
                <a:latin typeface="Times New Roman" pitchFamily="18" charset="0"/>
                <a:cs typeface="Times New Roman" pitchFamily="18" charset="0"/>
              </a:rPr>
              <a:t>La gran discrepancia en las respuestas puede ser debido a la falta de una mayor precisión conceptual (nomenclatura) sobre lo que se debe considerar cuenta o subcuenta y/o a la ausencia de modelo conceptual de la CUT  </a:t>
            </a:r>
          </a:p>
          <a:p>
            <a:endParaRPr lang="es-ES" sz="2400" dirty="0">
              <a:latin typeface="Times New Roman" pitchFamily="18" charset="0"/>
              <a:cs typeface="Times New Roman" pitchFamily="18" charset="0"/>
            </a:endParaRPr>
          </a:p>
        </p:txBody>
      </p:sp>
    </p:spTree>
    <p:extLst>
      <p:ext uri="{BB962C8B-B14F-4D97-AF65-F5344CB8AC3E}">
        <p14:creationId xmlns:p14="http://schemas.microsoft.com/office/powerpoint/2010/main" val="1589703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686800" cy="868362"/>
          </a:xfrm>
        </p:spPr>
        <p:txBody>
          <a:bodyPr>
            <a:noAutofit/>
          </a:bodyPr>
          <a:lstStyle/>
          <a:p>
            <a:r>
              <a:rPr lang="es-ES" sz="3200" b="1" dirty="0" smtClean="0">
                <a:latin typeface="Times New Roman" pitchFamily="18" charset="0"/>
                <a:cs typeface="Times New Roman" pitchFamily="18" charset="0"/>
              </a:rPr>
              <a:t>Módulo de administración de cuentas bancarias y escriturales en el SIAF</a:t>
            </a:r>
            <a:endParaRPr lang="es-ES" sz="3200"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24498862"/>
              </p:ext>
            </p:extLst>
          </p:nvPr>
        </p:nvGraphicFramePr>
        <p:xfrm>
          <a:off x="228600" y="1447799"/>
          <a:ext cx="8610600" cy="5052700"/>
        </p:xfrm>
        <a:graphic>
          <a:graphicData uri="http://schemas.openxmlformats.org/drawingml/2006/table">
            <a:tbl>
              <a:tblPr firstRow="1" bandRow="1">
                <a:tableStyleId>{5C22544A-7EE6-4342-B048-85BDC9FD1C3A}</a:tableStyleId>
              </a:tblPr>
              <a:tblGrid>
                <a:gridCol w="533400"/>
                <a:gridCol w="8077200"/>
              </a:tblGrid>
              <a:tr h="377135">
                <a:tc>
                  <a:txBody>
                    <a:bodyPr/>
                    <a:lstStyle/>
                    <a:p>
                      <a:pPr algn="ctr"/>
                      <a:r>
                        <a:rPr lang="es-ES" sz="1600" noProof="0" dirty="0" smtClean="0"/>
                        <a:t>País</a:t>
                      </a:r>
                      <a:endParaRPr lang="es-ES" sz="1600" noProof="0" dirty="0"/>
                    </a:p>
                  </a:txBody>
                  <a:tcPr/>
                </a:tc>
                <a:tc>
                  <a:txBody>
                    <a:bodyPr/>
                    <a:lstStyle/>
                    <a:p>
                      <a:pPr algn="ctr"/>
                      <a:r>
                        <a:rPr lang="es-ES" noProof="0" dirty="0" smtClean="0"/>
                        <a:t>Estructura del módulo</a:t>
                      </a:r>
                      <a:endParaRPr lang="es-ES" noProof="0" dirty="0"/>
                    </a:p>
                  </a:txBody>
                  <a:tcPr/>
                </a:tc>
              </a:tr>
              <a:tr h="659987">
                <a:tc>
                  <a:txBody>
                    <a:bodyPr/>
                    <a:lstStyle/>
                    <a:p>
                      <a:pPr algn="ctr"/>
                      <a:r>
                        <a:rPr lang="es-ES" noProof="0" dirty="0" smtClean="0"/>
                        <a:t>1</a:t>
                      </a:r>
                      <a:endParaRPr lang="es-ES" noProof="0" dirty="0"/>
                    </a:p>
                  </a:txBody>
                  <a:tcPr/>
                </a:tc>
                <a:tc>
                  <a:txBody>
                    <a:bodyPr/>
                    <a:lstStyle/>
                    <a:p>
                      <a:r>
                        <a:rPr lang="es-ES" noProof="0" dirty="0" smtClean="0"/>
                        <a:t>Registros de cuentas, registro de traslados entre cuentas, carga de estados bancarios y conciliación bancaria</a:t>
                      </a:r>
                      <a:endParaRPr lang="es-ES" noProof="0" dirty="0"/>
                    </a:p>
                  </a:txBody>
                  <a:tcPr/>
                </a:tc>
              </a:tr>
              <a:tr h="377135">
                <a:tc>
                  <a:txBody>
                    <a:bodyPr/>
                    <a:lstStyle/>
                    <a:p>
                      <a:pPr algn="ctr"/>
                      <a:r>
                        <a:rPr lang="es-ES" noProof="0" dirty="0" smtClean="0"/>
                        <a:t>2</a:t>
                      </a:r>
                      <a:endParaRPr lang="es-ES" noProof="0" dirty="0"/>
                    </a:p>
                  </a:txBody>
                  <a:tcPr/>
                </a:tc>
                <a:tc>
                  <a:txBody>
                    <a:bodyPr/>
                    <a:lstStyle/>
                    <a:p>
                      <a:r>
                        <a:rPr lang="es-ES" noProof="0" dirty="0" smtClean="0"/>
                        <a:t>Cuentas del Tesoro, Cuentas de Beneficiarios</a:t>
                      </a:r>
                      <a:endParaRPr lang="es-ES" noProof="0" dirty="0"/>
                    </a:p>
                  </a:txBody>
                  <a:tcPr/>
                </a:tc>
              </a:tr>
              <a:tr h="659987">
                <a:tc>
                  <a:txBody>
                    <a:bodyPr/>
                    <a:lstStyle/>
                    <a:p>
                      <a:pPr algn="ctr"/>
                      <a:r>
                        <a:rPr lang="es-ES" noProof="0" dirty="0" smtClean="0"/>
                        <a:t>3</a:t>
                      </a:r>
                      <a:endParaRPr lang="es-ES" noProof="0" dirty="0"/>
                    </a:p>
                  </a:txBody>
                  <a:tcPr/>
                </a:tc>
                <a:tc>
                  <a:txBody>
                    <a:bodyPr/>
                    <a:lstStyle/>
                    <a:p>
                      <a:r>
                        <a:rPr lang="es-ES" noProof="0" dirty="0" smtClean="0"/>
                        <a:t>El Módulo de Cuentas Operativas incluye todas las cuentas que se utilizan en algunos de los otros módulos (recursos, fondos rotatorios, pagos beneficiarios, etc.)</a:t>
                      </a:r>
                      <a:endParaRPr lang="es-ES" noProof="0" dirty="0"/>
                    </a:p>
                  </a:txBody>
                  <a:tcPr/>
                </a:tc>
              </a:tr>
              <a:tr h="377135">
                <a:tc>
                  <a:txBody>
                    <a:bodyPr/>
                    <a:lstStyle/>
                    <a:p>
                      <a:pPr algn="ctr"/>
                      <a:r>
                        <a:rPr lang="es-ES" noProof="0" dirty="0" smtClean="0"/>
                        <a:t>4</a:t>
                      </a:r>
                      <a:endParaRPr lang="es-ES" noProof="0" dirty="0"/>
                    </a:p>
                  </a:txBody>
                  <a:tcPr/>
                </a:tc>
                <a:tc>
                  <a:txBody>
                    <a:bodyPr/>
                    <a:lstStyle/>
                    <a:p>
                      <a:r>
                        <a:rPr lang="es-ES" noProof="0" dirty="0" smtClean="0"/>
                        <a:t>Se tiene LBTR con el Banco Central</a:t>
                      </a:r>
                      <a:endParaRPr lang="es-ES" noProof="0" dirty="0"/>
                    </a:p>
                  </a:txBody>
                  <a:tcPr/>
                </a:tc>
              </a:tr>
              <a:tr h="659987">
                <a:tc>
                  <a:txBody>
                    <a:bodyPr/>
                    <a:lstStyle/>
                    <a:p>
                      <a:pPr algn="ctr"/>
                      <a:r>
                        <a:rPr lang="es-ES" noProof="0" dirty="0" smtClean="0"/>
                        <a:t>5</a:t>
                      </a:r>
                      <a:endParaRPr lang="es-ES" noProof="0" dirty="0"/>
                    </a:p>
                  </a:txBody>
                  <a:tcPr/>
                </a:tc>
                <a:tc>
                  <a:txBody>
                    <a:bodyPr/>
                    <a:lstStyle/>
                    <a:p>
                      <a:r>
                        <a:rPr lang="es-ES" noProof="0" dirty="0" smtClean="0"/>
                        <a:t>En el sistema de administración de depósitos hay</a:t>
                      </a:r>
                      <a:r>
                        <a:rPr lang="es-ES" baseline="0" noProof="0" dirty="0" smtClean="0"/>
                        <a:t> cuentas bancarias y escriturales. En desarrollo una aplicación para centralizar la información diaria de cuentas bancarias.</a:t>
                      </a:r>
                      <a:endParaRPr lang="es-ES" noProof="0" dirty="0"/>
                    </a:p>
                  </a:txBody>
                  <a:tcPr/>
                </a:tc>
              </a:tr>
              <a:tr h="659987">
                <a:tc>
                  <a:txBody>
                    <a:bodyPr/>
                    <a:lstStyle/>
                    <a:p>
                      <a:pPr algn="ctr"/>
                      <a:r>
                        <a:rPr lang="es-ES" noProof="0" dirty="0" smtClean="0"/>
                        <a:t>6</a:t>
                      </a:r>
                      <a:endParaRPr lang="es-ES" noProof="0" dirty="0"/>
                    </a:p>
                  </a:txBody>
                  <a:tcPr/>
                </a:tc>
                <a:tc>
                  <a:txBody>
                    <a:bodyPr/>
                    <a:lstStyle/>
                    <a:p>
                      <a:r>
                        <a:rPr lang="es-ES" noProof="0" dirty="0" smtClean="0"/>
                        <a:t>El ingreso de recursos en el módulo permite controlar el dinero que fue ingresado al sistema financiero diariamente</a:t>
                      </a:r>
                      <a:endParaRPr lang="es-ES" noProof="0" dirty="0"/>
                    </a:p>
                  </a:txBody>
                  <a:tcPr/>
                </a:tc>
              </a:tr>
              <a:tr h="659987">
                <a:tc>
                  <a:txBody>
                    <a:bodyPr/>
                    <a:lstStyle/>
                    <a:p>
                      <a:pPr algn="ctr"/>
                      <a:r>
                        <a:rPr lang="es-ES" noProof="0" dirty="0" smtClean="0"/>
                        <a:t>7</a:t>
                      </a:r>
                      <a:endParaRPr lang="es-ES" noProof="0" dirty="0"/>
                    </a:p>
                  </a:txBody>
                  <a:tcPr/>
                </a:tc>
                <a:tc>
                  <a:txBody>
                    <a:bodyPr/>
                    <a:lstStyle/>
                    <a:p>
                      <a:r>
                        <a:rPr lang="es-ES" noProof="0" dirty="0" smtClean="0"/>
                        <a:t>Hay cuentas de tesorería en el sector financiero autorizadas y registradas, que para crearse en el sistema pasan antes por un  proceso de autorización del Tesoro</a:t>
                      </a:r>
                      <a:endParaRPr lang="es-ES" noProof="0" dirty="0"/>
                    </a:p>
                  </a:txBody>
                  <a:tcPr/>
                </a:tc>
              </a:tr>
              <a:tr h="621360">
                <a:tc>
                  <a:txBody>
                    <a:bodyPr/>
                    <a:lstStyle/>
                    <a:p>
                      <a:pPr algn="ctr"/>
                      <a:r>
                        <a:rPr lang="es-ES" noProof="0" dirty="0" smtClean="0"/>
                        <a:t>8</a:t>
                      </a:r>
                      <a:endParaRPr lang="es-ES" noProof="0" dirty="0"/>
                    </a:p>
                  </a:txBody>
                  <a:tcPr/>
                </a:tc>
                <a:tc>
                  <a:txBody>
                    <a:bodyPr/>
                    <a:lstStyle/>
                    <a:p>
                      <a:r>
                        <a:rPr lang="es-ES" noProof="0" dirty="0" smtClean="0"/>
                        <a:t>El módulo de conciliación bancaria</a:t>
                      </a:r>
                      <a:endParaRPr lang="es-ES" noProof="0" dirty="0"/>
                    </a:p>
                  </a:txBody>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944562"/>
          </a:xfrm>
          <a:solidFill>
            <a:schemeClr val="tx2">
              <a:lumMod val="20000"/>
              <a:lumOff val="80000"/>
            </a:schemeClr>
          </a:solidFill>
        </p:spPr>
        <p:txBody>
          <a:bodyPr>
            <a:noAutofit/>
          </a:bodyPr>
          <a:lstStyle/>
          <a:p>
            <a:r>
              <a:rPr lang="es-ES" sz="3200" b="1" dirty="0">
                <a:latin typeface="Times New Roman" pitchFamily="18" charset="0"/>
                <a:cs typeface="Times New Roman" pitchFamily="18" charset="0"/>
              </a:rPr>
              <a:t>Módulo de administración de cuentas bancarias y escriturales en el SIAF</a:t>
            </a:r>
          </a:p>
        </p:txBody>
      </p:sp>
      <p:sp>
        <p:nvSpPr>
          <p:cNvPr id="3" name="Content Placeholder 2"/>
          <p:cNvSpPr>
            <a:spLocks noGrp="1"/>
          </p:cNvSpPr>
          <p:nvPr>
            <p:ph idx="1"/>
          </p:nvPr>
        </p:nvSpPr>
        <p:spPr>
          <a:xfrm>
            <a:off x="457200" y="1676400"/>
            <a:ext cx="8229600" cy="4449763"/>
          </a:xfrm>
        </p:spPr>
        <p:txBody>
          <a:bodyPr>
            <a:normAutofit/>
          </a:bodyPr>
          <a:lstStyle/>
          <a:p>
            <a:r>
              <a:rPr lang="es-ES" sz="2400" dirty="0" smtClean="0">
                <a:latin typeface="Times New Roman" pitchFamily="18" charset="0"/>
                <a:cs typeface="Times New Roman" pitchFamily="18" charset="0"/>
              </a:rPr>
              <a:t>Pocas respuestas e incompletas, debido a la complejidad para explicar la estructura, funcionalidades y operatividad de estos módulos</a:t>
            </a:r>
          </a:p>
          <a:p>
            <a:r>
              <a:rPr lang="es-ES" sz="2400" dirty="0" smtClean="0">
                <a:latin typeface="Times New Roman" pitchFamily="18" charset="0"/>
                <a:cs typeface="Times New Roman" pitchFamily="18" charset="0"/>
              </a:rPr>
              <a:t>Sin embargo, las respuestas parecen indicar en muchos casos que los SIAF incluyen (todas?) las funcionalidades necesarias para llevar el control de los fondos depositados en la CUT, mediante un modelo de cuentas escriturales. </a:t>
            </a:r>
          </a:p>
          <a:p>
            <a:r>
              <a:rPr lang="es-ES" sz="2400" dirty="0" smtClean="0">
                <a:latin typeface="Times New Roman" pitchFamily="18" charset="0"/>
                <a:cs typeface="Times New Roman" pitchFamily="18" charset="0"/>
              </a:rPr>
              <a:t>En algunos países estos módulos permiten solamente el registro y </a:t>
            </a:r>
            <a:r>
              <a:rPr lang="es-ES" sz="2400" dirty="0">
                <a:latin typeface="Times New Roman" pitchFamily="18" charset="0"/>
                <a:cs typeface="Times New Roman" pitchFamily="18" charset="0"/>
              </a:rPr>
              <a:t>monitoreo </a:t>
            </a:r>
            <a:r>
              <a:rPr lang="es-ES" sz="2400" dirty="0" smtClean="0">
                <a:latin typeface="Times New Roman" pitchFamily="18" charset="0"/>
                <a:cs typeface="Times New Roman" pitchFamily="18" charset="0"/>
              </a:rPr>
              <a:t>de las cuentas </a:t>
            </a:r>
            <a:r>
              <a:rPr lang="es-ES" sz="2400" dirty="0">
                <a:latin typeface="Times New Roman" pitchFamily="18" charset="0"/>
                <a:cs typeface="Times New Roman" pitchFamily="18" charset="0"/>
              </a:rPr>
              <a:t>(</a:t>
            </a:r>
            <a:r>
              <a:rPr lang="es-ES" sz="2400" dirty="0" smtClean="0">
                <a:latin typeface="Times New Roman" pitchFamily="18" charset="0"/>
                <a:cs typeface="Times New Roman" pitchFamily="18" charset="0"/>
              </a:rPr>
              <a:t>bancarias), pero no el manejo y control de saldos</a:t>
            </a:r>
          </a:p>
          <a:p>
            <a:endParaRPr lang="es-ES" sz="2400" dirty="0">
              <a:latin typeface="Times New Roman" pitchFamily="18" charset="0"/>
              <a:cs typeface="Times New Roman" pitchFamily="18" charset="0"/>
            </a:endParaRPr>
          </a:p>
        </p:txBody>
      </p:sp>
    </p:spTree>
    <p:extLst>
      <p:ext uri="{BB962C8B-B14F-4D97-AF65-F5344CB8AC3E}">
        <p14:creationId xmlns:p14="http://schemas.microsoft.com/office/powerpoint/2010/main" val="3675701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a:solidFill>
            <a:schemeClr val="tx2">
              <a:lumMod val="20000"/>
              <a:lumOff val="80000"/>
            </a:schemeClr>
          </a:solidFill>
        </p:spPr>
        <p:txBody>
          <a:bodyPr>
            <a:noAutofit/>
          </a:bodyPr>
          <a:lstStyle/>
          <a:p>
            <a:r>
              <a:rPr lang="es-ES" sz="2800" b="1" dirty="0" smtClean="0">
                <a:latin typeface="Times New Roman" pitchFamily="18" charset="0"/>
                <a:cs typeface="Times New Roman" pitchFamily="18" charset="0"/>
              </a:rPr>
              <a:t/>
            </a:r>
            <a:br>
              <a:rPr lang="es-ES" sz="2800" b="1" dirty="0" smtClean="0">
                <a:latin typeface="Times New Roman" pitchFamily="18" charset="0"/>
                <a:cs typeface="Times New Roman" pitchFamily="18" charset="0"/>
              </a:rPr>
            </a:br>
            <a:r>
              <a:rPr lang="es-ES" sz="2800" b="1" dirty="0" smtClean="0">
                <a:latin typeface="Times New Roman" pitchFamily="18" charset="0"/>
                <a:cs typeface="Times New Roman" pitchFamily="18" charset="0"/>
              </a:rPr>
              <a:t>Saldo promedio diario de recursos en la CUT como % del Presupuesto</a:t>
            </a:r>
            <a:r>
              <a:rPr lang="es-ES" sz="3200" b="1" dirty="0" smtClean="0"/>
              <a:t/>
            </a:r>
            <a:br>
              <a:rPr lang="es-ES" sz="3200" b="1" dirty="0" smtClean="0"/>
            </a:b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2448485"/>
              </p:ext>
            </p:extLst>
          </p:nvPr>
        </p:nvGraphicFramePr>
        <p:xfrm>
          <a:off x="990600" y="1752600"/>
          <a:ext cx="7315200" cy="4267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tx2">
              <a:lumMod val="20000"/>
              <a:lumOff val="80000"/>
            </a:schemeClr>
          </a:solidFill>
        </p:spPr>
        <p:txBody>
          <a:bodyPr>
            <a:noAutofit/>
          </a:bodyPr>
          <a:lstStyle/>
          <a:p>
            <a:r>
              <a:rPr lang="es-ES_tradnl" sz="2800" b="1" dirty="0" smtClean="0">
                <a:latin typeface="Times New Roman" pitchFamily="18" charset="0"/>
                <a:cs typeface="Times New Roman" pitchFamily="18" charset="0"/>
              </a:rPr>
              <a:t>Saldo promedio diario de recursos en la CUT </a:t>
            </a:r>
            <a:br>
              <a:rPr lang="es-ES_tradnl" sz="2800" b="1" dirty="0" smtClean="0">
                <a:latin typeface="Times New Roman" pitchFamily="18" charset="0"/>
                <a:cs typeface="Times New Roman" pitchFamily="18" charset="0"/>
              </a:rPr>
            </a:br>
            <a:r>
              <a:rPr lang="es-ES_tradnl" sz="2800" b="1" dirty="0" smtClean="0">
                <a:latin typeface="Times New Roman" pitchFamily="18" charset="0"/>
                <a:cs typeface="Times New Roman" pitchFamily="18" charset="0"/>
              </a:rPr>
              <a:t>(en dólares -último año disponible)</a:t>
            </a:r>
            <a:endParaRPr lang="es-ES_tradnl" sz="2800"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313595353"/>
              </p:ext>
            </p:extLst>
          </p:nvPr>
        </p:nvGraphicFramePr>
        <p:xfrm>
          <a:off x="228600" y="1600200"/>
          <a:ext cx="2819400" cy="4267203"/>
        </p:xfrm>
        <a:graphic>
          <a:graphicData uri="http://schemas.openxmlformats.org/drawingml/2006/table">
            <a:tbl>
              <a:tblPr firstRow="1" bandRow="1">
                <a:tableStyleId>{5C22544A-7EE6-4342-B048-85BDC9FD1C3A}</a:tableStyleId>
              </a:tblPr>
              <a:tblGrid>
                <a:gridCol w="762000"/>
                <a:gridCol w="2057400"/>
              </a:tblGrid>
              <a:tr h="411933">
                <a:tc>
                  <a:txBody>
                    <a:bodyPr/>
                    <a:lstStyle/>
                    <a:p>
                      <a:pPr algn="ctr"/>
                      <a:r>
                        <a:rPr lang="es-ES" sz="2000" noProof="0" dirty="0" smtClean="0"/>
                        <a:t>País</a:t>
                      </a:r>
                      <a:endParaRPr lang="es-ES" sz="2000" noProof="0" dirty="0"/>
                    </a:p>
                  </a:txBody>
                  <a:tcPr marL="141079" marR="141079"/>
                </a:tc>
                <a:tc>
                  <a:txBody>
                    <a:bodyPr/>
                    <a:lstStyle/>
                    <a:p>
                      <a:pPr algn="ctr"/>
                      <a:r>
                        <a:rPr lang="es-ES" sz="2000" b="1" kern="1200" noProof="0" dirty="0" smtClean="0">
                          <a:solidFill>
                            <a:schemeClr val="lt1"/>
                          </a:solidFill>
                          <a:latin typeface="+mn-lt"/>
                          <a:ea typeface="+mn-ea"/>
                          <a:cs typeface="+mn-cs"/>
                        </a:rPr>
                        <a:t>USD Millones</a:t>
                      </a:r>
                    </a:p>
                  </a:txBody>
                  <a:tcPr marL="141079" marR="141079"/>
                </a:tc>
              </a:tr>
              <a:tr h="385527">
                <a:tc>
                  <a:txBody>
                    <a:bodyPr/>
                    <a:lstStyle/>
                    <a:p>
                      <a:pPr algn="ctr"/>
                      <a:r>
                        <a:rPr lang="es-ES" noProof="0" dirty="0" smtClean="0"/>
                        <a:t>1</a:t>
                      </a:r>
                      <a:endParaRPr lang="es-ES" noProof="0" dirty="0"/>
                    </a:p>
                  </a:txBody>
                  <a:tcPr marL="141079" marR="141079"/>
                </a:tc>
                <a:tc>
                  <a:txBody>
                    <a:bodyPr/>
                    <a:lstStyle/>
                    <a:p>
                      <a:pPr algn="ctr"/>
                      <a:r>
                        <a:rPr lang="es-ES" noProof="0" dirty="0" smtClean="0"/>
                        <a:t>150</a:t>
                      </a:r>
                      <a:endParaRPr lang="es-ES" noProof="0" dirty="0"/>
                    </a:p>
                  </a:txBody>
                  <a:tcPr marL="141079" marR="141079"/>
                </a:tc>
              </a:tr>
              <a:tr h="385527">
                <a:tc>
                  <a:txBody>
                    <a:bodyPr/>
                    <a:lstStyle/>
                    <a:p>
                      <a:pPr algn="ctr"/>
                      <a:r>
                        <a:rPr lang="es-ES" noProof="0" dirty="0" smtClean="0"/>
                        <a:t>2</a:t>
                      </a:r>
                      <a:endParaRPr lang="es-ES" noProof="0" dirty="0"/>
                    </a:p>
                  </a:txBody>
                  <a:tcPr marL="141079" marR="141079"/>
                </a:tc>
                <a:tc>
                  <a:txBody>
                    <a:bodyPr/>
                    <a:lstStyle/>
                    <a:p>
                      <a:pPr algn="ctr"/>
                      <a:r>
                        <a:rPr lang="es-ES" noProof="0" dirty="0" smtClean="0"/>
                        <a:t>80</a:t>
                      </a:r>
                      <a:endParaRPr lang="es-ES" noProof="0" dirty="0"/>
                    </a:p>
                  </a:txBody>
                  <a:tcPr marL="141079" marR="141079"/>
                </a:tc>
              </a:tr>
              <a:tr h="385527">
                <a:tc>
                  <a:txBody>
                    <a:bodyPr/>
                    <a:lstStyle/>
                    <a:p>
                      <a:pPr algn="ctr"/>
                      <a:r>
                        <a:rPr lang="es-ES" noProof="0" dirty="0" smtClean="0"/>
                        <a:t>3</a:t>
                      </a:r>
                      <a:endParaRPr lang="es-ES" noProof="0" dirty="0"/>
                    </a:p>
                  </a:txBody>
                  <a:tcPr marL="141079" marR="141079"/>
                </a:tc>
                <a:tc>
                  <a:txBody>
                    <a:bodyPr/>
                    <a:lstStyle/>
                    <a:p>
                      <a:pPr algn="ctr"/>
                      <a:r>
                        <a:rPr lang="es-ES" noProof="0" dirty="0" smtClean="0"/>
                        <a:t>758</a:t>
                      </a:r>
                      <a:endParaRPr lang="es-ES" noProof="0" dirty="0"/>
                    </a:p>
                  </a:txBody>
                  <a:tcPr marL="141079" marR="141079"/>
                </a:tc>
              </a:tr>
              <a:tr h="385527">
                <a:tc>
                  <a:txBody>
                    <a:bodyPr/>
                    <a:lstStyle/>
                    <a:p>
                      <a:pPr algn="ctr"/>
                      <a:r>
                        <a:rPr lang="es-ES" noProof="0" dirty="0" smtClean="0"/>
                        <a:t>4</a:t>
                      </a:r>
                      <a:endParaRPr lang="es-ES" noProof="0" dirty="0"/>
                    </a:p>
                  </a:txBody>
                  <a:tcPr marL="141079" marR="141079"/>
                </a:tc>
                <a:tc>
                  <a:txBody>
                    <a:bodyPr/>
                    <a:lstStyle/>
                    <a:p>
                      <a:pPr algn="ctr"/>
                      <a:r>
                        <a:rPr lang="es-ES" noProof="0" dirty="0" smtClean="0"/>
                        <a:t>10</a:t>
                      </a:r>
                      <a:endParaRPr lang="es-ES" noProof="0" dirty="0"/>
                    </a:p>
                  </a:txBody>
                  <a:tcPr marL="141079" marR="141079"/>
                </a:tc>
              </a:tr>
              <a:tr h="385527">
                <a:tc>
                  <a:txBody>
                    <a:bodyPr/>
                    <a:lstStyle/>
                    <a:p>
                      <a:pPr algn="ctr"/>
                      <a:r>
                        <a:rPr lang="es-ES" noProof="0" dirty="0" smtClean="0"/>
                        <a:t>5</a:t>
                      </a:r>
                      <a:endParaRPr lang="es-ES" noProof="0" dirty="0"/>
                    </a:p>
                  </a:txBody>
                  <a:tcPr marL="141079" marR="141079"/>
                </a:tc>
                <a:tc>
                  <a:txBody>
                    <a:bodyPr/>
                    <a:lstStyle/>
                    <a:p>
                      <a:pPr algn="ctr"/>
                      <a:r>
                        <a:rPr lang="es-ES" noProof="0" dirty="0" smtClean="0"/>
                        <a:t>9</a:t>
                      </a:r>
                      <a:endParaRPr lang="es-ES" noProof="0" dirty="0"/>
                    </a:p>
                  </a:txBody>
                  <a:tcPr marL="141079" marR="141079"/>
                </a:tc>
              </a:tr>
              <a:tr h="385527">
                <a:tc>
                  <a:txBody>
                    <a:bodyPr/>
                    <a:lstStyle/>
                    <a:p>
                      <a:pPr algn="ctr"/>
                      <a:r>
                        <a:rPr lang="es-ES" noProof="0" dirty="0" smtClean="0"/>
                        <a:t>6</a:t>
                      </a:r>
                      <a:endParaRPr lang="es-ES" noProof="0" dirty="0"/>
                    </a:p>
                  </a:txBody>
                  <a:tcPr marL="141079" marR="141079"/>
                </a:tc>
                <a:tc>
                  <a:txBody>
                    <a:bodyPr/>
                    <a:lstStyle/>
                    <a:p>
                      <a:pPr algn="ctr"/>
                      <a:r>
                        <a:rPr lang="es-ES" noProof="0" dirty="0" smtClean="0"/>
                        <a:t>955</a:t>
                      </a:r>
                      <a:endParaRPr lang="es-ES" noProof="0" dirty="0"/>
                    </a:p>
                  </a:txBody>
                  <a:tcPr marL="141079" marR="141079"/>
                </a:tc>
              </a:tr>
              <a:tr h="385527">
                <a:tc>
                  <a:txBody>
                    <a:bodyPr/>
                    <a:lstStyle/>
                    <a:p>
                      <a:pPr algn="ctr"/>
                      <a:r>
                        <a:rPr lang="es-ES" noProof="0" dirty="0" smtClean="0"/>
                        <a:t>7</a:t>
                      </a:r>
                      <a:endParaRPr lang="es-ES" noProof="0" dirty="0"/>
                    </a:p>
                  </a:txBody>
                  <a:tcPr marL="141079" marR="141079"/>
                </a:tc>
                <a:tc>
                  <a:txBody>
                    <a:bodyPr/>
                    <a:lstStyle/>
                    <a:p>
                      <a:pPr algn="ctr"/>
                      <a:r>
                        <a:rPr lang="es-ES" noProof="0" dirty="0" smtClean="0"/>
                        <a:t>51</a:t>
                      </a:r>
                      <a:endParaRPr lang="es-ES" noProof="0" dirty="0"/>
                    </a:p>
                  </a:txBody>
                  <a:tcPr marL="141079" marR="141079"/>
                </a:tc>
              </a:tr>
              <a:tr h="385527">
                <a:tc>
                  <a:txBody>
                    <a:bodyPr/>
                    <a:lstStyle/>
                    <a:p>
                      <a:pPr algn="ctr"/>
                      <a:r>
                        <a:rPr lang="es-ES" noProof="0" dirty="0" smtClean="0"/>
                        <a:t>8</a:t>
                      </a:r>
                      <a:endParaRPr lang="es-ES" noProof="0" dirty="0"/>
                    </a:p>
                  </a:txBody>
                  <a:tcPr marL="141079" marR="141079"/>
                </a:tc>
                <a:tc>
                  <a:txBody>
                    <a:bodyPr/>
                    <a:lstStyle/>
                    <a:p>
                      <a:pPr algn="ctr"/>
                      <a:r>
                        <a:rPr lang="es-ES" noProof="0" dirty="0" smtClean="0"/>
                        <a:t>1.800</a:t>
                      </a:r>
                      <a:endParaRPr lang="es-ES" noProof="0" dirty="0"/>
                    </a:p>
                  </a:txBody>
                  <a:tcPr marL="141079" marR="141079"/>
                </a:tc>
              </a:tr>
              <a:tr h="385527">
                <a:tc>
                  <a:txBody>
                    <a:bodyPr/>
                    <a:lstStyle/>
                    <a:p>
                      <a:pPr algn="ctr"/>
                      <a:r>
                        <a:rPr lang="es-ES" noProof="0" dirty="0" smtClean="0"/>
                        <a:t>9</a:t>
                      </a:r>
                      <a:endParaRPr lang="es-ES" noProof="0" dirty="0"/>
                    </a:p>
                  </a:txBody>
                  <a:tcPr marL="141079" marR="141079"/>
                </a:tc>
                <a:tc>
                  <a:txBody>
                    <a:bodyPr/>
                    <a:lstStyle/>
                    <a:p>
                      <a:pPr algn="ctr"/>
                      <a:r>
                        <a:rPr lang="es-ES" noProof="0" dirty="0" smtClean="0"/>
                        <a:t>262</a:t>
                      </a:r>
                      <a:endParaRPr lang="es-ES" noProof="0" dirty="0"/>
                    </a:p>
                  </a:txBody>
                  <a:tcPr marL="141079" marR="141079"/>
                </a:tc>
              </a:tr>
              <a:tr h="385527">
                <a:tc>
                  <a:txBody>
                    <a:bodyPr/>
                    <a:lstStyle/>
                    <a:p>
                      <a:pPr algn="ctr"/>
                      <a:r>
                        <a:rPr lang="es-ES" noProof="0" dirty="0" smtClean="0"/>
                        <a:t>10</a:t>
                      </a:r>
                      <a:endParaRPr lang="es-ES" noProof="0" dirty="0"/>
                    </a:p>
                  </a:txBody>
                  <a:tcPr marL="141079" marR="141079"/>
                </a:tc>
                <a:tc>
                  <a:txBody>
                    <a:bodyPr/>
                    <a:lstStyle/>
                    <a:p>
                      <a:pPr algn="ctr"/>
                      <a:r>
                        <a:rPr lang="es-ES" noProof="0" dirty="0" smtClean="0"/>
                        <a:t>197</a:t>
                      </a:r>
                      <a:endParaRPr lang="es-ES" noProof="0" dirty="0"/>
                    </a:p>
                  </a:txBody>
                  <a:tcPr marL="141079" marR="141079"/>
                </a:tc>
              </a:tr>
            </a:tbl>
          </a:graphicData>
        </a:graphic>
      </p:graphicFrame>
      <p:sp>
        <p:nvSpPr>
          <p:cNvPr id="4" name="Content Placeholder 3"/>
          <p:cNvSpPr>
            <a:spLocks noGrp="1"/>
          </p:cNvSpPr>
          <p:nvPr>
            <p:ph sz="half" idx="2"/>
          </p:nvPr>
        </p:nvSpPr>
        <p:spPr>
          <a:xfrm>
            <a:off x="3200400" y="1524000"/>
            <a:ext cx="5867400" cy="4953000"/>
          </a:xfrm>
        </p:spPr>
        <p:txBody>
          <a:bodyPr>
            <a:noAutofit/>
          </a:bodyPr>
          <a:lstStyle/>
          <a:p>
            <a:r>
              <a:rPr lang="es-ES" sz="1800" dirty="0" smtClean="0">
                <a:latin typeface="Times New Roman" pitchFamily="18" charset="0"/>
                <a:cs typeface="Times New Roman" pitchFamily="18" charset="0"/>
              </a:rPr>
              <a:t>El objetivo es reducir los saldos a un nivel mínimo (manejo de riesgo de variaciones imprevistas), evitar el endeudamiento innecesario (o sobregiro) y mantener </a:t>
            </a:r>
            <a:r>
              <a:rPr lang="es-ES" sz="1800" dirty="0">
                <a:latin typeface="Times New Roman" pitchFamily="18" charset="0"/>
                <a:cs typeface="Times New Roman" pitchFamily="18" charset="0"/>
              </a:rPr>
              <a:t>niveles estables de </a:t>
            </a:r>
            <a:r>
              <a:rPr lang="es-ES" sz="1800" dirty="0" smtClean="0">
                <a:latin typeface="Times New Roman" pitchFamily="18" charset="0"/>
                <a:cs typeface="Times New Roman" pitchFamily="18" charset="0"/>
              </a:rPr>
              <a:t>liquidez de la economía.</a:t>
            </a:r>
          </a:p>
          <a:p>
            <a:r>
              <a:rPr lang="es-ES" sz="1800" dirty="0" smtClean="0">
                <a:latin typeface="Times New Roman" pitchFamily="18" charset="0"/>
                <a:cs typeface="Times New Roman" pitchFamily="18" charset="0"/>
              </a:rPr>
              <a:t>Varios países desarrollados fijan una meta baja para los saldos en el banco central y gestionan activamente los recursos para no sobrepasarla. </a:t>
            </a:r>
          </a:p>
          <a:p>
            <a:r>
              <a:rPr lang="es-ES" sz="1800" dirty="0" smtClean="0">
                <a:latin typeface="Times New Roman" pitchFamily="18" charset="0"/>
                <a:cs typeface="Times New Roman" pitchFamily="18" charset="0"/>
              </a:rPr>
              <a:t>Una gestión activa de caja podría permitir el Tesoro obtener mayor rendimiento de los saldos (mediante inversiones en bancos comerciales, con exigencia de colateral) y garantizar  niveles estables de liquidez. Es conveniente adoptar gradualmente una gestión mas activa.  </a:t>
            </a:r>
          </a:p>
          <a:p>
            <a:r>
              <a:rPr lang="es-ES" sz="1800" dirty="0" smtClean="0">
                <a:latin typeface="Times New Roman" pitchFamily="18" charset="0"/>
                <a:cs typeface="Times New Roman" pitchFamily="18" charset="0"/>
              </a:rPr>
              <a:t>Los saldos de CUT aumentaron  en América Latina, como consecuencia de una mayor centralización de recursos y mayores ingresos públicos (por elevados precios del petróleo, gas y minerales y materias primas agrícolas). Los booms de ingresos dificultan la gestión activa.</a:t>
            </a:r>
            <a:endParaRPr lang="en-US" sz="1800" dirty="0" smtClean="0">
              <a:latin typeface="Times New Roman" pitchFamily="18" charset="0"/>
              <a:cs typeface="Times New Roman" pitchFamily="18" charset="0"/>
            </a:endParaRPr>
          </a:p>
          <a:p>
            <a:endParaRPr lang="es-ES" sz="24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2473</TotalTime>
  <Words>3535</Words>
  <Application>Microsoft Office PowerPoint</Application>
  <PresentationFormat>Presentación en pantalla (4:3)</PresentationFormat>
  <Paragraphs>383</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Office Theme</vt:lpstr>
      <vt:lpstr>Cuenta Única del Tesoro (CUT) en America Latina: Estructura y Operación</vt:lpstr>
      <vt:lpstr>Tabla de Contenido</vt:lpstr>
      <vt:lpstr>Un breve resumen del concepto de CUT </vt:lpstr>
      <vt:lpstr>Un breve resumen del concepto de CUT </vt:lpstr>
      <vt:lpstr>Un breve resumen del concepto de CUT </vt:lpstr>
      <vt:lpstr>Un breve resumen del concepto de CUT </vt:lpstr>
      <vt:lpstr>Un breve resumen del concepto de CUT </vt:lpstr>
      <vt:lpstr>Un breve resumen del concepto de CUT </vt:lpstr>
      <vt:lpstr>Un breve resumen del concepto de CUT </vt:lpstr>
      <vt:lpstr>Ubicación de la CUT</vt:lpstr>
      <vt:lpstr>Jerarquía legal de la normativa sobre la CUT </vt:lpstr>
      <vt:lpstr>Presentación de PowerPoint</vt:lpstr>
      <vt:lpstr>Cuentas del gobierno en bancos comerciales</vt:lpstr>
      <vt:lpstr>Cuentas en bancos comerciales y transferencia de sus saldos al Banco Central</vt:lpstr>
      <vt:lpstr>Cuentas bancarias en el Banco Central y fungibilidad de saldos</vt:lpstr>
      <vt:lpstr>Cuentas bancarias en el Banco Central y fungibilidad de saldos</vt:lpstr>
      <vt:lpstr>Cuentas bancarias en el Banco Central y fungibilidad de saldos</vt:lpstr>
      <vt:lpstr>Cuentas Escriturales de la CUT</vt:lpstr>
      <vt:lpstr>Cuentas Escriturales de la CUT</vt:lpstr>
      <vt:lpstr>Cuentas Escriturales de la CUT</vt:lpstr>
      <vt:lpstr>Cuentas Escriturales de la CUT</vt:lpstr>
      <vt:lpstr>Módulo de administración de cuentas bancarias y escriturales en el SIAF</vt:lpstr>
      <vt:lpstr>Módulo de administración de cuentas bancarias y escriturales en el SIAF</vt:lpstr>
      <vt:lpstr> Saldo promedio diario de recursos en la CUT como % del Presupuesto </vt:lpstr>
      <vt:lpstr>Saldo promedio diario de recursos en la CUT  (en dólares -último año disponible)</vt:lpstr>
    </vt:vector>
  </TitlesOfParts>
  <Company>International Monetary Fund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CSateriale</dc:creator>
  <cp:lastModifiedBy>Natalia Andrea Gomez Rueda</cp:lastModifiedBy>
  <cp:revision>219</cp:revision>
  <dcterms:created xsi:type="dcterms:W3CDTF">2012-08-08T14:58:06Z</dcterms:created>
  <dcterms:modified xsi:type="dcterms:W3CDTF">2012-08-21T21:21:16Z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