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0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1.xml" ContentType="application/vnd.openxmlformats-officedocument.presentationml.notesSlide+xml"/>
  <Override PartName="/ppt/charts/chart13.xml" ContentType="application/vnd.openxmlformats-officedocument.drawingml.chart+xml"/>
  <Override PartName="/ppt/notesSlides/notesSlide12.xml" ContentType="application/vnd.openxmlformats-officedocument.presentationml.notesSlide+xml"/>
  <Override PartName="/ppt/charts/chart14.xml" ContentType="application/vnd.openxmlformats-officedocument.drawingml.chart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notesSlides/notesSlide14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drawings/drawing4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drawings/drawing5.xml" ContentType="application/vnd.openxmlformats-officedocument.drawingml.chartshapes+xml"/>
  <Override PartName="/ppt/charts/chart20.xml" ContentType="application/vnd.openxmlformats-officedocument.drawingml.chart+xml"/>
  <Override PartName="/ppt/notesSlides/notesSlide16.xml" ContentType="application/vnd.openxmlformats-officedocument.presentationml.notesSlide+xml"/>
  <Override PartName="/ppt/charts/chart21.xml" ContentType="application/vnd.openxmlformats-officedocument.drawingml.chart+xml"/>
  <Override PartName="/ppt/notesSlides/notesSlide17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notesSlides/notesSlide18.xml" ContentType="application/vnd.openxmlformats-officedocument.presentationml.notesSlide+xml"/>
  <Override PartName="/ppt/charts/chart25.xml" ContentType="application/vnd.openxmlformats-officedocument.drawingml.chart+xml"/>
  <Override PartName="/ppt/drawings/drawing6.xml" ContentType="application/vnd.openxmlformats-officedocument.drawingml.chartshapes+xml"/>
  <Override PartName="/ppt/charts/chart26.xml" ContentType="application/vnd.openxmlformats-officedocument.drawingml.chart+xml"/>
  <Override PartName="/ppt/drawings/drawing7.xml" ContentType="application/vnd.openxmlformats-officedocument.drawingml.chartshapes+xml"/>
  <Override PartName="/ppt/charts/chart27.xml" ContentType="application/vnd.openxmlformats-officedocument.drawingml.chart+xml"/>
  <Override PartName="/ppt/drawings/drawing8.xml" ContentType="application/vnd.openxmlformats-officedocument.drawingml.chartshapes+xml"/>
  <Override PartName="/ppt/charts/chart28.xml" ContentType="application/vnd.openxmlformats-officedocument.drawingml.chart+xml"/>
  <Override PartName="/ppt/drawings/drawing9.xml" ContentType="application/vnd.openxmlformats-officedocument.drawingml.chartshapes+xml"/>
  <Override PartName="/ppt/charts/chart29.xml" ContentType="application/vnd.openxmlformats-officedocument.drawingml.chart+xml"/>
  <Override PartName="/ppt/drawings/drawing10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30.xml" ContentType="application/vnd.openxmlformats-officedocument.drawingml.chart+xml"/>
  <Override PartName="/ppt/drawings/drawing11.xml" ContentType="application/vnd.openxmlformats-officedocument.drawingml.chartshapes+xml"/>
  <Override PartName="/ppt/charts/chart31.xml" ContentType="application/vnd.openxmlformats-officedocument.drawingml.chart+xml"/>
  <Override PartName="/ppt/drawings/drawing12.xml" ContentType="application/vnd.openxmlformats-officedocument.drawingml.chartshapes+xml"/>
  <Override PartName="/ppt/charts/chart32.xml" ContentType="application/vnd.openxmlformats-officedocument.drawingml.chart+xml"/>
  <Override PartName="/ppt/drawings/drawing13.xml" ContentType="application/vnd.openxmlformats-officedocument.drawingml.chartshapes+xml"/>
  <Override PartName="/ppt/charts/chart33.xml" ContentType="application/vnd.openxmlformats-officedocument.drawingml.chart+xml"/>
  <Override PartName="/ppt/drawings/drawing14.xml" ContentType="application/vnd.openxmlformats-officedocument.drawingml.chartshapes+xml"/>
  <Override PartName="/ppt/charts/chart34.xml" ContentType="application/vnd.openxmlformats-officedocument.drawingml.chart+xml"/>
  <Override PartName="/ppt/drawings/drawing15.xml" ContentType="application/vnd.openxmlformats-officedocument.drawingml.chartshapes+xml"/>
  <Override PartName="/ppt/charts/chart35.xml" ContentType="application/vnd.openxmlformats-officedocument.drawingml.chart+xml"/>
  <Override PartName="/ppt/drawings/drawing16.xml" ContentType="application/vnd.openxmlformats-officedocument.drawingml.chartshapes+xml"/>
  <Override PartName="/ppt/charts/chart36.xml" ContentType="application/vnd.openxmlformats-officedocument.drawingml.chart+xml"/>
  <Override PartName="/ppt/drawings/drawing17.xml" ContentType="application/vnd.openxmlformats-officedocument.drawingml.chartshapes+xml"/>
  <Override PartName="/ppt/charts/chart37.xml" ContentType="application/vnd.openxmlformats-officedocument.drawingml.chart+xml"/>
  <Override PartName="/ppt/drawings/drawing18.xml" ContentType="application/vnd.openxmlformats-officedocument.drawingml.chartshapes+xml"/>
  <Override PartName="/ppt/charts/chart38.xml" ContentType="application/vnd.openxmlformats-officedocument.drawingml.chart+xml"/>
  <Override PartName="/ppt/drawings/drawing19.xml" ContentType="application/vnd.openxmlformats-officedocument.drawingml.chartshapes+xml"/>
  <Override PartName="/ppt/charts/chart3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382" r:id="rId3"/>
    <p:sldId id="388" r:id="rId4"/>
    <p:sldId id="292" r:id="rId5"/>
    <p:sldId id="257" r:id="rId6"/>
    <p:sldId id="310" r:id="rId7"/>
    <p:sldId id="260" r:id="rId8"/>
    <p:sldId id="263" r:id="rId9"/>
    <p:sldId id="331" r:id="rId10"/>
    <p:sldId id="335" r:id="rId11"/>
    <p:sldId id="369" r:id="rId12"/>
    <p:sldId id="332" r:id="rId13"/>
    <p:sldId id="333" r:id="rId14"/>
    <p:sldId id="334" r:id="rId15"/>
    <p:sldId id="336" r:id="rId16"/>
    <p:sldId id="371" r:id="rId17"/>
    <p:sldId id="370" r:id="rId18"/>
    <p:sldId id="339" r:id="rId19"/>
    <p:sldId id="340" r:id="rId20"/>
    <p:sldId id="372" r:id="rId21"/>
    <p:sldId id="342" r:id="rId22"/>
    <p:sldId id="373" r:id="rId23"/>
    <p:sldId id="374" r:id="rId24"/>
    <p:sldId id="345" r:id="rId25"/>
    <p:sldId id="346" r:id="rId26"/>
    <p:sldId id="347" r:id="rId27"/>
    <p:sldId id="348" r:id="rId28"/>
    <p:sldId id="349" r:id="rId29"/>
    <p:sldId id="350" r:id="rId30"/>
    <p:sldId id="352" r:id="rId31"/>
    <p:sldId id="351" r:id="rId32"/>
    <p:sldId id="362" r:id="rId33"/>
    <p:sldId id="363" r:id="rId34"/>
    <p:sldId id="364" r:id="rId35"/>
    <p:sldId id="365" r:id="rId36"/>
    <p:sldId id="327" r:id="rId37"/>
  </p:sldIdLst>
  <p:sldSz cx="9144000" cy="6858000" type="screen4x3"/>
  <p:notesSz cx="6934200" cy="9220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369"/>
    <a:srgbClr val="FE9B16"/>
    <a:srgbClr val="B48541"/>
    <a:srgbClr val="EDEBDF"/>
    <a:srgbClr val="E9E6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414" autoAdjust="0"/>
  </p:normalViewPr>
  <p:slideViewPr>
    <p:cSldViewPr snapToGrid="0" snapToObjects="1">
      <p:cViewPr varScale="1">
        <p:scale>
          <a:sx n="95" d="100"/>
          <a:sy n="95" d="100"/>
        </p:scale>
        <p:origin x="-20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92" d="100"/>
          <a:sy n="92" d="100"/>
        </p:scale>
        <p:origin x="-3688" y="-104"/>
      </p:cViewPr>
      <p:guideLst>
        <p:guide orient="horz" pos="2904"/>
        <p:guide pos="218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421701\Documents\Treasury\fotegal%20survey%20data%20updated%206%2018%2020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421701\Documents\Treasury\fotegal%20survey%20data%20updated%206%2018%2020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421701\Documents\Treasury\fotegal%20survey%20data%20updated%206%2018%202012.xlsx" TargetMode="External"/><Relationship Id="rId2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421701\Documents\Treasury\fotegal%20survey%20data%20updated%206%2018%202012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421701\Documents\Treasury\fotegal%20survey%20data%20updated%206%2018%20201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421701\Documents\Treasury\fotegal%20survey%20data%20updated%206%2018%202012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WB421701\Documents\Treasury\fotegal%20survey%20data%20updated%206%2018%202012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4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5.xm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6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7.xm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8.xm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9.xm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10.xm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11.xm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12.xm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13.xm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14.xm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15.xm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16.xm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17.xm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18.xm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Relationship Id="rId2" Type="http://schemas.openxmlformats.org/officeDocument/2006/relationships/chartUserShapes" Target="../drawings/drawing19.xm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\\LDrive50B\HQ-Private1\WB421701\Home\Documents\Treasury\fotegal%20survey%20data%20updated%206%2018%20201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20567422431886"/>
          <c:y val="0.160160689668476"/>
          <c:w val="0.93963764957741"/>
          <c:h val="0.6882449525808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99613"/>
            </a:solidFill>
            <a:ln>
              <a:solidFill>
                <a:schemeClr val="bg1"/>
              </a:solidFill>
            </a:ln>
            <a:effectLst>
              <a:outerShdw blurRad="38100" dist="50800" dir="5400000" algn="ctr" rotWithShape="0">
                <a:prstClr val="black"/>
              </a:outerShdw>
            </a:effectLst>
          </c:spPr>
          <c:invertIfNegative val="0"/>
          <c:cat>
            <c:strRef>
              <c:f>formatted!$A$47:$A$51</c:f>
              <c:strCache>
                <c:ptCount val="5"/>
                <c:pt idx="0">
                  <c:v>Tesorería</c:v>
                </c:pt>
                <c:pt idx="1">
                  <c:v>Comité Interinstitucional</c:v>
                </c:pt>
                <c:pt idx="2">
                  <c:v>Secretaría de Finanzas</c:v>
                </c:pt>
                <c:pt idx="3">
                  <c:v>La oficina de presupuesto de Hacienda con Banco Central</c:v>
                </c:pt>
                <c:pt idx="4">
                  <c:v>Dirección de Presupuestos del Ministerio de Hacienda</c:v>
                </c:pt>
              </c:strCache>
            </c:strRef>
          </c:cat>
          <c:val>
            <c:numRef>
              <c:f>formatted!$B$47:$B$51</c:f>
              <c:numCache>
                <c:formatCode>General</c:formatCode>
                <c:ptCount val="5"/>
                <c:pt idx="0">
                  <c:v>11.0</c:v>
                </c:pt>
                <c:pt idx="1">
                  <c:v>2.0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5841752"/>
        <c:axId val="2095844696"/>
      </c:barChart>
      <c:catAx>
        <c:axId val="2095841752"/>
        <c:scaling>
          <c:orientation val="minMax"/>
        </c:scaling>
        <c:delete val="0"/>
        <c:axPos val="b"/>
        <c:majorTickMark val="out"/>
        <c:minorTickMark val="none"/>
        <c:tickLblPos val="nextTo"/>
        <c:crossAx val="2095844696"/>
        <c:crosses val="autoZero"/>
        <c:auto val="1"/>
        <c:lblAlgn val="ctr"/>
        <c:lblOffset val="100"/>
        <c:noMultiLvlLbl val="0"/>
      </c:catAx>
      <c:valAx>
        <c:axId val="2095844696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alpha val="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 err="1">
                    <a:latin typeface="+mn-lt"/>
                  </a:rPr>
                  <a:t>N</a:t>
                </a:r>
                <a:r>
                  <a:rPr lang="en-US" dirty="0" err="1">
                    <a:latin typeface="+mn-lt"/>
                    <a:cs typeface="Times New Roman"/>
                  </a:rPr>
                  <a:t>úmero</a:t>
                </a:r>
                <a:r>
                  <a:rPr lang="en-US" dirty="0">
                    <a:latin typeface="+mn-lt"/>
                    <a:cs typeface="Times New Roman"/>
                  </a:rPr>
                  <a:t> de </a:t>
                </a:r>
                <a:r>
                  <a:rPr lang="en-US" dirty="0" err="1" smtClean="0">
                    <a:latin typeface="+mn-lt"/>
                    <a:cs typeface="Times New Roman"/>
                  </a:rPr>
                  <a:t>Respuestas</a:t>
                </a:r>
                <a:r>
                  <a:rPr lang="en-US" dirty="0" smtClean="0">
                    <a:latin typeface="+mn-lt"/>
                    <a:cs typeface="Times New Roman"/>
                  </a:rPr>
                  <a:t>*</a:t>
                </a:r>
                <a:endParaRPr lang="en-US" dirty="0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.00586963223287743"/>
              <c:y val="0.11431633793615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958417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20567422431886"/>
          <c:y val="0.160160689668476"/>
          <c:w val="0.93963764957741"/>
          <c:h val="0.740887750154923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overlap val="35"/>
        <c:axId val="2095937720"/>
        <c:axId val="2095940872"/>
      </c:barChart>
      <c:catAx>
        <c:axId val="2095937720"/>
        <c:scaling>
          <c:orientation val="minMax"/>
        </c:scaling>
        <c:delete val="0"/>
        <c:axPos val="b"/>
        <c:majorTickMark val="out"/>
        <c:minorTickMark val="none"/>
        <c:tickLblPos val="nextTo"/>
        <c:crossAx val="2095940872"/>
        <c:crosses val="autoZero"/>
        <c:auto val="1"/>
        <c:lblAlgn val="ctr"/>
        <c:lblOffset val="100"/>
        <c:noMultiLvlLbl val="0"/>
      </c:catAx>
      <c:valAx>
        <c:axId val="2095940872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alpha val="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 err="1">
                    <a:latin typeface="+mn-lt"/>
                  </a:rPr>
                  <a:t>N</a:t>
                </a:r>
                <a:r>
                  <a:rPr lang="en-US" dirty="0" err="1">
                    <a:latin typeface="+mn-lt"/>
                    <a:cs typeface="Times New Roman"/>
                  </a:rPr>
                  <a:t>úmero</a:t>
                </a:r>
                <a:r>
                  <a:rPr lang="en-US" dirty="0">
                    <a:latin typeface="+mn-lt"/>
                    <a:cs typeface="Times New Roman"/>
                  </a:rPr>
                  <a:t> de </a:t>
                </a:r>
                <a:r>
                  <a:rPr lang="en-US" dirty="0" smtClean="0">
                    <a:latin typeface="+mn-lt"/>
                    <a:cs typeface="Times New Roman"/>
                  </a:rPr>
                  <a:t>Respuestas* </a:t>
                </a:r>
                <a:endParaRPr lang="en-US" dirty="0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.00279453654908033"/>
              <c:y val="0.046641413757906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9593772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sz="2200" b="1" dirty="0"/>
              <a:t> </a:t>
            </a:r>
            <a:r>
              <a:rPr lang="es-ES" sz="2200" b="1" u="sng" dirty="0"/>
              <a:t>2011</a:t>
            </a:r>
            <a:endParaRPr lang="en-US" sz="2200" u="sng" dirty="0"/>
          </a:p>
        </c:rich>
      </c:tx>
      <c:layout>
        <c:manualLayout>
          <c:xMode val="edge"/>
          <c:yMode val="edge"/>
          <c:x val="0.407537646805378"/>
          <c:y val="0.00079726667286532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320567422431886"/>
          <c:y val="0.160160689668476"/>
          <c:w val="0.93963764957741"/>
          <c:h val="0.74088775015492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99613"/>
            </a:solidFill>
            <a:ln>
              <a:solidFill>
                <a:schemeClr val="bg1"/>
              </a:solidFill>
            </a:ln>
            <a:effectLst>
              <a:outerShdw blurRad="38100" dist="50800" dir="5400000" algn="ctr" rotWithShape="0">
                <a:prstClr val="black"/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cat>
            <c:strRef>
              <c:f>formatted!$E$38:$E$42</c:f>
              <c:strCache>
                <c:ptCount val="5"/>
                <c:pt idx="0">
                  <c:v>Diaria</c:v>
                </c:pt>
                <c:pt idx="1">
                  <c:v>Semanal</c:v>
                </c:pt>
                <c:pt idx="2">
                  <c:v>Mensual</c:v>
                </c:pt>
                <c:pt idx="3">
                  <c:v>Anual</c:v>
                </c:pt>
                <c:pt idx="4">
                  <c:v>Variable</c:v>
                </c:pt>
              </c:strCache>
            </c:strRef>
          </c:cat>
          <c:val>
            <c:numRef>
              <c:f>formatted!$F$38:$F$42</c:f>
              <c:numCache>
                <c:formatCode>General</c:formatCode>
                <c:ptCount val="5"/>
                <c:pt idx="0">
                  <c:v>6.0</c:v>
                </c:pt>
                <c:pt idx="1">
                  <c:v>2.0</c:v>
                </c:pt>
                <c:pt idx="2">
                  <c:v>6.0</c:v>
                </c:pt>
                <c:pt idx="3">
                  <c:v>1.0</c:v>
                </c:pt>
                <c:pt idx="4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overlap val="35"/>
        <c:axId val="2095980392"/>
        <c:axId val="2095983240"/>
      </c:barChart>
      <c:catAx>
        <c:axId val="2095980392"/>
        <c:scaling>
          <c:orientation val="minMax"/>
        </c:scaling>
        <c:delete val="0"/>
        <c:axPos val="b"/>
        <c:majorTickMark val="out"/>
        <c:minorTickMark val="none"/>
        <c:tickLblPos val="nextTo"/>
        <c:crossAx val="2095983240"/>
        <c:crosses val="autoZero"/>
        <c:auto val="1"/>
        <c:lblAlgn val="ctr"/>
        <c:lblOffset val="100"/>
        <c:noMultiLvlLbl val="0"/>
      </c:catAx>
      <c:valAx>
        <c:axId val="2095983240"/>
        <c:scaling>
          <c:orientation val="minMax"/>
          <c:max val="14.0"/>
        </c:scaling>
        <c:delete val="0"/>
        <c:axPos val="l"/>
        <c:majorGridlines>
          <c:spPr>
            <a:ln>
              <a:solidFill>
                <a:schemeClr val="tx1">
                  <a:alpha val="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s-ES_tradnl" noProof="0" dirty="0" smtClean="0">
                    <a:latin typeface="+mn-lt"/>
                  </a:rPr>
                  <a:t>N</a:t>
                </a:r>
                <a:r>
                  <a:rPr lang="es-ES_tradnl" noProof="0" dirty="0" smtClean="0">
                    <a:latin typeface="+mn-lt"/>
                    <a:cs typeface="Times New Roman"/>
                  </a:rPr>
                  <a:t>úmero de Respuestas*</a:t>
                </a:r>
                <a:endParaRPr lang="es-ES_tradnl" noProof="0" dirty="0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.00586984775563255"/>
              <c:y val="0.050483841645769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95980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 b="1" i="0" u="sng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sz="2200" b="1" u="sng" dirty="0"/>
              <a:t> 2012</a:t>
            </a:r>
            <a:endParaRPr lang="en-US" sz="2200" u="sng" dirty="0"/>
          </a:p>
        </c:rich>
      </c:tx>
      <c:layout>
        <c:manualLayout>
          <c:xMode val="edge"/>
          <c:yMode val="edge"/>
          <c:x val="0.435647685443528"/>
          <c:y val="0.0242965788855097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320567422431886"/>
          <c:y val="0.160160689668476"/>
          <c:w val="0.93963764957741"/>
          <c:h val="0.74088775015492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99613"/>
            </a:solidFill>
            <a:ln>
              <a:solidFill>
                <a:schemeClr val="bg1"/>
              </a:solidFill>
            </a:ln>
            <a:effectLst>
              <a:outerShdw blurRad="38100" dist="50800" dir="5400000" algn="ctr" rotWithShape="0">
                <a:prstClr val="black"/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5"/>
            <c:invertIfNegative val="0"/>
            <c:bubble3D val="0"/>
            <c:spPr>
              <a:solidFill>
                <a:srgbClr val="FCDA10"/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cat>
            <c:strRef>
              <c:f>formatted!$E$23:$E$28</c:f>
              <c:strCache>
                <c:ptCount val="6"/>
                <c:pt idx="0">
                  <c:v>Diaria</c:v>
                </c:pt>
                <c:pt idx="1">
                  <c:v>Semanal</c:v>
                </c:pt>
                <c:pt idx="2">
                  <c:v>Mensual</c:v>
                </c:pt>
                <c:pt idx="3">
                  <c:v>Trimestral</c:v>
                </c:pt>
                <c:pt idx="4">
                  <c:v>Anual</c:v>
                </c:pt>
                <c:pt idx="5">
                  <c:v>Otro: Escenarios de cierre</c:v>
                </c:pt>
              </c:strCache>
            </c:strRef>
          </c:cat>
          <c:val>
            <c:numRef>
              <c:f>formatted!$F$23:$F$28</c:f>
              <c:numCache>
                <c:formatCode>General</c:formatCode>
                <c:ptCount val="6"/>
                <c:pt idx="0">
                  <c:v>8.0</c:v>
                </c:pt>
                <c:pt idx="1">
                  <c:v>7.0</c:v>
                </c:pt>
                <c:pt idx="2">
                  <c:v>14.0</c:v>
                </c:pt>
                <c:pt idx="3">
                  <c:v>6.0</c:v>
                </c:pt>
                <c:pt idx="4">
                  <c:v>10.0</c:v>
                </c:pt>
                <c:pt idx="5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overlap val="35"/>
        <c:axId val="2096022936"/>
        <c:axId val="2096026056"/>
      </c:barChart>
      <c:catAx>
        <c:axId val="2096022936"/>
        <c:scaling>
          <c:orientation val="minMax"/>
        </c:scaling>
        <c:delete val="0"/>
        <c:axPos val="b"/>
        <c:majorTickMark val="out"/>
        <c:minorTickMark val="none"/>
        <c:tickLblPos val="nextTo"/>
        <c:crossAx val="2096026056"/>
        <c:crosses val="autoZero"/>
        <c:auto val="1"/>
        <c:lblAlgn val="ctr"/>
        <c:lblOffset val="100"/>
        <c:noMultiLvlLbl val="0"/>
      </c:catAx>
      <c:valAx>
        <c:axId val="2096026056"/>
        <c:scaling>
          <c:orientation val="minMax"/>
          <c:max val="14.0"/>
        </c:scaling>
        <c:delete val="0"/>
        <c:axPos val="l"/>
        <c:majorGridlines>
          <c:spPr>
            <a:ln>
              <a:solidFill>
                <a:schemeClr val="tx1">
                  <a:alpha val="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>
                    <a:latin typeface="+mn-lt"/>
                  </a:rPr>
                  <a:t>N</a:t>
                </a:r>
                <a:r>
                  <a:rPr lang="en-US">
                    <a:latin typeface="+mn-lt"/>
                    <a:cs typeface="Times New Roman"/>
                  </a:rPr>
                  <a:t>úmero de Respuestas</a:t>
                </a:r>
                <a:endParaRPr lang="en-US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.0087009193840691"/>
              <c:y val="0.077211954657893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96022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C00000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4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formatted!$H$29:$H$33</c:f>
              <c:strCache>
                <c:ptCount val="5"/>
                <c:pt idx="0">
                  <c:v>Estimaciones históricas y Información de oficinas de ingresos, egresos y deuda</c:v>
                </c:pt>
                <c:pt idx="1">
                  <c:v>Estimaciones históricas; Información de oficinas de ingresos, egresos y deuda; Otro</c:v>
                </c:pt>
                <c:pt idx="2">
                  <c:v>Estimaciones históricas; Información de oficinas de ingresos, egresos y deuda; y Transacciones de magnitud importante (pago de nomina, deuda, transferencias, recaudación de contribuyentes grandes)</c:v>
                </c:pt>
                <c:pt idx="3">
                  <c:v>Estimaciones históricas; Información de oficinas de ingresos, egresos y deuda;  Transacciones de magnitud importante (pago de nomina, deuda, transferencias, recaudación de contribuyentes grandes); Otro</c:v>
                </c:pt>
                <c:pt idx="4">
                  <c:v>Información de oficinas de ingresos, egresos y deuda</c:v>
                </c:pt>
              </c:strCache>
            </c:strRef>
          </c:cat>
          <c:val>
            <c:numRef>
              <c:f>formatted!$I$29:$I$33</c:f>
              <c:numCache>
                <c:formatCode>General</c:formatCode>
                <c:ptCount val="5"/>
                <c:pt idx="0">
                  <c:v>2.0</c:v>
                </c:pt>
                <c:pt idx="1">
                  <c:v>1.0</c:v>
                </c:pt>
                <c:pt idx="2">
                  <c:v>8.0</c:v>
                </c:pt>
                <c:pt idx="3">
                  <c:v>2.0</c:v>
                </c:pt>
                <c:pt idx="4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solidFill>
                <a:prstClr val="white"/>
              </a:solidFill>
            </a:ln>
          </c:spPr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prstClr val="white"/>
                </a:solidFill>
              </a:ln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prstClr val="white"/>
                </a:solidFill>
              </a:ln>
            </c:spPr>
          </c:dPt>
          <c:cat>
            <c:strRef>
              <c:f>formatted!$K$23:$K$25</c:f>
              <c:strCache>
                <c:ptCount val="3"/>
                <c:pt idx="0">
                  <c:v>En el sistema de informacion SIAF</c:v>
                </c:pt>
                <c:pt idx="1">
                  <c:v>En planilla Excel</c:v>
                </c:pt>
                <c:pt idx="2">
                  <c:v>Otro</c:v>
                </c:pt>
              </c:strCache>
            </c:strRef>
          </c:cat>
          <c:val>
            <c:numRef>
              <c:f>formatted!$L$23:$L$25</c:f>
              <c:numCache>
                <c:formatCode>General</c:formatCode>
                <c:ptCount val="3"/>
                <c:pt idx="0">
                  <c:v>0.0</c:v>
                </c:pt>
                <c:pt idx="1">
                  <c:v>11.0</c:v>
                </c:pt>
                <c:pt idx="2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b="0" u="sng"/>
            </a:pPr>
            <a:r>
              <a:rPr lang="en-US" sz="1800" b="0" i="0" u="sng" strike="noStrike" baseline="0" dirty="0" smtClean="0"/>
              <a:t>2011</a:t>
            </a:r>
            <a:endParaRPr lang="en-US" sz="1800" b="0" u="sng" dirty="0"/>
          </a:p>
        </c:rich>
      </c:tx>
      <c:layout>
        <c:manualLayout>
          <c:xMode val="edge"/>
          <c:yMode val="edge"/>
          <c:x val="0.39431019895827"/>
          <c:y val="0.0553023083996369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spPr>
            <a:ln>
              <a:solidFill>
                <a:prstClr val="white"/>
              </a:solidFill>
            </a:ln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prstClr val="white"/>
                </a:solidFill>
              </a:ln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prstClr val="white"/>
                </a:solidFill>
              </a:ln>
            </c:spPr>
          </c:dPt>
          <c:dPt>
            <c:idx val="2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prstClr val="white"/>
                </a:solidFill>
              </a:ln>
            </c:spPr>
          </c:dPt>
          <c:cat>
            <c:strRef>
              <c:f>formatted!$K$28:$K$30</c:f>
              <c:strCache>
                <c:ptCount val="3"/>
                <c:pt idx="0">
                  <c:v>En plantilla Excel</c:v>
                </c:pt>
                <c:pt idx="1">
                  <c:v>En el sistema integrado de información financiera (o equivalente)</c:v>
                </c:pt>
                <c:pt idx="2">
                  <c:v>Otro software</c:v>
                </c:pt>
              </c:strCache>
            </c:strRef>
          </c:cat>
          <c:val>
            <c:numRef>
              <c:f>formatted!$L$28:$L$30</c:f>
              <c:numCache>
                <c:formatCode>0</c:formatCode>
                <c:ptCount val="3"/>
                <c:pt idx="0">
                  <c:v>8.0</c:v>
                </c:pt>
                <c:pt idx="1">
                  <c:v>2.0</c:v>
                </c:pt>
                <c:pt idx="2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20567422431886"/>
          <c:y val="0.160160689668476"/>
          <c:w val="0.93963764957741"/>
          <c:h val="0.740887750154923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overlap val="35"/>
        <c:axId val="2095379112"/>
        <c:axId val="2095370600"/>
      </c:barChart>
      <c:catAx>
        <c:axId val="2095379112"/>
        <c:scaling>
          <c:orientation val="minMax"/>
        </c:scaling>
        <c:delete val="0"/>
        <c:axPos val="b"/>
        <c:majorTickMark val="out"/>
        <c:minorTickMark val="none"/>
        <c:tickLblPos val="nextTo"/>
        <c:crossAx val="2095370600"/>
        <c:crosses val="autoZero"/>
        <c:auto val="1"/>
        <c:lblAlgn val="ctr"/>
        <c:lblOffset val="100"/>
        <c:noMultiLvlLbl val="0"/>
      </c:catAx>
      <c:valAx>
        <c:axId val="2095370600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alpha val="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 err="1">
                    <a:latin typeface="+mn-lt"/>
                  </a:rPr>
                  <a:t>N</a:t>
                </a:r>
                <a:r>
                  <a:rPr lang="en-US" dirty="0" err="1">
                    <a:latin typeface="+mn-lt"/>
                    <a:cs typeface="Times New Roman"/>
                  </a:rPr>
                  <a:t>úmero</a:t>
                </a:r>
                <a:r>
                  <a:rPr lang="en-US" dirty="0">
                    <a:latin typeface="+mn-lt"/>
                    <a:cs typeface="Times New Roman"/>
                  </a:rPr>
                  <a:t> de </a:t>
                </a:r>
                <a:r>
                  <a:rPr lang="en-US" dirty="0" smtClean="0">
                    <a:latin typeface="+mn-lt"/>
                    <a:cs typeface="Times New Roman"/>
                  </a:rPr>
                  <a:t>Respuestas* </a:t>
                </a:r>
                <a:endParaRPr lang="en-US" dirty="0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.00279453654908033"/>
              <c:y val="0.046641413757906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95379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sz="1800" b="1" dirty="0"/>
              <a:t> </a:t>
            </a:r>
            <a:r>
              <a:rPr lang="es-ES" sz="1800" b="1" u="sng" dirty="0" smtClean="0"/>
              <a:t>2012</a:t>
            </a:r>
            <a:endParaRPr lang="en-US" u="sng" dirty="0"/>
          </a:p>
        </c:rich>
      </c:tx>
      <c:layout>
        <c:manualLayout>
          <c:xMode val="edge"/>
          <c:yMode val="edge"/>
          <c:x val="0.427209931661667"/>
          <c:y val="0.00197492111899898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320567422431886"/>
          <c:y val="0.160160689668476"/>
          <c:w val="0.93963764957741"/>
          <c:h val="0.74088775015492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99613"/>
            </a:solidFill>
            <a:ln>
              <a:solidFill>
                <a:schemeClr val="bg1"/>
              </a:solidFill>
            </a:ln>
            <a:effectLst>
              <a:outerShdw blurRad="38100" dist="50800" dir="5400000" algn="ctr" rotWithShape="0">
                <a:prstClr val="black"/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cat>
            <c:strRef>
              <c:f>formatted!$N$23:$N$27</c:f>
              <c:strCache>
                <c:ptCount val="5"/>
                <c:pt idx="0">
                  <c:v>Tesorería </c:v>
                </c:pt>
                <c:pt idx="1">
                  <c:v>Oficina de Deuda </c:v>
                </c:pt>
                <c:pt idx="2">
                  <c:v>Banco Central</c:v>
                </c:pt>
                <c:pt idx="3">
                  <c:v>Banco Comercial Público</c:v>
                </c:pt>
                <c:pt idx="4">
                  <c:v>Otra Unidad en el Ministerio de Hacienda</c:v>
                </c:pt>
              </c:strCache>
            </c:strRef>
          </c:cat>
          <c:val>
            <c:numRef>
              <c:f>formatted!$O$23:$O$27</c:f>
              <c:numCache>
                <c:formatCode>General</c:formatCode>
                <c:ptCount val="5"/>
                <c:pt idx="0">
                  <c:v>14.0</c:v>
                </c:pt>
                <c:pt idx="1">
                  <c:v>5.0</c:v>
                </c:pt>
                <c:pt idx="2">
                  <c:v>5.0</c:v>
                </c:pt>
                <c:pt idx="3">
                  <c:v>2.0</c:v>
                </c:pt>
                <c:pt idx="4">
                  <c:v>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overlap val="35"/>
        <c:axId val="2095329896"/>
        <c:axId val="2095327064"/>
      </c:barChart>
      <c:catAx>
        <c:axId val="2095329896"/>
        <c:scaling>
          <c:orientation val="minMax"/>
        </c:scaling>
        <c:delete val="0"/>
        <c:axPos val="b"/>
        <c:majorTickMark val="out"/>
        <c:minorTickMark val="none"/>
        <c:tickLblPos val="nextTo"/>
        <c:crossAx val="2095327064"/>
        <c:crosses val="autoZero"/>
        <c:auto val="1"/>
        <c:lblAlgn val="ctr"/>
        <c:lblOffset val="100"/>
        <c:noMultiLvlLbl val="0"/>
      </c:catAx>
      <c:valAx>
        <c:axId val="2095327064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alpha val="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 dirty="0" err="1">
                    <a:latin typeface="+mn-lt"/>
                  </a:rPr>
                  <a:t>N</a:t>
                </a:r>
                <a:r>
                  <a:rPr lang="en-US" sz="1200" dirty="0" err="1">
                    <a:latin typeface="+mn-lt"/>
                    <a:cs typeface="Times New Roman"/>
                  </a:rPr>
                  <a:t>úmero</a:t>
                </a:r>
                <a:r>
                  <a:rPr lang="en-US" sz="1200" dirty="0">
                    <a:latin typeface="+mn-lt"/>
                    <a:cs typeface="Times New Roman"/>
                  </a:rPr>
                  <a:t> de Respuestas*</a:t>
                </a:r>
                <a:endParaRPr lang="en-US" sz="1200" dirty="0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.000234434750893919"/>
              <c:y val="0.047351220717875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953298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sz="1800" b="1" dirty="0"/>
              <a:t> </a:t>
            </a:r>
            <a:r>
              <a:rPr lang="es-ES" sz="1800" b="1" u="sng" dirty="0" smtClean="0"/>
              <a:t>2011</a:t>
            </a:r>
            <a:endParaRPr lang="en-US" u="sng" dirty="0"/>
          </a:p>
        </c:rich>
      </c:tx>
      <c:layout>
        <c:manualLayout>
          <c:xMode val="edge"/>
          <c:yMode val="edge"/>
          <c:x val="0.457825445452984"/>
          <c:y val="0.0021586027826123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320567422431886"/>
          <c:y val="0.160160689668476"/>
          <c:w val="0.93963764957741"/>
          <c:h val="0.74088775015492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99613"/>
            </a:solidFill>
            <a:ln>
              <a:solidFill>
                <a:schemeClr val="bg1"/>
              </a:solidFill>
            </a:ln>
            <a:effectLst>
              <a:outerShdw blurRad="38100" dist="50800" dir="5400000" algn="ctr" rotWithShape="0">
                <a:prstClr val="black"/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38100" dist="50800" dir="5400000" algn="ctr" rotWithShape="0">
                  <a:prstClr val="black"/>
                </a:outerShdw>
              </a:effectLst>
            </c:spPr>
          </c:dPt>
          <c:cat>
            <c:strRef>
              <c:f>formatted!$M$67:$M$70</c:f>
              <c:strCache>
                <c:ptCount val="4"/>
                <c:pt idx="0">
                  <c:v>Tesorería</c:v>
                </c:pt>
                <c:pt idx="1">
                  <c:v>Encargados de la gestión de deuda (Oficina de Deuda)</c:v>
                </c:pt>
                <c:pt idx="2">
                  <c:v>Banco Central</c:v>
                </c:pt>
                <c:pt idx="3">
                  <c:v>Otra área del Ministerio de Finanzas (Hacienda)</c:v>
                </c:pt>
              </c:strCache>
            </c:strRef>
          </c:cat>
          <c:val>
            <c:numRef>
              <c:f>formatted!$N$67:$N$70</c:f>
              <c:numCache>
                <c:formatCode>0</c:formatCode>
                <c:ptCount val="4"/>
                <c:pt idx="0">
                  <c:v>8.0</c:v>
                </c:pt>
                <c:pt idx="1">
                  <c:v>4.0</c:v>
                </c:pt>
                <c:pt idx="2">
                  <c:v>6.0</c:v>
                </c:pt>
                <c:pt idx="3">
                  <c:v>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overlap val="35"/>
        <c:axId val="2095287960"/>
        <c:axId val="2095285128"/>
      </c:barChart>
      <c:catAx>
        <c:axId val="2095287960"/>
        <c:scaling>
          <c:orientation val="minMax"/>
        </c:scaling>
        <c:delete val="0"/>
        <c:axPos val="b"/>
        <c:majorTickMark val="out"/>
        <c:minorTickMark val="none"/>
        <c:tickLblPos val="nextTo"/>
        <c:crossAx val="2095285128"/>
        <c:crosses val="autoZero"/>
        <c:auto val="1"/>
        <c:lblAlgn val="ctr"/>
        <c:lblOffset val="100"/>
        <c:noMultiLvlLbl val="0"/>
      </c:catAx>
      <c:valAx>
        <c:axId val="2095285128"/>
        <c:scaling>
          <c:orientation val="minMax"/>
          <c:max val="16.0"/>
        </c:scaling>
        <c:delete val="0"/>
        <c:axPos val="l"/>
        <c:majorGridlines>
          <c:spPr>
            <a:ln>
              <a:solidFill>
                <a:schemeClr val="tx1">
                  <a:alpha val="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 dirty="0" err="1">
                    <a:latin typeface="+mn-lt"/>
                  </a:rPr>
                  <a:t>N</a:t>
                </a:r>
                <a:r>
                  <a:rPr lang="en-US" sz="1200" dirty="0" err="1">
                    <a:latin typeface="+mn-lt"/>
                    <a:cs typeface="Times New Roman"/>
                  </a:rPr>
                  <a:t>úmero</a:t>
                </a:r>
                <a:r>
                  <a:rPr lang="en-US" sz="1200" dirty="0">
                    <a:latin typeface="+mn-lt"/>
                    <a:cs typeface="Times New Roman"/>
                  </a:rPr>
                  <a:t> de </a:t>
                </a:r>
                <a:r>
                  <a:rPr lang="en-US" sz="1200" dirty="0" err="1">
                    <a:latin typeface="+mn-lt"/>
                    <a:cs typeface="Times New Roman"/>
                  </a:rPr>
                  <a:t>Respuestas</a:t>
                </a:r>
                <a:r>
                  <a:rPr lang="en-US" sz="1200" dirty="0">
                    <a:latin typeface="+mn-lt"/>
                    <a:cs typeface="Times New Roman"/>
                  </a:rPr>
                  <a:t>*</a:t>
                </a:r>
                <a:endParaRPr lang="en-US" sz="1200" dirty="0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.00286729725615091"/>
              <c:y val="0.0577413170711489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20952879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320567422431886"/>
          <c:y val="0.160160689668476"/>
          <c:w val="0.93963764957741"/>
          <c:h val="0.740887750154923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3"/>
        <c:overlap val="35"/>
        <c:axId val="2095246328"/>
        <c:axId val="2095237928"/>
      </c:barChart>
      <c:catAx>
        <c:axId val="2095246328"/>
        <c:scaling>
          <c:orientation val="minMax"/>
        </c:scaling>
        <c:delete val="0"/>
        <c:axPos val="b"/>
        <c:majorTickMark val="out"/>
        <c:minorTickMark val="none"/>
        <c:tickLblPos val="nextTo"/>
        <c:crossAx val="2095237928"/>
        <c:crosses val="autoZero"/>
        <c:auto val="1"/>
        <c:lblAlgn val="ctr"/>
        <c:lblOffset val="100"/>
        <c:noMultiLvlLbl val="0"/>
      </c:catAx>
      <c:valAx>
        <c:axId val="2095237928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alpha val="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 dirty="0" err="1">
                    <a:latin typeface="+mn-lt"/>
                  </a:rPr>
                  <a:t>N</a:t>
                </a:r>
                <a:r>
                  <a:rPr lang="en-US" dirty="0" err="1">
                    <a:latin typeface="+mn-lt"/>
                    <a:cs typeface="Times New Roman"/>
                  </a:rPr>
                  <a:t>úmero</a:t>
                </a:r>
                <a:r>
                  <a:rPr lang="en-US" dirty="0">
                    <a:latin typeface="+mn-lt"/>
                    <a:cs typeface="Times New Roman"/>
                  </a:rPr>
                  <a:t> de </a:t>
                </a:r>
                <a:r>
                  <a:rPr lang="en-US" dirty="0" smtClean="0">
                    <a:latin typeface="+mn-lt"/>
                    <a:cs typeface="Times New Roman"/>
                  </a:rPr>
                  <a:t>Respuestas* </a:t>
                </a:r>
                <a:endParaRPr lang="en-US" dirty="0">
                  <a:latin typeface="+mn-lt"/>
                </a:endParaRPr>
              </a:p>
            </c:rich>
          </c:tx>
          <c:layout>
            <c:manualLayout>
              <c:xMode val="edge"/>
              <c:yMode val="edge"/>
              <c:x val="0.00279453654908033"/>
              <c:y val="0.046641413757906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95246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u="sng"/>
              <a:t>Usos por</a:t>
            </a:r>
            <a:r>
              <a:rPr lang="en-US" u="sng" baseline="0"/>
              <a:t> Tipo de Usuario</a:t>
            </a:r>
            <a:endParaRPr lang="en-US" u="sng"/>
          </a:p>
        </c:rich>
      </c:tx>
      <c:layout>
        <c:manualLayout>
          <c:xMode val="edge"/>
          <c:yMode val="edge"/>
          <c:x val="0.335898058206964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380172065078958"/>
          <c:y val="0.0952609507527055"/>
          <c:w val="0.934052769981637"/>
          <c:h val="0.8293906281500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formatted!$N$60</c:f>
              <c:strCache>
                <c:ptCount val="1"/>
                <c:pt idx="0">
                  <c:v>Prognósticos propios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invertIfNegative val="0"/>
          <c:cat>
            <c:strRef>
              <c:f>formatted!$O$59:$S$59</c:f>
              <c:strCache>
                <c:ptCount val="5"/>
                <c:pt idx="0">
                  <c:v>Tesorería </c:v>
                </c:pt>
                <c:pt idx="1">
                  <c:v>Oficina de Deuda </c:v>
                </c:pt>
                <c:pt idx="2">
                  <c:v>Banco Central</c:v>
                </c:pt>
                <c:pt idx="3">
                  <c:v>Banco Comercial Público</c:v>
                </c:pt>
                <c:pt idx="4">
                  <c:v>Otra Unidad en el Min. de Hacienda</c:v>
                </c:pt>
              </c:strCache>
            </c:strRef>
          </c:cat>
          <c:val>
            <c:numRef>
              <c:f>formatted!$O$60:$S$60</c:f>
              <c:numCache>
                <c:formatCode>General</c:formatCode>
                <c:ptCount val="5"/>
                <c:pt idx="0">
                  <c:v>11.0</c:v>
                </c:pt>
                <c:pt idx="1">
                  <c:v>7.0</c:v>
                </c:pt>
                <c:pt idx="2">
                  <c:v>6.0</c:v>
                </c:pt>
                <c:pt idx="3">
                  <c:v>1.0</c:v>
                </c:pt>
                <c:pt idx="4">
                  <c:v>7.0</c:v>
                </c:pt>
              </c:numCache>
            </c:numRef>
          </c:val>
        </c:ser>
        <c:ser>
          <c:idx val="1"/>
          <c:order val="1"/>
          <c:tx>
            <c:strRef>
              <c:f>formatted!$N$61</c:f>
              <c:strCache>
                <c:ptCount val="1"/>
                <c:pt idx="0">
                  <c:v>Decisiones financieras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formatted!$O$59:$S$59</c:f>
              <c:strCache>
                <c:ptCount val="5"/>
                <c:pt idx="0">
                  <c:v>Tesorería </c:v>
                </c:pt>
                <c:pt idx="1">
                  <c:v>Oficina de Deuda </c:v>
                </c:pt>
                <c:pt idx="2">
                  <c:v>Banco Central</c:v>
                </c:pt>
                <c:pt idx="3">
                  <c:v>Banco Comercial Público</c:v>
                </c:pt>
                <c:pt idx="4">
                  <c:v>Otra Unidad en el Min. de Hacienda</c:v>
                </c:pt>
              </c:strCache>
            </c:strRef>
          </c:cat>
          <c:val>
            <c:numRef>
              <c:f>formatted!$O$61:$S$61</c:f>
              <c:numCache>
                <c:formatCode>General</c:formatCode>
                <c:ptCount val="5"/>
                <c:pt idx="0">
                  <c:v>14.0</c:v>
                </c:pt>
                <c:pt idx="1">
                  <c:v>7.0</c:v>
                </c:pt>
                <c:pt idx="2">
                  <c:v>6.0</c:v>
                </c:pt>
                <c:pt idx="3">
                  <c:v>2.0</c:v>
                </c:pt>
                <c:pt idx="4">
                  <c:v>5.0</c:v>
                </c:pt>
              </c:numCache>
            </c:numRef>
          </c:val>
        </c:ser>
        <c:ser>
          <c:idx val="2"/>
          <c:order val="2"/>
          <c:tx>
            <c:strRef>
              <c:f>formatted!$N$62</c:f>
              <c:strCache>
                <c:ptCount val="1"/>
                <c:pt idx="0">
                  <c:v>Decisiones de gastos programáticos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cat>
            <c:strRef>
              <c:f>formatted!$O$59:$S$59</c:f>
              <c:strCache>
                <c:ptCount val="5"/>
                <c:pt idx="0">
                  <c:v>Tesorería </c:v>
                </c:pt>
                <c:pt idx="1">
                  <c:v>Oficina de Deuda </c:v>
                </c:pt>
                <c:pt idx="2">
                  <c:v>Banco Central</c:v>
                </c:pt>
                <c:pt idx="3">
                  <c:v>Banco Comercial Público</c:v>
                </c:pt>
                <c:pt idx="4">
                  <c:v>Otra Unidad en el Min. de Hacienda</c:v>
                </c:pt>
              </c:strCache>
            </c:strRef>
          </c:cat>
          <c:val>
            <c:numRef>
              <c:f>formatted!$O$62:$S$62</c:f>
              <c:numCache>
                <c:formatCode>General</c:formatCode>
                <c:ptCount val="5"/>
                <c:pt idx="0">
                  <c:v>9.0</c:v>
                </c:pt>
                <c:pt idx="1">
                  <c:v>5.0</c:v>
                </c:pt>
                <c:pt idx="2">
                  <c:v>1.0</c:v>
                </c:pt>
                <c:pt idx="3">
                  <c:v>0.0</c:v>
                </c:pt>
                <c:pt idx="4">
                  <c:v>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5195768"/>
        <c:axId val="2095192872"/>
      </c:barChart>
      <c:catAx>
        <c:axId val="20951957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095192872"/>
        <c:crosses val="autoZero"/>
        <c:auto val="1"/>
        <c:lblAlgn val="ctr"/>
        <c:lblOffset val="100"/>
        <c:noMultiLvlLbl val="0"/>
      </c:catAx>
      <c:valAx>
        <c:axId val="2095192872"/>
        <c:scaling>
          <c:orientation val="minMax"/>
          <c:max val="15.0"/>
          <c:min val="0.0"/>
        </c:scaling>
        <c:delete val="0"/>
        <c:axPos val="l"/>
        <c:majorGridlines>
          <c:spPr>
            <a:ln>
              <a:solidFill>
                <a:prstClr val="white">
                  <a:alpha val="0"/>
                </a:prst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 dirty="0" err="1"/>
                  <a:t>N</a:t>
                </a:r>
                <a:r>
                  <a:rPr lang="en-US" sz="1200" dirty="0" err="1">
                    <a:latin typeface="Calibri"/>
                  </a:rPr>
                  <a:t>úmero</a:t>
                </a:r>
                <a:r>
                  <a:rPr lang="en-US" sz="1200" dirty="0">
                    <a:latin typeface="Calibri"/>
                  </a:rPr>
                  <a:t> de Respuestas*</a:t>
                </a:r>
                <a:endParaRPr lang="en-US" sz="1200" dirty="0"/>
              </a:p>
            </c:rich>
          </c:tx>
          <c:layout>
            <c:manualLayout>
              <c:xMode val="edge"/>
              <c:yMode val="edge"/>
              <c:x val="3.09062102216338E-5"/>
              <c:y val="0.00048503201010932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951957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23061705653537"/>
          <c:y val="0.102328175907911"/>
          <c:w val="0.374479444426754"/>
          <c:h val="0.157883595433888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700" b="1" i="0" u="none" strike="noStrike" baseline="0" dirty="0"/>
              <a:t>En caso de excedentes de liquidez en la Tesorería, </a:t>
            </a:r>
            <a:r>
              <a:rPr lang="es-ES" sz="1700" b="1" i="0" u="none" strike="noStrike" baseline="0" dirty="0"/>
              <a:t>¿</a:t>
            </a:r>
            <a:r>
              <a:rPr lang="es-AR" sz="1700" b="1" i="0" u="none" strike="noStrike" baseline="0" dirty="0" smtClean="0"/>
              <a:t>qu</a:t>
            </a:r>
            <a:r>
              <a:rPr lang="es-AR" sz="1700" b="1" i="0" u="none" strike="noStrike" baseline="0" dirty="0" smtClean="0">
                <a:latin typeface="Calibri"/>
              </a:rPr>
              <a:t>é</a:t>
            </a:r>
            <a:r>
              <a:rPr lang="es-AR" sz="1700" b="1" i="0" u="none" strike="noStrike" baseline="0" dirty="0" smtClean="0"/>
              <a:t> </a:t>
            </a:r>
            <a:r>
              <a:rPr lang="es-AR" sz="1700" b="1" i="0" u="none" strike="noStrike" baseline="0" dirty="0"/>
              <a:t>se hace con ellos?</a:t>
            </a:r>
            <a:endParaRPr lang="en-US" sz="1700" dirty="0"/>
          </a:p>
        </c:rich>
      </c:tx>
      <c:layout>
        <c:manualLayout>
          <c:xMode val="edge"/>
          <c:yMode val="edge"/>
          <c:x val="0.119567132576091"/>
          <c:y val="0.0017430501798343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416353511940385"/>
          <c:y val="0.231130121416698"/>
          <c:w val="0.953269177174618"/>
          <c:h val="0.577447905970079"/>
        </c:manualLayout>
      </c:layout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formatted!$Q$23:$Q$27</c:f>
              <c:strCache>
                <c:ptCount val="5"/>
                <c:pt idx="0">
                  <c:v>Se invierte en instrumentos financieros del mercado</c:v>
                </c:pt>
                <c:pt idx="1">
                  <c:v>Se utiliza para amortizar deuda</c:v>
                </c:pt>
                <c:pt idx="2">
                  <c:v>Se mantiene liquida (depositada en la CUT, donde percibe intereses )</c:v>
                </c:pt>
                <c:pt idx="3">
                  <c:v>Se mantiene liquida (depositada en la CUT, pero no recibe interés)</c:v>
                </c:pt>
                <c:pt idx="4">
                  <c:v>Otro</c:v>
                </c:pt>
              </c:strCache>
            </c:strRef>
          </c:cat>
          <c:val>
            <c:numRef>
              <c:f>formatted!$R$23:$R$27</c:f>
              <c:numCache>
                <c:formatCode>General</c:formatCode>
                <c:ptCount val="5"/>
                <c:pt idx="0">
                  <c:v>5.0</c:v>
                </c:pt>
                <c:pt idx="1">
                  <c:v>2.0</c:v>
                </c:pt>
                <c:pt idx="2">
                  <c:v>4.0</c:v>
                </c:pt>
                <c:pt idx="3">
                  <c:v>6.0</c:v>
                </c:pt>
                <c:pt idx="4">
                  <c:v>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"/>
        <c:overlap val="35"/>
        <c:axId val="2095125240"/>
        <c:axId val="2095122376"/>
      </c:barChart>
      <c:catAx>
        <c:axId val="20951252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095122376"/>
        <c:crosses val="autoZero"/>
        <c:auto val="1"/>
        <c:lblAlgn val="ctr"/>
        <c:lblOffset val="100"/>
        <c:noMultiLvlLbl val="0"/>
      </c:catAx>
      <c:valAx>
        <c:axId val="2095122376"/>
        <c:scaling>
          <c:orientation val="minMax"/>
        </c:scaling>
        <c:delete val="0"/>
        <c:axPos val="l"/>
        <c:majorGridlines>
          <c:spPr>
            <a:ln>
              <a:solidFill>
                <a:sysClr val="window" lastClr="FFFFFF">
                  <a:alpha val="0"/>
                </a:sys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400"/>
                </a:pPr>
                <a:r>
                  <a:rPr lang="en-US" sz="1400" dirty="0" err="1"/>
                  <a:t>N</a:t>
                </a:r>
                <a:r>
                  <a:rPr lang="en-US" sz="1400" dirty="0" err="1">
                    <a:latin typeface="Calibri"/>
                  </a:rPr>
                  <a:t>úmero</a:t>
                </a:r>
                <a:r>
                  <a:rPr lang="en-US" sz="1400" dirty="0">
                    <a:latin typeface="Calibri"/>
                  </a:rPr>
                  <a:t> de respuestas*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8.24784234621496E-5"/>
              <c:y val="0.10615250197036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0951252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 dirty="0"/>
              <a:t>En caso de déficits temporales de caja en la Tesorería, </a:t>
            </a:r>
            <a:r>
              <a:rPr lang="es-ES" sz="1800" b="1" i="0" u="none" strike="noStrike" baseline="0" dirty="0" smtClean="0"/>
              <a:t>¿</a:t>
            </a:r>
            <a:r>
              <a:rPr lang="es-AR" sz="1800" b="1" i="0" u="none" strike="noStrike" baseline="0" dirty="0" smtClean="0"/>
              <a:t>qu</a:t>
            </a:r>
            <a:r>
              <a:rPr lang="es-AR" sz="1800" b="1" i="0" u="none" strike="noStrike" baseline="0" dirty="0" smtClean="0">
                <a:latin typeface="Calibri"/>
              </a:rPr>
              <a:t>é</a:t>
            </a:r>
            <a:r>
              <a:rPr lang="es-AR" sz="1800" b="1" i="0" u="none" strike="noStrike" baseline="0" dirty="0" smtClean="0"/>
              <a:t> </a:t>
            </a:r>
            <a:r>
              <a:rPr lang="es-AR" sz="1800" b="1" i="0" u="none" strike="noStrike" baseline="0" dirty="0"/>
              <a:t>se hace?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770596054220613"/>
          <c:y val="0.125689860585866"/>
          <c:w val="0.922940394577939"/>
          <c:h val="0.57981848597592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CDA10"/>
            </a:solidFill>
            <a:ln>
              <a:solidFill>
                <a:prstClr val="white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  <a:ln>
                <a:solidFill>
                  <a:prstClr val="white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rgbClr val="BA8720"/>
              </a:solidFill>
              <a:ln>
                <a:solidFill>
                  <a:prstClr val="white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prstClr val="white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solidFill>
                  <a:prstClr val="white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prstClr val="white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6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prstClr val="white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7"/>
            <c:invertIfNegative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prstClr val="white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formatted!$T$23:$T$31</c:f>
              <c:strCache>
                <c:ptCount val="9"/>
                <c:pt idx="0">
                  <c:v>Se restringe el gasto</c:v>
                </c:pt>
                <c:pt idx="1">
                  <c:v>Se emiten letras de Tesoro de corto plazo (menos de un año)</c:v>
                </c:pt>
                <c:pt idx="2">
                  <c:v>Se emiten títulos de deuda de largo plazo (más de un año)</c:v>
                </c:pt>
                <c:pt idx="3">
                  <c:v>Se utilizan otros activos depositados en el Tesoro</c:v>
                </c:pt>
                <c:pt idx="4">
                  <c:v>Se usan líneas de crédito con bancos estatales</c:v>
                </c:pt>
                <c:pt idx="5">
                  <c:v>Se usan líneas de crédito con bancos privados</c:v>
                </c:pt>
                <c:pt idx="6">
                  <c:v>Se emiten Repos</c:v>
                </c:pt>
                <c:pt idx="7">
                  <c:v>Se usa línea de sobregiro con el Banco Central</c:v>
                </c:pt>
                <c:pt idx="8">
                  <c:v>Otro</c:v>
                </c:pt>
              </c:strCache>
            </c:strRef>
          </c:cat>
          <c:val>
            <c:numRef>
              <c:f>formatted!$U$23:$U$31</c:f>
              <c:numCache>
                <c:formatCode>General</c:formatCode>
                <c:ptCount val="9"/>
                <c:pt idx="0">
                  <c:v>9.0</c:v>
                </c:pt>
                <c:pt idx="1">
                  <c:v>13.0</c:v>
                </c:pt>
                <c:pt idx="2">
                  <c:v>4.0</c:v>
                </c:pt>
                <c:pt idx="3">
                  <c:v>5.0</c:v>
                </c:pt>
                <c:pt idx="4">
                  <c:v>2.0</c:v>
                </c:pt>
                <c:pt idx="5">
                  <c:v>0.0</c:v>
                </c:pt>
                <c:pt idx="6">
                  <c:v>1.0</c:v>
                </c:pt>
                <c:pt idx="7">
                  <c:v>2.0</c:v>
                </c:pt>
                <c:pt idx="8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"/>
        <c:axId val="2131151112"/>
        <c:axId val="2131154040"/>
      </c:barChart>
      <c:catAx>
        <c:axId val="21311511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31154040"/>
        <c:crosses val="autoZero"/>
        <c:auto val="1"/>
        <c:lblAlgn val="ctr"/>
        <c:lblOffset val="100"/>
        <c:noMultiLvlLbl val="0"/>
      </c:catAx>
      <c:valAx>
        <c:axId val="2131154040"/>
        <c:scaling>
          <c:orientation val="minMax"/>
        </c:scaling>
        <c:delete val="0"/>
        <c:axPos val="l"/>
        <c:majorGridlines>
          <c:spPr>
            <a:ln>
              <a:solidFill>
                <a:prstClr val="white">
                  <a:alpha val="0"/>
                </a:prst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400"/>
                </a:pPr>
                <a:r>
                  <a:rPr lang="en-US" sz="1400" b="1" i="0" baseline="0" dirty="0" err="1"/>
                  <a:t>Número</a:t>
                </a:r>
                <a:r>
                  <a:rPr lang="en-US" sz="1400" b="1" i="0" baseline="0" dirty="0"/>
                  <a:t> de respuestas*</a:t>
                </a:r>
              </a:p>
            </c:rich>
          </c:tx>
          <c:layout>
            <c:manualLayout>
              <c:xMode val="edge"/>
              <c:yMode val="edge"/>
              <c:x val="0.00733704029109679"/>
              <c:y val="0.029681801231828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131151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562693882057678"/>
          <c:y val="0.134733887430738"/>
          <c:w val="0.856358463073939"/>
          <c:h val="0.6511147564887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'raw data'!$BV$26</c:f>
              <c:strCache>
                <c:ptCount val="1"/>
                <c:pt idx="0">
                  <c:v>Oficinas propias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invertIfNegative val="0"/>
          <c:cat>
            <c:numRef>
              <c:f>'raw data'!$BU$27:$BU$37</c:f>
              <c:numCache>
                <c:formatCode>General</c:formatCode>
                <c:ptCount val="11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</c:numCache>
            </c:numRef>
          </c:cat>
          <c:val>
            <c:numRef>
              <c:f>'raw data'!$BV$27:$BV$37</c:f>
              <c:numCache>
                <c:formatCode>General</c:formatCode>
                <c:ptCount val="1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1.35</c:v>
                </c:pt>
                <c:pt idx="4">
                  <c:v>24.37</c:v>
                </c:pt>
                <c:pt idx="6">
                  <c:v>42.0</c:v>
                </c:pt>
                <c:pt idx="7">
                  <c:v>45.6</c:v>
                </c:pt>
                <c:pt idx="8">
                  <c:v>0.0</c:v>
                </c:pt>
                <c:pt idx="9">
                  <c:v>19.0</c:v>
                </c:pt>
                <c:pt idx="10">
                  <c:v>52.0</c:v>
                </c:pt>
              </c:numCache>
            </c:numRef>
          </c:val>
        </c:ser>
        <c:ser>
          <c:idx val="1"/>
          <c:order val="1"/>
          <c:tx>
            <c:strRef>
              <c:f>'raw data'!$BW$26</c:f>
              <c:strCache>
                <c:ptCount val="1"/>
                <c:pt idx="0">
                  <c:v>Banca comercial</c:v>
                </c:pt>
              </c:strCache>
            </c:strRef>
          </c:tx>
          <c:spPr>
            <a:solidFill>
              <a:srgbClr val="F99613"/>
            </a:solidFill>
          </c:spPr>
          <c:invertIfNegative val="0"/>
          <c:cat>
            <c:numRef>
              <c:f>'raw data'!$BU$27:$BU$37</c:f>
              <c:numCache>
                <c:formatCode>General</c:formatCode>
                <c:ptCount val="11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</c:numCache>
            </c:numRef>
          </c:cat>
          <c:val>
            <c:numRef>
              <c:f>'raw data'!$BW$27:$BW$37</c:f>
              <c:numCache>
                <c:formatCode>General</c:formatCode>
                <c:ptCount val="11"/>
                <c:pt idx="0">
                  <c:v>100.0</c:v>
                </c:pt>
                <c:pt idx="1">
                  <c:v>100.0</c:v>
                </c:pt>
                <c:pt idx="2">
                  <c:v>100.0</c:v>
                </c:pt>
                <c:pt idx="3">
                  <c:v>98.65</c:v>
                </c:pt>
                <c:pt idx="4">
                  <c:v>74.37</c:v>
                </c:pt>
                <c:pt idx="5">
                  <c:v>70.0</c:v>
                </c:pt>
                <c:pt idx="6">
                  <c:v>58.0</c:v>
                </c:pt>
                <c:pt idx="7">
                  <c:v>54.4</c:v>
                </c:pt>
                <c:pt idx="8">
                  <c:v>39.0</c:v>
                </c:pt>
                <c:pt idx="9">
                  <c:v>14.0</c:v>
                </c:pt>
                <c:pt idx="10">
                  <c:v>13.0</c:v>
                </c:pt>
              </c:numCache>
            </c:numRef>
          </c:val>
        </c:ser>
        <c:ser>
          <c:idx val="2"/>
          <c:order val="2"/>
          <c:tx>
            <c:strRef>
              <c:f>'raw data'!$BX$26</c:f>
              <c:strCache>
                <c:ptCount val="1"/>
                <c:pt idx="0">
                  <c:v>Banca pública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cat>
            <c:numRef>
              <c:f>'raw data'!$BU$27:$BU$37</c:f>
              <c:numCache>
                <c:formatCode>General</c:formatCode>
                <c:ptCount val="11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</c:numCache>
            </c:numRef>
          </c:cat>
          <c:val>
            <c:numRef>
              <c:f>'raw data'!$BX$27:$BX$37</c:f>
              <c:numCache>
                <c:formatCode>General</c:formatCode>
                <c:ptCount val="1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4">
                  <c:v>1.25</c:v>
                </c:pt>
                <c:pt idx="5">
                  <c:v>30.0</c:v>
                </c:pt>
                <c:pt idx="8">
                  <c:v>61.0</c:v>
                </c:pt>
                <c:pt idx="9">
                  <c:v>0.0</c:v>
                </c:pt>
                <c:pt idx="10">
                  <c:v>0.0</c:v>
                </c:pt>
              </c:numCache>
            </c:numRef>
          </c:val>
        </c:ser>
        <c:ser>
          <c:idx val="3"/>
          <c:order val="3"/>
          <c:tx>
            <c:strRef>
              <c:f>'raw data'!$BY$26</c:f>
              <c:strCache>
                <c:ptCount val="1"/>
                <c:pt idx="0">
                  <c:v>Otros (i.e. tiendas comerciales)</c:v>
                </c:pt>
              </c:strCache>
            </c:strRef>
          </c:tx>
          <c:spPr>
            <a:solidFill>
              <a:srgbClr val="FCDA10"/>
            </a:solidFill>
          </c:spPr>
          <c:invertIfNegative val="0"/>
          <c:cat>
            <c:numRef>
              <c:f>'raw data'!$BU$27:$BU$37</c:f>
              <c:numCache>
                <c:formatCode>General</c:formatCode>
                <c:ptCount val="11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</c:numCache>
            </c:numRef>
          </c:cat>
          <c:val>
            <c:numRef>
              <c:f>'raw data'!$BY$27:$BY$37</c:f>
              <c:numCache>
                <c:formatCode>General</c:formatCode>
                <c:ptCount val="1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8">
                  <c:v>0.0</c:v>
                </c:pt>
                <c:pt idx="9">
                  <c:v>67.0</c:v>
                </c:pt>
                <c:pt idx="10">
                  <c:v>35.0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31252232"/>
        <c:axId val="2131257784"/>
      </c:barChart>
      <c:catAx>
        <c:axId val="21312522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País</a:t>
                </a:r>
              </a:p>
            </c:rich>
          </c:tx>
          <c:layout>
            <c:manualLayout>
              <c:xMode val="edge"/>
              <c:yMode val="edge"/>
              <c:x val="0.466726628857404"/>
              <c:y val="0.83568587604316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31257784"/>
        <c:crosses val="autoZero"/>
        <c:auto val="1"/>
        <c:lblAlgn val="ctr"/>
        <c:lblOffset val="100"/>
        <c:noMultiLvlLbl val="0"/>
      </c:catAx>
      <c:valAx>
        <c:axId val="2131257784"/>
        <c:scaling>
          <c:orientation val="minMax"/>
          <c:max val="100.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0" vert="horz"/>
              <a:lstStyle/>
              <a:p>
                <a:pPr>
                  <a:defRPr sz="1600"/>
                </a:pPr>
                <a:r>
                  <a:rPr lang="en-US" sz="1600" dirty="0" err="1"/>
                  <a:t>Porcentaje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0.0"/>
              <c:y val="0.060306145485222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31252232"/>
        <c:crosses val="autoZero"/>
        <c:crossBetween val="between"/>
        <c:majorUnit val="20.0"/>
      </c:valAx>
    </c:plotArea>
    <c:legend>
      <c:legendPos val="r"/>
      <c:layout>
        <c:manualLayout>
          <c:xMode val="edge"/>
          <c:yMode val="edge"/>
          <c:x val="0.112782057492989"/>
          <c:y val="0.904602339344911"/>
          <c:w val="0.759597724000652"/>
          <c:h val="0.0938907735890207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674684632546179"/>
          <c:y val="0.134733887430738"/>
          <c:w val="0.872359510502702"/>
          <c:h val="0.651114756488775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'raw data'!$CG$26</c:f>
              <c:strCache>
                <c:ptCount val="1"/>
                <c:pt idx="0">
                  <c:v>Transferencia electrónica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invertIfNegative val="0"/>
          <c:cat>
            <c:numRef>
              <c:f>'raw data'!$CC$27:$CC$36</c:f>
              <c:numCache>
                <c:formatCode>General</c:formatCode>
                <c:ptCount val="10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</c:numCache>
            </c:numRef>
          </c:cat>
          <c:val>
            <c:numRef>
              <c:f>'raw data'!$CG$27:$CG$36</c:f>
              <c:numCache>
                <c:formatCode>General</c:formatCode>
                <c:ptCount val="10"/>
                <c:pt idx="0">
                  <c:v>94.0</c:v>
                </c:pt>
                <c:pt idx="1">
                  <c:v>86.0</c:v>
                </c:pt>
                <c:pt idx="2">
                  <c:v>78.0</c:v>
                </c:pt>
                <c:pt idx="3">
                  <c:v>60.0</c:v>
                </c:pt>
                <c:pt idx="4">
                  <c:v>29.37</c:v>
                </c:pt>
                <c:pt idx="5">
                  <c:v>27.0</c:v>
                </c:pt>
                <c:pt idx="6">
                  <c:v>25.0</c:v>
                </c:pt>
                <c:pt idx="7">
                  <c:v>1.4</c:v>
                </c:pt>
                <c:pt idx="8">
                  <c:v>0.0</c:v>
                </c:pt>
                <c:pt idx="9">
                  <c:v>0.0</c:v>
                </c:pt>
              </c:numCache>
            </c:numRef>
          </c:val>
        </c:ser>
        <c:ser>
          <c:idx val="1"/>
          <c:order val="1"/>
          <c:tx>
            <c:strRef>
              <c:f>'raw data'!$CE$26</c:f>
              <c:strCache>
                <c:ptCount val="1"/>
                <c:pt idx="0">
                  <c:v>Cheque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numRef>
              <c:f>'raw data'!$CC$27:$CC$36</c:f>
              <c:numCache>
                <c:formatCode>General</c:formatCode>
                <c:ptCount val="10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</c:numCache>
            </c:numRef>
          </c:cat>
          <c:val>
            <c:numRef>
              <c:f>'raw data'!$CE$27:$CE$36</c:f>
              <c:numCache>
                <c:formatCode>General</c:formatCode>
                <c:ptCount val="10"/>
                <c:pt idx="0">
                  <c:v>4.6</c:v>
                </c:pt>
                <c:pt idx="1">
                  <c:v>9.0</c:v>
                </c:pt>
                <c:pt idx="2">
                  <c:v>1.0</c:v>
                </c:pt>
                <c:pt idx="3">
                  <c:v>0.0</c:v>
                </c:pt>
                <c:pt idx="4">
                  <c:v>10.22</c:v>
                </c:pt>
                <c:pt idx="5">
                  <c:v>38.0</c:v>
                </c:pt>
                <c:pt idx="6">
                  <c:v>65.0</c:v>
                </c:pt>
                <c:pt idx="7">
                  <c:v>0.0</c:v>
                </c:pt>
                <c:pt idx="8">
                  <c:v>0.0</c:v>
                </c:pt>
                <c:pt idx="9">
                  <c:v>56.0</c:v>
                </c:pt>
              </c:numCache>
            </c:numRef>
          </c:val>
        </c:ser>
        <c:ser>
          <c:idx val="0"/>
          <c:order val="2"/>
          <c:tx>
            <c:strRef>
              <c:f>'raw data'!$CD$26</c:f>
              <c:strCache>
                <c:ptCount val="1"/>
                <c:pt idx="0">
                  <c:v>Efectivo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'raw data'!$CC$27:$CC$36</c:f>
              <c:numCache>
                <c:formatCode>General</c:formatCode>
                <c:ptCount val="10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</c:numCache>
            </c:numRef>
          </c:cat>
          <c:val>
            <c:numRef>
              <c:f>'raw data'!$CD$27:$CD$36</c:f>
              <c:numCache>
                <c:formatCode>General</c:formatCode>
                <c:ptCount val="10"/>
                <c:pt idx="0">
                  <c:v>1.0</c:v>
                </c:pt>
                <c:pt idx="1">
                  <c:v>5.0</c:v>
                </c:pt>
                <c:pt idx="2">
                  <c:v>10.0</c:v>
                </c:pt>
                <c:pt idx="3">
                  <c:v>40.0</c:v>
                </c:pt>
                <c:pt idx="4">
                  <c:v>49.6</c:v>
                </c:pt>
                <c:pt idx="5">
                  <c:v>35.0</c:v>
                </c:pt>
                <c:pt idx="6">
                  <c:v>5.0</c:v>
                </c:pt>
                <c:pt idx="7">
                  <c:v>97.2</c:v>
                </c:pt>
                <c:pt idx="8">
                  <c:v>99.98</c:v>
                </c:pt>
                <c:pt idx="9">
                  <c:v>44.0</c:v>
                </c:pt>
              </c:numCache>
            </c:numRef>
          </c:val>
        </c:ser>
        <c:ser>
          <c:idx val="2"/>
          <c:order val="3"/>
          <c:tx>
            <c:strRef>
              <c:f>'raw data'!$CF$26</c:f>
              <c:strCache>
                <c:ptCount val="1"/>
                <c:pt idx="0">
                  <c:v>Tarjeta de crédito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cat>
            <c:numRef>
              <c:f>'raw data'!$CC$27:$CC$36</c:f>
              <c:numCache>
                <c:formatCode>General</c:formatCode>
                <c:ptCount val="10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</c:numCache>
            </c:numRef>
          </c:cat>
          <c:val>
            <c:numRef>
              <c:f>'raw data'!$CF$27:$CF$36</c:f>
              <c:numCache>
                <c:formatCode>General</c:formatCode>
                <c:ptCount val="10"/>
                <c:pt idx="0">
                  <c:v>0.4</c:v>
                </c:pt>
                <c:pt idx="2">
                  <c:v>11.0</c:v>
                </c:pt>
                <c:pt idx="3">
                  <c:v>0.0</c:v>
                </c:pt>
                <c:pt idx="4">
                  <c:v>0.45</c:v>
                </c:pt>
                <c:pt idx="5">
                  <c:v>0.0</c:v>
                </c:pt>
                <c:pt idx="6">
                  <c:v>5.0</c:v>
                </c:pt>
                <c:pt idx="7">
                  <c:v>1.4</c:v>
                </c:pt>
                <c:pt idx="8">
                  <c:v>0.02</c:v>
                </c:pt>
                <c:pt idx="9">
                  <c:v>0.0</c:v>
                </c:pt>
              </c:numCache>
            </c:numRef>
          </c:val>
        </c:ser>
        <c:ser>
          <c:idx val="4"/>
          <c:order val="4"/>
          <c:tx>
            <c:strRef>
              <c:f>'raw data'!$CH$26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'raw data'!$CC$27:$CC$36</c:f>
              <c:numCache>
                <c:formatCode>General</c:formatCode>
                <c:ptCount val="10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</c:numCache>
            </c:numRef>
          </c:cat>
          <c:val>
            <c:numRef>
              <c:f>'raw data'!$CH$27:$CH$36</c:f>
              <c:numCache>
                <c:formatCode>General</c:formatCode>
                <c:ptCount val="10"/>
                <c:pt idx="0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10.35</c:v>
                </c:pt>
                <c:pt idx="5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31321064"/>
        <c:axId val="2131326744"/>
      </c:barChart>
      <c:catAx>
        <c:axId val="21313210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/>
                  <a:t>País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31326744"/>
        <c:crosses val="autoZero"/>
        <c:auto val="1"/>
        <c:lblAlgn val="ctr"/>
        <c:lblOffset val="100"/>
        <c:noMultiLvlLbl val="0"/>
      </c:catAx>
      <c:valAx>
        <c:axId val="2131326744"/>
        <c:scaling>
          <c:orientation val="minMax"/>
          <c:max val="100.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0" vert="horz"/>
              <a:lstStyle/>
              <a:p>
                <a:pPr>
                  <a:defRPr sz="1600"/>
                </a:pPr>
                <a:r>
                  <a:rPr lang="en-US" sz="1600"/>
                  <a:t>Porcentaje</a:t>
                </a:r>
              </a:p>
            </c:rich>
          </c:tx>
          <c:layout>
            <c:manualLayout>
              <c:xMode val="edge"/>
              <c:yMode val="edge"/>
              <c:x val="0.0"/>
              <c:y val="0.040835156022163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31321064"/>
        <c:crosses val="autoZero"/>
        <c:crossBetween val="between"/>
        <c:majorUnit val="20.0"/>
      </c:valAx>
    </c:plotArea>
    <c:legend>
      <c:legendPos val="r"/>
      <c:layout>
        <c:manualLayout>
          <c:xMode val="edge"/>
          <c:yMode val="edge"/>
          <c:x val="0.0980369838891747"/>
          <c:y val="0.899581933446126"/>
          <c:w val="0.761927200560172"/>
          <c:h val="0.0985354497451473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/>
              <a:t>¿Cu</a:t>
            </a:r>
            <a:r>
              <a:rPr lang="es-AR" sz="1800" b="1" i="0" u="none" strike="noStrike" baseline="0">
                <a:latin typeface="Calibri"/>
              </a:rPr>
              <a:t>á</a:t>
            </a:r>
            <a:r>
              <a:rPr lang="es-AR" sz="1800" b="1" i="0" u="none" strike="noStrike" baseline="0"/>
              <a:t>ntos días permanecen los ingresos fiscales en los bancos antes de remitirse a la Tesorería (reciprocidad)?</a:t>
            </a:r>
            <a:endParaRPr lang="en-US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spPr>
            <a:ln>
              <a:solidFill>
                <a:prstClr val="white"/>
              </a:solidFill>
            </a:ln>
          </c:spPr>
          <c:dPt>
            <c:idx val="0"/>
            <c:bubble3D val="0"/>
            <c:spPr>
              <a:solidFill>
                <a:srgbClr val="D16309"/>
              </a:solidFill>
              <a:ln>
                <a:solidFill>
                  <a:prstClr val="white"/>
                </a:solidFill>
              </a:ln>
            </c:spPr>
          </c:dPt>
          <c:dPt>
            <c:idx val="1"/>
            <c:bubble3D val="0"/>
            <c:spPr>
              <a:solidFill>
                <a:srgbClr val="F99613"/>
              </a:solidFill>
              <a:ln>
                <a:solidFill>
                  <a:prstClr val="white"/>
                </a:solidFill>
              </a:ln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prstClr val="white"/>
                </a:solidFill>
              </a:ln>
            </c:spPr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prstClr val="white"/>
                </a:solidFill>
              </a:ln>
            </c:spPr>
          </c:dPt>
          <c:cat>
            <c:strRef>
              <c:f>formatted!$AA$23:$AA$27</c:f>
              <c:strCache>
                <c:ptCount val="5"/>
                <c:pt idx="0">
                  <c:v>Directamente</c:v>
                </c:pt>
                <c:pt idx="1">
                  <c:v>1 a 3 dias</c:v>
                </c:pt>
                <c:pt idx="2">
                  <c:v>4 a 6 dias</c:v>
                </c:pt>
                <c:pt idx="3">
                  <c:v>7 a 10 dias</c:v>
                </c:pt>
                <c:pt idx="4">
                  <c:v>Mas que 10 dias</c:v>
                </c:pt>
              </c:strCache>
            </c:strRef>
          </c:cat>
          <c:val>
            <c:numRef>
              <c:f>formatted!$AB$23:$AB$27</c:f>
              <c:numCache>
                <c:formatCode>General</c:formatCode>
                <c:ptCount val="5"/>
                <c:pt idx="0">
                  <c:v>2.0</c:v>
                </c:pt>
                <c:pt idx="1">
                  <c:v>8.0</c:v>
                </c:pt>
                <c:pt idx="2">
                  <c:v>1.0</c:v>
                </c:pt>
                <c:pt idx="3">
                  <c:v>0.0</c:v>
                </c:pt>
                <c:pt idx="4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960680081738"/>
          <c:y val="0.137117888519893"/>
          <c:w val="0.821565017169044"/>
          <c:h val="0.682105736186623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'raw data'!$CR$26</c:f>
              <c:strCache>
                <c:ptCount val="1"/>
                <c:pt idx="0">
                  <c:v>Transferencia electrónica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invertIfNegative val="0"/>
          <c:cat>
            <c:numRef>
              <c:f>'raw data'!$CN$27:$CN$38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</c:numCache>
            </c:numRef>
          </c:cat>
          <c:val>
            <c:numRef>
              <c:f>'raw data'!$CR$27:$CR$38</c:f>
              <c:numCache>
                <c:formatCode>General</c:formatCode>
                <c:ptCount val="12"/>
                <c:pt idx="0">
                  <c:v>100.0</c:v>
                </c:pt>
                <c:pt idx="1">
                  <c:v>100.0</c:v>
                </c:pt>
                <c:pt idx="2">
                  <c:v>100.0</c:v>
                </c:pt>
                <c:pt idx="3">
                  <c:v>100.0</c:v>
                </c:pt>
                <c:pt idx="4">
                  <c:v>100.0</c:v>
                </c:pt>
                <c:pt idx="5">
                  <c:v>100.0</c:v>
                </c:pt>
                <c:pt idx="6">
                  <c:v>100.0</c:v>
                </c:pt>
                <c:pt idx="7">
                  <c:v>99.89</c:v>
                </c:pt>
                <c:pt idx="8">
                  <c:v>91.3</c:v>
                </c:pt>
                <c:pt idx="9">
                  <c:v>91.0</c:v>
                </c:pt>
                <c:pt idx="10">
                  <c:v>90.0</c:v>
                </c:pt>
                <c:pt idx="11">
                  <c:v>32.2</c:v>
                </c:pt>
              </c:numCache>
            </c:numRef>
          </c:val>
        </c:ser>
        <c:ser>
          <c:idx val="1"/>
          <c:order val="1"/>
          <c:tx>
            <c:strRef>
              <c:f>'raw data'!$CP$26</c:f>
              <c:strCache>
                <c:ptCount val="1"/>
                <c:pt idx="0">
                  <c:v>Cheque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numRef>
              <c:f>'raw data'!$CN$27:$CN$38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</c:numCache>
            </c:numRef>
          </c:cat>
          <c:val>
            <c:numRef>
              <c:f>'raw data'!$CP$27:$CP$38</c:f>
              <c:numCache>
                <c:formatCode>General</c:formatCode>
                <c:ptCount val="12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7">
                  <c:v>0.11</c:v>
                </c:pt>
                <c:pt idx="8">
                  <c:v>8.700000000000001</c:v>
                </c:pt>
                <c:pt idx="10">
                  <c:v>10.0</c:v>
                </c:pt>
                <c:pt idx="11">
                  <c:v>65.25</c:v>
                </c:pt>
              </c:numCache>
            </c:numRef>
          </c:val>
        </c:ser>
        <c:ser>
          <c:idx val="3"/>
          <c:order val="2"/>
          <c:tx>
            <c:strRef>
              <c:f>'raw data'!$CO$26</c:f>
              <c:strCache>
                <c:ptCount val="1"/>
                <c:pt idx="0">
                  <c:v>Efectivo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'raw data'!$CN$27:$CN$38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</c:numCache>
            </c:numRef>
          </c:cat>
          <c:val>
            <c:numRef>
              <c:f>'raw data'!$CO$27:$CO$38</c:f>
              <c:numCache>
                <c:formatCode>General</c:formatCode>
                <c:ptCount val="12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7">
                  <c:v>0.0</c:v>
                </c:pt>
                <c:pt idx="8">
                  <c:v>0.02</c:v>
                </c:pt>
                <c:pt idx="11">
                  <c:v>2.55</c:v>
                </c:pt>
              </c:numCache>
            </c:numRef>
          </c:val>
        </c:ser>
        <c:ser>
          <c:idx val="0"/>
          <c:order val="3"/>
          <c:tx>
            <c:strRef>
              <c:f>'raw data'!$CQ$26</c:f>
              <c:strCache>
                <c:ptCount val="1"/>
                <c:pt idx="0">
                  <c:v>Tarjeta de crédito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cat>
            <c:numRef>
              <c:f>'raw data'!$CN$27:$CN$38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</c:numCache>
            </c:numRef>
          </c:cat>
          <c:val>
            <c:numRef>
              <c:f>'raw data'!$CQ$27:$CQ$38</c:f>
              <c:numCache>
                <c:formatCode>General</c:formatCode>
                <c:ptCount val="12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7">
                  <c:v>0.0</c:v>
                </c:pt>
                <c:pt idx="8">
                  <c:v>0.0</c:v>
                </c:pt>
              </c:numCache>
            </c:numRef>
          </c:val>
        </c:ser>
        <c:ser>
          <c:idx val="4"/>
          <c:order val="4"/>
          <c:tx>
            <c:strRef>
              <c:f>'raw data'!$CS$26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'raw data'!$CN$27:$CN$38</c:f>
              <c:numCache>
                <c:formatCode>General</c:formatCode>
                <c:ptCount val="12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  <c:pt idx="11">
                  <c:v>12.0</c:v>
                </c:pt>
              </c:numCache>
            </c:numRef>
          </c:cat>
          <c:val>
            <c:numRef>
              <c:f>'raw data'!$CS$27:$CS$38</c:f>
              <c:numCache>
                <c:formatCode>General</c:formatCode>
                <c:ptCount val="12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7">
                  <c:v>0.0</c:v>
                </c:pt>
                <c:pt idx="8">
                  <c:v>0.0</c:v>
                </c:pt>
                <c:pt idx="9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31443032"/>
        <c:axId val="2131448680"/>
      </c:barChart>
      <c:catAx>
        <c:axId val="21314430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País</a:t>
                </a:r>
              </a:p>
            </c:rich>
          </c:tx>
          <c:layout>
            <c:manualLayout>
              <c:xMode val="edge"/>
              <c:yMode val="edge"/>
              <c:x val="0.481596361155643"/>
              <c:y val="0.87688263556590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31448680"/>
        <c:crosses val="autoZero"/>
        <c:auto val="1"/>
        <c:lblAlgn val="ctr"/>
        <c:lblOffset val="100"/>
        <c:noMultiLvlLbl val="0"/>
      </c:catAx>
      <c:valAx>
        <c:axId val="2131448680"/>
        <c:scaling>
          <c:orientation val="minMax"/>
          <c:max val="100.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Porcentaje</a:t>
                </a:r>
              </a:p>
            </c:rich>
          </c:tx>
          <c:layout>
            <c:manualLayout>
              <c:xMode val="edge"/>
              <c:yMode val="edge"/>
              <c:x val="0.0"/>
              <c:y val="0.033683399619925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31443032"/>
        <c:crosses val="autoZero"/>
        <c:crossBetween val="between"/>
        <c:majorUnit val="20.0"/>
      </c:valAx>
    </c:plotArea>
    <c:legend>
      <c:legendPos val="r"/>
      <c:layout>
        <c:manualLayout>
          <c:xMode val="edge"/>
          <c:yMode val="edge"/>
          <c:x val="0.0366572692962556"/>
          <c:y val="0.92155775868477"/>
          <c:w val="0.940222505166855"/>
          <c:h val="0.077513265452459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800"/>
              <a:t>¿Est</a:t>
            </a:r>
            <a:r>
              <a:rPr lang="es-AR" sz="1800">
                <a:latin typeface="Calibri"/>
              </a:rPr>
              <a:t>á</a:t>
            </a:r>
            <a:r>
              <a:rPr lang="es-AR" sz="1800"/>
              <a:t> la Tesorer</a:t>
            </a:r>
            <a:r>
              <a:rPr lang="es-AR" sz="1800">
                <a:latin typeface="Calibri"/>
              </a:rPr>
              <a:t>í</a:t>
            </a:r>
            <a:r>
              <a:rPr lang="es-AR" sz="1800"/>
              <a:t>a encargada de los pagos de las pensiones? </a:t>
            </a:r>
            <a:endParaRPr lang="en-US" sz="180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formatted!$AF$23:$AF$24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formatted!$AG$23:$AG$24</c:f>
              <c:numCache>
                <c:formatCode>General</c:formatCode>
                <c:ptCount val="2"/>
                <c:pt idx="0">
                  <c:v>4.0</c:v>
                </c:pt>
                <c:pt idx="1">
                  <c:v>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96062992126"/>
          <c:y val="0.0967703123344816"/>
          <c:w val="0.820219981865809"/>
          <c:h val="0.68907831650225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'raw data'!$DE$26</c:f>
              <c:strCache>
                <c:ptCount val="1"/>
                <c:pt idx="0">
                  <c:v>Transferencia electrónica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invertIfNegative val="0"/>
          <c:cat>
            <c:numRef>
              <c:f>'raw data'!$DA$27:$DA$32</c:f>
              <c:numCache>
                <c:formatCode>General</c:formatCode>
                <c:ptCount val="6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</c:numCache>
            </c:numRef>
          </c:cat>
          <c:val>
            <c:numRef>
              <c:f>'raw data'!$DE$27:$DE$32</c:f>
              <c:numCache>
                <c:formatCode>General</c:formatCode>
                <c:ptCount val="6"/>
                <c:pt idx="0">
                  <c:v>100.0</c:v>
                </c:pt>
                <c:pt idx="1">
                  <c:v>100.0</c:v>
                </c:pt>
                <c:pt idx="2">
                  <c:v>100.0</c:v>
                </c:pt>
                <c:pt idx="3">
                  <c:v>100.0</c:v>
                </c:pt>
                <c:pt idx="4">
                  <c:v>100.0</c:v>
                </c:pt>
                <c:pt idx="5">
                  <c:v>99.3</c:v>
                </c:pt>
              </c:numCache>
            </c:numRef>
          </c:val>
        </c:ser>
        <c:ser>
          <c:idx val="1"/>
          <c:order val="1"/>
          <c:tx>
            <c:strRef>
              <c:f>'raw data'!$DC$26</c:f>
              <c:strCache>
                <c:ptCount val="1"/>
                <c:pt idx="0">
                  <c:v>Cheque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numRef>
              <c:f>'raw data'!$DA$27:$DA$32</c:f>
              <c:numCache>
                <c:formatCode>General</c:formatCode>
                <c:ptCount val="6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</c:numCache>
            </c:numRef>
          </c:cat>
          <c:val>
            <c:numRef>
              <c:f>'raw data'!$DC$27:$DC$32</c:f>
              <c:numCache>
                <c:formatCode>General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5">
                  <c:v>0.700000000000001</c:v>
                </c:pt>
              </c:numCache>
            </c:numRef>
          </c:val>
        </c:ser>
        <c:ser>
          <c:idx val="2"/>
          <c:order val="2"/>
          <c:tx>
            <c:strRef>
              <c:f>'raw data'!$DB$26</c:f>
              <c:strCache>
                <c:ptCount val="1"/>
                <c:pt idx="0">
                  <c:v>Efectivo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numRef>
              <c:f>'raw data'!$DA$27:$DA$32</c:f>
              <c:numCache>
                <c:formatCode>General</c:formatCode>
                <c:ptCount val="6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</c:numCache>
            </c:numRef>
          </c:cat>
          <c:val>
            <c:numRef>
              <c:f>'raw data'!$DB$27:$DB$32</c:f>
              <c:numCache>
                <c:formatCode>General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5">
                  <c:v>0.0</c:v>
                </c:pt>
              </c:numCache>
            </c:numRef>
          </c:val>
        </c:ser>
        <c:ser>
          <c:idx val="3"/>
          <c:order val="3"/>
          <c:tx>
            <c:strRef>
              <c:f>'raw data'!$DD$26</c:f>
              <c:strCache>
                <c:ptCount val="1"/>
                <c:pt idx="0">
                  <c:v>Tarjeta de crédito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cat>
            <c:numRef>
              <c:f>'raw data'!$DA$27:$DA$32</c:f>
              <c:numCache>
                <c:formatCode>General</c:formatCode>
                <c:ptCount val="6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</c:numCache>
            </c:numRef>
          </c:cat>
          <c:val>
            <c:numRef>
              <c:f>'raw data'!$DD$27:$DD$32</c:f>
              <c:numCache>
                <c:formatCode>General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5">
                  <c:v>0.0</c:v>
                </c:pt>
              </c:numCache>
            </c:numRef>
          </c:val>
        </c:ser>
        <c:ser>
          <c:idx val="4"/>
          <c:order val="4"/>
          <c:tx>
            <c:strRef>
              <c:f>'raw data'!$DF$26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'raw data'!$DA$27:$DA$32</c:f>
              <c:numCache>
                <c:formatCode>General</c:formatCode>
                <c:ptCount val="6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</c:numCache>
            </c:numRef>
          </c:cat>
          <c:val>
            <c:numRef>
              <c:f>'raw data'!$DF$27:$DF$32</c:f>
              <c:numCache>
                <c:formatCode>General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5">
                  <c:v>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31553528"/>
        <c:axId val="2131559208"/>
      </c:barChart>
      <c:catAx>
        <c:axId val="21315535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País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31559208"/>
        <c:crosses val="autoZero"/>
        <c:auto val="1"/>
        <c:lblAlgn val="ctr"/>
        <c:lblOffset val="100"/>
        <c:noMultiLvlLbl val="0"/>
      </c:catAx>
      <c:valAx>
        <c:axId val="2131559208"/>
        <c:scaling>
          <c:orientation val="minMax"/>
          <c:max val="100.0"/>
          <c:min val="0.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0" vert="horz"/>
              <a:lstStyle/>
              <a:p>
                <a:pPr>
                  <a:defRPr sz="1600"/>
                </a:pPr>
                <a:r>
                  <a:rPr lang="en-US" sz="1600" dirty="0" err="1"/>
                  <a:t>Porcentaje</a:t>
                </a:r>
                <a:endParaRPr lang="en-US" sz="1600" dirty="0"/>
              </a:p>
            </c:rich>
          </c:tx>
          <c:layout>
            <c:manualLayout>
              <c:xMode val="edge"/>
              <c:yMode val="edge"/>
              <c:x val="0.0"/>
              <c:y val="0.00049883241454132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131553528"/>
        <c:crosses val="autoZero"/>
        <c:crossBetween val="between"/>
        <c:majorUnit val="20.0"/>
      </c:valAx>
    </c:plotArea>
    <c:legend>
      <c:legendPos val="r"/>
      <c:layout>
        <c:manualLayout>
          <c:xMode val="edge"/>
          <c:yMode val="edge"/>
          <c:x val="0.0152361936405765"/>
          <c:y val="0.897908971912029"/>
          <c:w val="0.984763806359424"/>
          <c:h val="0.101734055193966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406415057627393"/>
          <c:y val="0.134733887430738"/>
          <c:w val="0.895159274260586"/>
          <c:h val="0.651114756488776"/>
        </c:manualLayout>
      </c:layout>
      <c:barChart>
        <c:barDir val="col"/>
        <c:grouping val="stacked"/>
        <c:varyColors val="0"/>
        <c:ser>
          <c:idx val="3"/>
          <c:order val="0"/>
          <c:tx>
            <c:strRef>
              <c:f>'raw data'!$DO$27</c:f>
              <c:strCache>
                <c:ptCount val="1"/>
                <c:pt idx="0">
                  <c:v>Transferencia electrónica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invertIfNegative val="0"/>
          <c:cat>
            <c:numRef>
              <c:f>'raw data'!$DK$28:$DK$38</c:f>
              <c:numCache>
                <c:formatCode>General</c:formatCode>
                <c:ptCount val="11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</c:numCache>
            </c:numRef>
          </c:cat>
          <c:val>
            <c:numRef>
              <c:f>'raw data'!$DO$28:$DO$38</c:f>
              <c:numCache>
                <c:formatCode>General</c:formatCode>
                <c:ptCount val="11"/>
                <c:pt idx="0">
                  <c:v>100.0</c:v>
                </c:pt>
                <c:pt idx="1">
                  <c:v>100.0</c:v>
                </c:pt>
                <c:pt idx="2">
                  <c:v>100.0</c:v>
                </c:pt>
                <c:pt idx="3">
                  <c:v>100.0</c:v>
                </c:pt>
                <c:pt idx="4">
                  <c:v>99.92</c:v>
                </c:pt>
                <c:pt idx="5">
                  <c:v>97.25</c:v>
                </c:pt>
                <c:pt idx="6">
                  <c:v>95.0</c:v>
                </c:pt>
                <c:pt idx="7">
                  <c:v>91.98</c:v>
                </c:pt>
                <c:pt idx="8">
                  <c:v>81.0</c:v>
                </c:pt>
                <c:pt idx="9">
                  <c:v>53.0</c:v>
                </c:pt>
                <c:pt idx="10">
                  <c:v>30.0</c:v>
                </c:pt>
              </c:numCache>
            </c:numRef>
          </c:val>
        </c:ser>
        <c:ser>
          <c:idx val="1"/>
          <c:order val="1"/>
          <c:tx>
            <c:strRef>
              <c:f>'raw data'!$DM$27</c:f>
              <c:strCache>
                <c:ptCount val="1"/>
                <c:pt idx="0">
                  <c:v>Cheque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numRef>
              <c:f>'raw data'!$DK$28:$DK$38</c:f>
              <c:numCache>
                <c:formatCode>General</c:formatCode>
                <c:ptCount val="11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</c:numCache>
            </c:numRef>
          </c:cat>
          <c:val>
            <c:numRef>
              <c:f>'raw data'!$DM$28:$DM$38</c:f>
              <c:numCache>
                <c:formatCode>General</c:formatCode>
                <c:ptCount val="1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4">
                  <c:v>0.08</c:v>
                </c:pt>
                <c:pt idx="5">
                  <c:v>1.7</c:v>
                </c:pt>
                <c:pt idx="6">
                  <c:v>0.0</c:v>
                </c:pt>
                <c:pt idx="7">
                  <c:v>8.0</c:v>
                </c:pt>
                <c:pt idx="9">
                  <c:v>1.0</c:v>
                </c:pt>
                <c:pt idx="10">
                  <c:v>22.0</c:v>
                </c:pt>
              </c:numCache>
            </c:numRef>
          </c:val>
        </c:ser>
        <c:ser>
          <c:idx val="0"/>
          <c:order val="2"/>
          <c:tx>
            <c:strRef>
              <c:f>'raw data'!$DL$27</c:f>
              <c:strCache>
                <c:ptCount val="1"/>
                <c:pt idx="0">
                  <c:v>Efectivo</c:v>
                </c:pt>
              </c:strCache>
            </c:strRef>
          </c:tx>
          <c:spPr>
            <a:solidFill>
              <a:srgbClr val="F99613"/>
            </a:solidFill>
          </c:spPr>
          <c:invertIfNegative val="0"/>
          <c:cat>
            <c:numRef>
              <c:f>'raw data'!$DK$28:$DK$38</c:f>
              <c:numCache>
                <c:formatCode>General</c:formatCode>
                <c:ptCount val="11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</c:numCache>
            </c:numRef>
          </c:cat>
          <c:val>
            <c:numRef>
              <c:f>'raw data'!$DL$28:$DL$38</c:f>
              <c:numCache>
                <c:formatCode>General</c:formatCode>
                <c:ptCount val="1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4">
                  <c:v>0.0</c:v>
                </c:pt>
                <c:pt idx="6">
                  <c:v>0.0</c:v>
                </c:pt>
                <c:pt idx="7">
                  <c:v>0.02</c:v>
                </c:pt>
                <c:pt idx="9">
                  <c:v>0.0</c:v>
                </c:pt>
              </c:numCache>
            </c:numRef>
          </c:val>
        </c:ser>
        <c:ser>
          <c:idx val="2"/>
          <c:order val="3"/>
          <c:tx>
            <c:strRef>
              <c:f>'raw data'!$DN$27</c:f>
              <c:strCache>
                <c:ptCount val="1"/>
                <c:pt idx="0">
                  <c:v>Tarjeta de crédito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cat>
            <c:numRef>
              <c:f>'raw data'!$DK$28:$DK$38</c:f>
              <c:numCache>
                <c:formatCode>General</c:formatCode>
                <c:ptCount val="11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</c:numCache>
            </c:numRef>
          </c:cat>
          <c:val>
            <c:numRef>
              <c:f>'raw data'!$DN$28:$DN$38</c:f>
              <c:numCache>
                <c:formatCode>General</c:formatCode>
                <c:ptCount val="1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4">
                  <c:v>0.0</c:v>
                </c:pt>
                <c:pt idx="6">
                  <c:v>5.0</c:v>
                </c:pt>
                <c:pt idx="7">
                  <c:v>0.0</c:v>
                </c:pt>
                <c:pt idx="9">
                  <c:v>0.0</c:v>
                </c:pt>
              </c:numCache>
            </c:numRef>
          </c:val>
        </c:ser>
        <c:ser>
          <c:idx val="4"/>
          <c:order val="4"/>
          <c:tx>
            <c:strRef>
              <c:f>'raw data'!$DP$27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'raw data'!$DK$28:$DK$38</c:f>
              <c:numCache>
                <c:formatCode>General</c:formatCode>
                <c:ptCount val="11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  <c:pt idx="10">
                  <c:v>11.0</c:v>
                </c:pt>
              </c:numCache>
            </c:numRef>
          </c:cat>
          <c:val>
            <c:numRef>
              <c:f>'raw data'!$DP$28:$DP$38</c:f>
              <c:numCache>
                <c:formatCode>General</c:formatCode>
                <c:ptCount val="11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4">
                  <c:v>0.0</c:v>
                </c:pt>
                <c:pt idx="5">
                  <c:v>1.7</c:v>
                </c:pt>
                <c:pt idx="6">
                  <c:v>0.0</c:v>
                </c:pt>
                <c:pt idx="7">
                  <c:v>0.0</c:v>
                </c:pt>
                <c:pt idx="8">
                  <c:v>19.0</c:v>
                </c:pt>
                <c:pt idx="9">
                  <c:v>46.0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31611528"/>
        <c:axId val="2131617208"/>
      </c:barChart>
      <c:catAx>
        <c:axId val="21316115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País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31617208"/>
        <c:crosses val="autoZero"/>
        <c:auto val="1"/>
        <c:lblAlgn val="ctr"/>
        <c:lblOffset val="100"/>
        <c:noMultiLvlLbl val="0"/>
      </c:catAx>
      <c:valAx>
        <c:axId val="2131617208"/>
        <c:scaling>
          <c:orientation val="minMax"/>
          <c:max val="100.0"/>
          <c:min val="0.0"/>
        </c:scaling>
        <c:delete val="0"/>
        <c:axPos val="l"/>
        <c:majorGridlines>
          <c:spPr>
            <a:ln>
              <a:solidFill>
                <a:schemeClr val="bg1">
                  <a:lumMod val="75000"/>
                </a:schemeClr>
              </a:solidFill>
              <a:prstDash val="dash"/>
            </a:ln>
          </c:spPr>
        </c:majorGridlines>
        <c:title>
          <c:tx>
            <c:rich>
              <a:bodyPr rot="0" vert="horz"/>
              <a:lstStyle/>
              <a:p>
                <a:pPr>
                  <a:defRPr sz="1400"/>
                </a:pPr>
                <a:r>
                  <a:rPr lang="en-US" sz="1400"/>
                  <a:t>Porcentaje</a:t>
                </a:r>
              </a:p>
            </c:rich>
          </c:tx>
          <c:layout>
            <c:manualLayout>
              <c:xMode val="edge"/>
              <c:yMode val="edge"/>
              <c:x val="0.0"/>
              <c:y val="0.074269382009900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31611528"/>
        <c:crosses val="autoZero"/>
        <c:crossBetween val="between"/>
        <c:majorUnit val="20.0"/>
      </c:valAx>
    </c:plotArea>
    <c:legend>
      <c:legendPos val="r"/>
      <c:layout>
        <c:manualLayout>
          <c:xMode val="edge"/>
          <c:yMode val="edge"/>
          <c:x val="0.0406360872237008"/>
          <c:y val="0.880456566589063"/>
          <c:w val="0.835808907831883"/>
          <c:h val="0.0554524640888633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 u="sng"/>
            </a:pPr>
            <a:r>
              <a:rPr lang="en-US" sz="1400" b="0" u="sng"/>
              <a:t>De la Nomina</a:t>
            </a:r>
          </a:p>
        </c:rich>
      </c:tx>
      <c:layout>
        <c:manualLayout>
          <c:xMode val="edge"/>
          <c:yMode val="edge"/>
          <c:x val="0.381222206678598"/>
          <c:y val="0.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406557534643537"/>
          <c:y val="0.0851954009134853"/>
          <c:w val="0.943202757895233"/>
          <c:h val="0.892325072304136"/>
        </c:manualLayout>
      </c:layout>
      <c:lineChart>
        <c:grouping val="standard"/>
        <c:varyColors val="0"/>
        <c:ser>
          <c:idx val="0"/>
          <c:order val="0"/>
          <c:tx>
            <c:strRef>
              <c:f>formatted!$AM$35</c:f>
              <c:strCache>
                <c:ptCount val="1"/>
                <c:pt idx="0">
                  <c:v>% de la nomina</c:v>
                </c:pt>
              </c:strCache>
            </c:strRef>
          </c:tx>
          <c:spPr>
            <a:ln>
              <a:noFill/>
            </a:ln>
          </c:spPr>
          <c:marker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</c:spPr>
          </c:marker>
          <c:cat>
            <c:numRef>
              <c:f>formatted!$AL$36:$AL$45</c:f>
              <c:numCache>
                <c:formatCode>General</c:formatCode>
                <c:ptCount val="10"/>
              </c:numCache>
            </c:numRef>
          </c:cat>
          <c:val>
            <c:numRef>
              <c:f>formatted!$AM$36:$AM$45</c:f>
              <c:numCache>
                <c:formatCode>General</c:formatCode>
                <c:ptCount val="10"/>
                <c:pt idx="0">
                  <c:v>0.0</c:v>
                </c:pt>
                <c:pt idx="1">
                  <c:v>1.0</c:v>
                </c:pt>
                <c:pt idx="2">
                  <c:v>91.54</c:v>
                </c:pt>
                <c:pt idx="3">
                  <c:v>95.0</c:v>
                </c:pt>
                <c:pt idx="4">
                  <c:v>97.33</c:v>
                </c:pt>
                <c:pt idx="5">
                  <c:v>98.0</c:v>
                </c:pt>
                <c:pt idx="6">
                  <c:v>100.0</c:v>
                </c:pt>
                <c:pt idx="7">
                  <c:v>100.0</c:v>
                </c:pt>
                <c:pt idx="8">
                  <c:v>100.0</c:v>
                </c:pt>
                <c:pt idx="9">
                  <c:v>100.0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1661768"/>
        <c:axId val="2131667000"/>
      </c:lineChart>
      <c:catAx>
        <c:axId val="2131661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crossAx val="2131667000"/>
        <c:crosses val="autoZero"/>
        <c:auto val="1"/>
        <c:lblAlgn val="ctr"/>
        <c:lblOffset val="100"/>
        <c:noMultiLvlLbl val="0"/>
      </c:catAx>
      <c:valAx>
        <c:axId val="2131667000"/>
        <c:scaling>
          <c:orientation val="minMax"/>
          <c:max val="100.0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  <a:prstDash val="dashDot"/>
            </a:ln>
          </c:spPr>
        </c:majorGridlines>
        <c:numFmt formatCode="General" sourceLinked="1"/>
        <c:majorTickMark val="out"/>
        <c:minorTickMark val="none"/>
        <c:tickLblPos val="nextTo"/>
        <c:crossAx val="2131661768"/>
        <c:crosses val="autoZero"/>
        <c:crossBetween val="between"/>
        <c:majorUnit val="20.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 u="sng"/>
            </a:pPr>
            <a:r>
              <a:rPr lang="en-US" sz="1400" b="0" u="sng" dirty="0"/>
              <a:t>De </a:t>
            </a:r>
            <a:r>
              <a:rPr lang="en-US" sz="1400" b="0" u="sng" dirty="0" err="1"/>
              <a:t>Progamas</a:t>
            </a:r>
            <a:r>
              <a:rPr lang="en-US" sz="1400" b="0" u="sng" dirty="0"/>
              <a:t> </a:t>
            </a:r>
            <a:r>
              <a:rPr lang="en-US" sz="1400" b="0" u="sng" dirty="0" err="1"/>
              <a:t>Sociales</a:t>
            </a:r>
            <a:endParaRPr lang="en-US" sz="1400" b="0" u="sng" dirty="0"/>
          </a:p>
        </c:rich>
      </c:tx>
      <c:layout>
        <c:manualLayout>
          <c:xMode val="edge"/>
          <c:yMode val="edge"/>
          <c:x val="0.284694303537052"/>
          <c:y val="0.077228337437528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406557534643537"/>
          <c:y val="0.158913474133621"/>
          <c:w val="0.943202757895233"/>
          <c:h val="0.818607109263725"/>
        </c:manualLayout>
      </c:layout>
      <c:lineChart>
        <c:grouping val="standard"/>
        <c:varyColors val="0"/>
        <c:ser>
          <c:idx val="0"/>
          <c:order val="0"/>
          <c:tx>
            <c:strRef>
              <c:f>formatted!$AM$51</c:f>
              <c:strCache>
                <c:ptCount val="1"/>
                <c:pt idx="0">
                  <c:v>% de programas sociales</c:v>
                </c:pt>
              </c:strCache>
            </c:strRef>
          </c:tx>
          <c:spPr>
            <a:ln>
              <a:noFill/>
            </a:ln>
          </c:spPr>
          <c:marker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</c:spPr>
          </c:marker>
          <c:cat>
            <c:numRef>
              <c:f>formatted!$AL$52:$AL$60</c:f>
              <c:numCache>
                <c:formatCode>General</c:formatCode>
                <c:ptCount val="9"/>
              </c:numCache>
            </c:numRef>
          </c:cat>
          <c:val>
            <c:numRef>
              <c:f>formatted!$AM$52:$AM$60</c:f>
              <c:numCache>
                <c:formatCode>General</c:formatCode>
                <c:ptCount val="9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11.0</c:v>
                </c:pt>
                <c:pt idx="5">
                  <c:v>50.0</c:v>
                </c:pt>
                <c:pt idx="6">
                  <c:v>60.0</c:v>
                </c:pt>
                <c:pt idx="7">
                  <c:v>100.0</c:v>
                </c:pt>
                <c:pt idx="8">
                  <c:v>100.0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1690472"/>
        <c:axId val="2131695688"/>
      </c:lineChart>
      <c:catAx>
        <c:axId val="2131690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crossAx val="2131695688"/>
        <c:crosses val="autoZero"/>
        <c:auto val="1"/>
        <c:lblAlgn val="ctr"/>
        <c:lblOffset val="100"/>
        <c:noMultiLvlLbl val="0"/>
      </c:catAx>
      <c:valAx>
        <c:axId val="2131695688"/>
        <c:scaling>
          <c:orientation val="minMax"/>
          <c:max val="100.0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  <a:prstDash val="dashDot"/>
            </a:ln>
          </c:spPr>
        </c:majorGridlines>
        <c:numFmt formatCode="General" sourceLinked="1"/>
        <c:majorTickMark val="out"/>
        <c:minorTickMark val="none"/>
        <c:tickLblPos val="nextTo"/>
        <c:crossAx val="2131690472"/>
        <c:crosses val="autoZero"/>
        <c:crossBetween val="between"/>
        <c:majorUnit val="20.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 u="sng"/>
            </a:pPr>
            <a:r>
              <a:rPr lang="en-US" sz="1400" b="0" u="sng" dirty="0"/>
              <a:t>De </a:t>
            </a:r>
            <a:r>
              <a:rPr lang="en-US" sz="1400" b="0" u="sng" dirty="0" err="1"/>
              <a:t>Otros</a:t>
            </a:r>
            <a:r>
              <a:rPr lang="en-US" sz="1400" b="0" u="sng" dirty="0"/>
              <a:t> </a:t>
            </a:r>
            <a:r>
              <a:rPr lang="en-US" sz="1400" b="0" u="sng" dirty="0" err="1" smtClean="0"/>
              <a:t>Pagos</a:t>
            </a:r>
            <a:r>
              <a:rPr lang="en-US" sz="1400" b="0" u="sng" dirty="0" smtClean="0"/>
              <a:t>*</a:t>
            </a:r>
            <a:endParaRPr lang="en-US" sz="1400" b="0" u="sng" dirty="0"/>
          </a:p>
        </c:rich>
      </c:tx>
      <c:layout>
        <c:manualLayout>
          <c:xMode val="edge"/>
          <c:yMode val="edge"/>
          <c:x val="0.366066329654906"/>
          <c:y val="0.077228337437528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406557534643537"/>
          <c:y val="0.162423853108054"/>
          <c:w val="0.854422452073463"/>
          <c:h val="0.815096730289292"/>
        </c:manualLayout>
      </c:layout>
      <c:lineChart>
        <c:grouping val="standard"/>
        <c:varyColors val="0"/>
        <c:ser>
          <c:idx val="0"/>
          <c:order val="0"/>
          <c:tx>
            <c:strRef>
              <c:f>formatted!$AM$66</c:f>
              <c:strCache>
                <c:ptCount val="1"/>
                <c:pt idx="0">
                  <c:v>% de otros pagos</c:v>
                </c:pt>
              </c:strCache>
            </c:strRef>
          </c:tx>
          <c:spPr>
            <a:ln>
              <a:noFill/>
            </a:ln>
          </c:spPr>
          <c:marker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</c:spPr>
          </c:marker>
          <c:cat>
            <c:numRef>
              <c:f>formatted!$AL$67:$AL$76</c:f>
              <c:numCache>
                <c:formatCode>General</c:formatCode>
                <c:ptCount val="10"/>
              </c:numCache>
            </c:numRef>
          </c:cat>
          <c:val>
            <c:numRef>
              <c:f>formatted!$AM$67:$AM$76</c:f>
              <c:numCache>
                <c:formatCode>General</c:formatCode>
                <c:ptCount val="10"/>
                <c:pt idx="0">
                  <c:v>0.0</c:v>
                </c:pt>
                <c:pt idx="1">
                  <c:v>8.460000000000002</c:v>
                </c:pt>
                <c:pt idx="2">
                  <c:v>68.0</c:v>
                </c:pt>
                <c:pt idx="3">
                  <c:v>90.0</c:v>
                </c:pt>
                <c:pt idx="4">
                  <c:v>90.0</c:v>
                </c:pt>
                <c:pt idx="5">
                  <c:v>100.0</c:v>
                </c:pt>
                <c:pt idx="6">
                  <c:v>100.0</c:v>
                </c:pt>
                <c:pt idx="7">
                  <c:v>100.0</c:v>
                </c:pt>
                <c:pt idx="8">
                  <c:v>100.0</c:v>
                </c:pt>
                <c:pt idx="9">
                  <c:v>100.0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31719112"/>
        <c:axId val="2131724296"/>
      </c:lineChart>
      <c:catAx>
        <c:axId val="2131719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crossAx val="2131724296"/>
        <c:crosses val="autoZero"/>
        <c:auto val="1"/>
        <c:lblAlgn val="ctr"/>
        <c:lblOffset val="100"/>
        <c:noMultiLvlLbl val="0"/>
      </c:catAx>
      <c:valAx>
        <c:axId val="2131724296"/>
        <c:scaling>
          <c:orientation val="minMax"/>
          <c:max val="100.0"/>
        </c:scaling>
        <c:delete val="0"/>
        <c:axPos val="l"/>
        <c:majorGridlines>
          <c:spPr>
            <a:ln>
              <a:solidFill>
                <a:schemeClr val="bg1">
                  <a:lumMod val="65000"/>
                </a:schemeClr>
              </a:solidFill>
              <a:prstDash val="dashDot"/>
            </a:ln>
          </c:spPr>
        </c:majorGridlines>
        <c:numFmt formatCode="General" sourceLinked="1"/>
        <c:majorTickMark val="out"/>
        <c:minorTickMark val="none"/>
        <c:tickLblPos val="nextTo"/>
        <c:crossAx val="2131719112"/>
        <c:crosses val="autoZero"/>
        <c:crossBetween val="between"/>
        <c:majorUnit val="20.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s-AR" sz="1600" b="1" i="0" u="none" strike="noStrike" baseline="0" dirty="0"/>
              <a:t>¿Se publica esa estrategia? </a:t>
            </a:r>
            <a:endParaRPr lang="en-US" sz="1600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F79646">
                <a:lumMod val="20000"/>
                <a:lumOff val="80000"/>
              </a:srgb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D16309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formatted!$AR$23:$AR$24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formatted!$AS$23:$AS$24</c:f>
              <c:numCache>
                <c:formatCode>General</c:formatCode>
                <c:ptCount val="2"/>
                <c:pt idx="0">
                  <c:v>2.0</c:v>
                </c:pt>
                <c:pt idx="1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s-AR" sz="1400" b="1" i="0" u="none" strike="noStrike" baseline="0" dirty="0"/>
              <a:t>¿Se basa la estrategia de endeudamiento en un modelo que examina el </a:t>
            </a:r>
            <a:r>
              <a:rPr lang="es-AR" sz="1400" b="1" i="0" u="none" strike="noStrike" baseline="0" dirty="0" err="1" smtClean="0"/>
              <a:t>trade</a:t>
            </a:r>
            <a:r>
              <a:rPr lang="es-AR" sz="1400" b="1" i="0" u="none" strike="noStrike" baseline="0" dirty="0" smtClean="0"/>
              <a:t>-off </a:t>
            </a:r>
            <a:r>
              <a:rPr lang="es-AR" sz="1400" b="1" i="0" u="none" strike="noStrike" baseline="0" dirty="0"/>
              <a:t>entre costo y riesgo de las diversas opciones?  </a:t>
            </a:r>
            <a:endParaRPr lang="en-US" sz="1400" dirty="0"/>
          </a:p>
        </c:rich>
      </c:tx>
      <c:layout>
        <c:manualLayout>
          <c:xMode val="edge"/>
          <c:yMode val="edge"/>
          <c:x val="0.132751858825635"/>
          <c:y val="0.0739270392511831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F79646">
                <a:lumMod val="20000"/>
                <a:lumOff val="80000"/>
              </a:srgb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D16309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formatted!$AU$23:$AU$24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formatted!$AV$23:$AV$24</c:f>
              <c:numCache>
                <c:formatCode>General</c:formatCode>
                <c:ptCount val="2"/>
                <c:pt idx="0">
                  <c:v>5.0</c:v>
                </c:pt>
                <c:pt idx="1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/>
              <a:t>¿Se define anualmente una estrategia de endeudamiento de mediano plazo? </a:t>
            </a:r>
            <a:endParaRPr lang="en-US" sz="180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D16309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rgbClr val="F99613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formatted!$AO$23:$AO$25</c:f>
              <c:strCache>
                <c:ptCount val="3"/>
                <c:pt idx="0">
                  <c:v>Si </c:v>
                </c:pt>
                <c:pt idx="1">
                  <c:v>La tesoreria no esta en cargo de deuda</c:v>
                </c:pt>
                <c:pt idx="2">
                  <c:v>No</c:v>
                </c:pt>
              </c:strCache>
            </c:strRef>
          </c:cat>
          <c:val>
            <c:numRef>
              <c:f>formatted!$AP$23:$AP$25</c:f>
              <c:numCache>
                <c:formatCode>General</c:formatCode>
                <c:ptCount val="3"/>
                <c:pt idx="0">
                  <c:v>5.0</c:v>
                </c:pt>
                <c:pt idx="1">
                  <c:v>5.0</c:v>
                </c:pt>
                <c:pt idx="2">
                  <c:v>2.0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s-AR" sz="1800" b="1" i="0" u="none" strike="noStrike" baseline="0" dirty="0"/>
              <a:t>¿Se desarrolla la estrategia de endeudamiento conjuntamente con el MFMP?  </a:t>
            </a:r>
            <a:endParaRPr lang="en-US" sz="1800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F79646">
                <a:lumMod val="20000"/>
                <a:lumOff val="80000"/>
              </a:srgbClr>
            </a:solidFill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D16309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rgbClr val="F99613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formatted!$BA$23:$BA$24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formatted!$BB$23:$BB$24</c:f>
              <c:numCache>
                <c:formatCode>General</c:formatCode>
                <c:ptCount val="2"/>
                <c:pt idx="0">
                  <c:v>6.0</c:v>
                </c:pt>
                <c:pt idx="1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/>
              <a:t>¿Se prepara un Marco Fiscal de Mediano Plazo (MFMP)? </a:t>
            </a:r>
            <a:endParaRPr lang="en-US" sz="180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D16309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rgbClr val="F99613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formatted!$AX$23:$AX$24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formatted!$AY$23:$AY$24</c:f>
              <c:numCache>
                <c:formatCode>General</c:formatCode>
                <c:ptCount val="2"/>
                <c:pt idx="0">
                  <c:v>9.0</c:v>
                </c:pt>
                <c:pt idx="1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 dirty="0"/>
              <a:t>¿Existe un Comité de Política de Endeudamiento?  </a:t>
            </a:r>
            <a:endParaRPr lang="en-US" sz="1800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D16309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rgbClr val="F99613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formatted!$BD$23:$BD$24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formatted!$BE$23:$BE$24</c:f>
              <c:numCache>
                <c:formatCode>General</c:formatCode>
                <c:ptCount val="2"/>
                <c:pt idx="0">
                  <c:v>6.0</c:v>
                </c:pt>
                <c:pt idx="1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 dirty="0" smtClean="0"/>
              <a:t>2012: ¿Se </a:t>
            </a:r>
            <a:r>
              <a:rPr lang="es-AR" sz="1800" b="1" i="0" u="none" strike="noStrike" baseline="0" dirty="0"/>
              <a:t>gestionan los activos y pasivos del gobierno de manera integral (conjunta) en la Tesorería?</a:t>
            </a:r>
            <a:endParaRPr lang="en-US" dirty="0"/>
          </a:p>
        </c:rich>
      </c:tx>
      <c:layout>
        <c:manualLayout>
          <c:xMode val="edge"/>
          <c:yMode val="edge"/>
          <c:x val="0.111472670809898"/>
          <c:y val="0.0562321783844097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D16309"/>
              </a:solidFill>
            </c:spPr>
          </c:dPt>
          <c:dPt>
            <c:idx val="1"/>
            <c:bubble3D val="0"/>
            <c:spPr>
              <a:solidFill>
                <a:srgbClr val="F99613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formatted!$BN$23:$BN$24</c:f>
              <c:strCache>
                <c:ptCount val="2"/>
                <c:pt idx="0">
                  <c:v>Si </c:v>
                </c:pt>
                <c:pt idx="1">
                  <c:v>No</c:v>
                </c:pt>
              </c:strCache>
            </c:strRef>
          </c:cat>
          <c:val>
            <c:numRef>
              <c:f>formatted!$BO$23:$BO$24</c:f>
              <c:numCache>
                <c:formatCode>General</c:formatCode>
                <c:ptCount val="2"/>
                <c:pt idx="0">
                  <c:v>3.0</c:v>
                </c:pt>
                <c:pt idx="1">
                  <c:v>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lang="es-MX" noProof="0"/>
            </a:pPr>
            <a:r>
              <a:rPr lang="es-MX" sz="1800" b="1" i="0" baseline="0" noProof="0" smtClean="0"/>
              <a:t>2011: ¿Cómo </a:t>
            </a:r>
            <a:r>
              <a:rPr lang="es-MX" sz="1800" b="1" i="0" baseline="0" noProof="0"/>
              <a:t>se realiza la  gestión de activos? </a:t>
            </a:r>
            <a:endParaRPr lang="es-MX" noProof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D16309"/>
              </a:solid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solidFill>
                <a:srgbClr val="FE9B16"/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formatted!$BN$34:$BN$36</c:f>
              <c:strCache>
                <c:ptCount val="3"/>
                <c:pt idx="0">
                  <c:v>Se ha adoptado un enfoque integral de gestión de activos y pasivos (asset and liability management)</c:v>
                </c:pt>
                <c:pt idx="1">
                  <c:v>De forma independiente de la gestión de pasivos</c:v>
                </c:pt>
                <c:pt idx="2">
                  <c:v>No se realiza gestión de activos</c:v>
                </c:pt>
              </c:strCache>
            </c:strRef>
          </c:cat>
          <c:val>
            <c:numRef>
              <c:f>formatted!$BO$34:$BO$36</c:f>
              <c:numCache>
                <c:formatCode>0</c:formatCode>
                <c:ptCount val="3"/>
                <c:pt idx="0">
                  <c:v>3.0</c:v>
                </c:pt>
                <c:pt idx="1">
                  <c:v>4.0</c:v>
                </c:pt>
                <c:pt idx="2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/>
              <a:t>¿Realiza la Tesorería operaciones en el mercado monetario (i.e. Repos)? </a:t>
            </a:r>
            <a:endParaRPr lang="en-US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D16309"/>
              </a:solidFill>
            </c:spPr>
          </c:dPt>
          <c:dPt>
            <c:idx val="1"/>
            <c:bubble3D val="0"/>
            <c:spPr>
              <a:solidFill>
                <a:srgbClr val="F99613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formatted!$BQ$23:$BQ$24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formatted!$BR$23:$BR$24</c:f>
              <c:numCache>
                <c:formatCode>General</c:formatCode>
                <c:ptCount val="2"/>
                <c:pt idx="0">
                  <c:v>2.0</c:v>
                </c:pt>
                <c:pt idx="1">
                  <c:v>8.0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600" b="1" i="0" u="none" strike="noStrike" baseline="0" dirty="0"/>
              <a:t>¿Se ha delegado en la Tesorería la gestión o administración de Fondos especiales (regalías, fondos de estabilización, etc.)? </a:t>
            </a:r>
            <a:endParaRPr lang="en-US" sz="1600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D16309"/>
              </a:solidFill>
            </c:spPr>
          </c:dPt>
          <c:dPt>
            <c:idx val="1"/>
            <c:bubble3D val="0"/>
            <c:spPr>
              <a:solidFill>
                <a:srgbClr val="F99613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formatted!$BT$23:$BT$24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formatted!$BU$23:$BU$24</c:f>
              <c:numCache>
                <c:formatCode>General</c:formatCode>
                <c:ptCount val="2"/>
                <c:pt idx="0">
                  <c:v>6.0</c:v>
                </c:pt>
                <c:pt idx="1">
                  <c:v>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b="1" i="0" u="none" strike="noStrike" baseline="0" dirty="0" err="1"/>
              <a:t>Estos</a:t>
            </a:r>
            <a:r>
              <a:rPr lang="en-US" sz="1400" b="1" i="0" u="none" strike="noStrike" baseline="0" dirty="0"/>
              <a:t> </a:t>
            </a:r>
            <a:r>
              <a:rPr lang="en-US" sz="1400" b="1" i="0" u="none" strike="noStrike" baseline="0" dirty="0" err="1"/>
              <a:t>Fondos</a:t>
            </a:r>
            <a:r>
              <a:rPr lang="en-US" sz="1400" b="1" i="0" u="none" strike="noStrike" baseline="0" dirty="0"/>
              <a:t> son </a:t>
            </a:r>
            <a:r>
              <a:rPr lang="en-US" sz="1400" b="1" i="0" u="none" strike="noStrike" baseline="0" dirty="0" err="1"/>
              <a:t>gestionados</a:t>
            </a:r>
            <a:r>
              <a:rPr lang="en-US" sz="1400" b="1" i="0" u="none" strike="noStrike" baseline="0" dirty="0"/>
              <a:t>: </a:t>
            </a:r>
            <a:endParaRPr lang="en-US" sz="1400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D16309"/>
              </a:solidFill>
            </c:spPr>
          </c:dPt>
          <c:dPt>
            <c:idx val="1"/>
            <c:bubble3D val="0"/>
            <c:spPr>
              <a:solidFill>
                <a:srgbClr val="F99613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formatted!$BW$23:$BW$24</c:f>
              <c:strCache>
                <c:ptCount val="2"/>
                <c:pt idx="0">
                  <c:v>En la Tesoreria</c:v>
                </c:pt>
                <c:pt idx="1">
                  <c:v>Por un contrato con terceros (outsourcing)</c:v>
                </c:pt>
              </c:strCache>
            </c:strRef>
          </c:cat>
          <c:val>
            <c:numRef>
              <c:f>formatted!$BX$23:$BX$24</c:f>
              <c:numCache>
                <c:formatCode>General</c:formatCode>
                <c:ptCount val="2"/>
                <c:pt idx="0">
                  <c:v>3.0</c:v>
                </c:pt>
                <c:pt idx="1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400" b="1" i="0" u="none" strike="noStrike" baseline="0" dirty="0"/>
              <a:t>¿Puede gestionar los recursos de estos Fondos conjuntamente con los demás recursos del gobierno, o prestarlos al gobierno?  </a:t>
            </a:r>
            <a:endParaRPr lang="en-US" sz="1400" dirty="0"/>
          </a:p>
        </c:rich>
      </c:tx>
      <c:layout>
        <c:manualLayout>
          <c:xMode val="edge"/>
          <c:yMode val="edge"/>
          <c:x val="0.120474603923419"/>
          <c:y val="0.0548295150548341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D16309"/>
              </a:solidFill>
            </c:spPr>
          </c:dPt>
          <c:dPt>
            <c:idx val="1"/>
            <c:bubble3D val="0"/>
            <c:spPr>
              <a:solidFill>
                <a:srgbClr val="F99613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formatted!$BZ$23:$BZ$24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formatted!$CA$23:$CA$24</c:f>
              <c:numCache>
                <c:formatCode>General</c:formatCode>
                <c:ptCount val="2"/>
                <c:pt idx="0">
                  <c:v>5.0</c:v>
                </c:pt>
                <c:pt idx="1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/>
              <a:t>¿Se han reestructurado las operaciones de tesorería y deuda en los últimos 5 años? </a:t>
            </a:r>
            <a:endParaRPr lang="en-US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D16309"/>
              </a:solidFill>
            </c:spPr>
          </c:dPt>
          <c:dPt>
            <c:idx val="1"/>
            <c:bubble3D val="0"/>
            <c:spPr>
              <a:solidFill>
                <a:srgbClr val="F99613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formatted!$DO$23:$DO$24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formatted!$DP$23:$DP$24</c:f>
              <c:numCache>
                <c:formatCode>General</c:formatCode>
                <c:ptCount val="2"/>
                <c:pt idx="0">
                  <c:v>6.0</c:v>
                </c:pt>
                <c:pt idx="1">
                  <c:v>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/>
              <a:t>¿Ha desarrollado la Tesorería indicadores de desempeño claves para su gestión? </a:t>
            </a:r>
            <a:endParaRPr lang="en-US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D16309"/>
              </a:solidFill>
            </c:spPr>
          </c:dPt>
          <c:dPt>
            <c:idx val="1"/>
            <c:bubble3D val="0"/>
            <c:spPr>
              <a:solidFill>
                <a:srgbClr val="F99613"/>
              </a:solidFill>
              <a:ln>
                <a:solidFill>
                  <a:schemeClr val="bg1"/>
                </a:solidFill>
              </a:ln>
            </c:spPr>
          </c:dPt>
          <c:cat>
            <c:strRef>
              <c:f>formatted!$DU$23:$DU$24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formatted!$DV$23:$DV$24</c:f>
              <c:numCache>
                <c:formatCode>General</c:formatCode>
                <c:ptCount val="2"/>
                <c:pt idx="0">
                  <c:v>10.0</c:v>
                </c:pt>
                <c:pt idx="1">
                  <c:v>3.0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AR" sz="1800" b="1" i="0" u="none" strike="noStrike" baseline="0"/>
              <a:t>Si lo ha hecho, ¿cuántos tiene? </a:t>
            </a:r>
            <a:endParaRPr lang="en-US"/>
          </a:p>
        </c:rich>
      </c:tx>
      <c:layout>
        <c:manualLayout>
          <c:xMode val="edge"/>
          <c:yMode val="edge"/>
          <c:x val="0.190305014110277"/>
          <c:y val="0.00198703471546607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50710700206569"/>
          <c:y val="0.218340769841788"/>
          <c:w val="0.933151462097337"/>
          <c:h val="0.731014140243585"/>
        </c:manualLayout>
      </c:layout>
      <c:barChart>
        <c:barDir val="col"/>
        <c:grouping val="clustered"/>
        <c:varyColors val="0"/>
        <c:ser>
          <c:idx val="0"/>
          <c:order val="0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rgbClr val="D1630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rgbClr val="F9961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cat>
            <c:strRef>
              <c:f>formatted!$DX$23:$DX$24</c:f>
              <c:strCache>
                <c:ptCount val="2"/>
                <c:pt idx="0">
                  <c:v>Entre 1 y 10</c:v>
                </c:pt>
                <c:pt idx="1">
                  <c:v>Más de 10</c:v>
                </c:pt>
              </c:strCache>
            </c:strRef>
          </c:cat>
          <c:val>
            <c:numRef>
              <c:f>formatted!$DY$23:$DY$24</c:f>
              <c:numCache>
                <c:formatCode>General</c:formatCode>
                <c:ptCount val="2"/>
                <c:pt idx="0">
                  <c:v>6.0</c:v>
                </c:pt>
                <c:pt idx="1">
                  <c:v>4.0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"/>
        <c:overlap val="-5"/>
        <c:axId val="2138860232"/>
        <c:axId val="2138863208"/>
      </c:barChart>
      <c:catAx>
        <c:axId val="2138860232"/>
        <c:scaling>
          <c:orientation val="minMax"/>
        </c:scaling>
        <c:delete val="0"/>
        <c:axPos val="b"/>
        <c:majorTickMark val="out"/>
        <c:minorTickMark val="none"/>
        <c:tickLblPos val="nextTo"/>
        <c:crossAx val="2138863208"/>
        <c:crosses val="autoZero"/>
        <c:auto val="1"/>
        <c:lblAlgn val="ctr"/>
        <c:lblOffset val="100"/>
        <c:noMultiLvlLbl val="0"/>
      </c:catAx>
      <c:valAx>
        <c:axId val="2138863208"/>
        <c:scaling>
          <c:orientation val="minMax"/>
          <c:max val="6.0"/>
        </c:scaling>
        <c:delete val="0"/>
        <c:axPos val="l"/>
        <c:majorGridlines>
          <c:spPr>
            <a:ln>
              <a:solidFill>
                <a:prstClr val="white">
                  <a:alpha val="0"/>
                </a:prst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en-US" sz="1200" dirty="0" err="1"/>
                  <a:t>N</a:t>
                </a:r>
                <a:r>
                  <a:rPr lang="en-US" sz="1200" dirty="0" err="1">
                    <a:latin typeface="Calibri"/>
                  </a:rPr>
                  <a:t>úmero</a:t>
                </a:r>
                <a:r>
                  <a:rPr lang="en-US" sz="1200" dirty="0">
                    <a:latin typeface="Calibri"/>
                  </a:rPr>
                  <a:t> de respuestas</a:t>
                </a:r>
                <a:endParaRPr lang="en-US" sz="1200" dirty="0"/>
              </a:p>
            </c:rich>
          </c:tx>
          <c:layout>
            <c:manualLayout>
              <c:xMode val="edge"/>
              <c:yMode val="edge"/>
              <c:x val="2.67851439976214E-5"/>
              <c:y val="0.12499324680451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38860232"/>
        <c:crosses val="autoZero"/>
        <c:crossBetween val="between"/>
        <c:majorUnit val="1.0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CCD2B1-621F-4BE6-8570-DA8742718D56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1D24829-D67E-41EB-846E-69B771788AF5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/>
            <a:t>1.Ingresos</a:t>
          </a:r>
          <a:endParaRPr lang="en-US" b="1" dirty="0"/>
        </a:p>
      </dgm:t>
    </dgm:pt>
    <dgm:pt modelId="{9207CBE7-7F5D-42B8-9A16-C8CEEEC391EF}" type="parTrans" cxnId="{6BDE5D05-78D5-4FD8-9808-D9FB4FEAA90D}">
      <dgm:prSet/>
      <dgm:spPr/>
      <dgm:t>
        <a:bodyPr/>
        <a:lstStyle/>
        <a:p>
          <a:endParaRPr lang="en-US"/>
        </a:p>
      </dgm:t>
    </dgm:pt>
    <dgm:pt modelId="{0235DBAF-A6A7-4428-867C-319C2E09677B}" type="sibTrans" cxnId="{6BDE5D05-78D5-4FD8-9808-D9FB4FEAA90D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7E7ABD1C-73D3-4D1D-8D0C-E950329DADC3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b="1" dirty="0" err="1" smtClean="0"/>
            <a:t>Tesorería</a:t>
          </a:r>
          <a:endParaRPr lang="en-US" b="1" dirty="0"/>
        </a:p>
      </dgm:t>
    </dgm:pt>
    <dgm:pt modelId="{A03C294C-0907-4545-8F3F-00F358BA2E2D}" type="parTrans" cxnId="{EBC6A1C5-3C22-4B6F-9564-469804ED5912}">
      <dgm:prSet/>
      <dgm:spPr/>
      <dgm:t>
        <a:bodyPr/>
        <a:lstStyle/>
        <a:p>
          <a:endParaRPr lang="en-US"/>
        </a:p>
      </dgm:t>
    </dgm:pt>
    <dgm:pt modelId="{65BE2F19-0D00-4DC2-BAEE-1BACEED8D39F}" type="sibTrans" cxnId="{EBC6A1C5-3C22-4B6F-9564-469804ED591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03DC33D2-63F4-4455-94E2-7D69FC03E56C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/>
            <a:t>3. </a:t>
          </a:r>
          <a:r>
            <a:rPr lang="en-US" b="1" dirty="0" err="1" smtClean="0"/>
            <a:t>Pagos</a:t>
          </a:r>
          <a:endParaRPr lang="en-US" b="1" dirty="0"/>
        </a:p>
      </dgm:t>
    </dgm:pt>
    <dgm:pt modelId="{E61B7658-4AF1-4A54-9FFB-BB9972952E2A}" type="parTrans" cxnId="{865719AF-1BE6-459A-86BC-01BC087EB906}">
      <dgm:prSet/>
      <dgm:spPr/>
      <dgm:t>
        <a:bodyPr/>
        <a:lstStyle/>
        <a:p>
          <a:endParaRPr lang="en-US"/>
        </a:p>
      </dgm:t>
    </dgm:pt>
    <dgm:pt modelId="{506F1892-541A-4A2E-A8E2-7E5ACE554AB1}" type="sibTrans" cxnId="{865719AF-1BE6-459A-86BC-01BC087EB906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D056CF7E-6A1F-4159-9C81-C3F0E7A6A936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/>
            <a:t>2. </a:t>
          </a:r>
          <a:r>
            <a:rPr lang="en-US" b="1" dirty="0" err="1" smtClean="0"/>
            <a:t>Caja</a:t>
          </a:r>
          <a:endParaRPr lang="en-US" b="1" dirty="0"/>
        </a:p>
      </dgm:t>
    </dgm:pt>
    <dgm:pt modelId="{1431CEEA-9C7A-42A4-98D2-37740C53D4A7}" type="parTrans" cxnId="{53F2B4FD-0FEC-4C53-A20C-CCE2DD855245}">
      <dgm:prSet/>
      <dgm:spPr/>
      <dgm:t>
        <a:bodyPr/>
        <a:lstStyle/>
        <a:p>
          <a:endParaRPr lang="en-US"/>
        </a:p>
      </dgm:t>
    </dgm:pt>
    <dgm:pt modelId="{3E2B27C0-9414-4BD0-B697-C6D6ABC25FEC}" type="sibTrans" cxnId="{53F2B4FD-0FEC-4C53-A20C-CCE2DD855245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E4654D5F-9495-4A47-96DF-E50668712156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b="1" dirty="0" smtClean="0"/>
            <a:t>4. </a:t>
          </a:r>
          <a:r>
            <a:rPr lang="en-US" b="1" dirty="0" err="1" smtClean="0"/>
            <a:t>Deuda</a:t>
          </a:r>
          <a:endParaRPr lang="en-US" b="1" dirty="0"/>
        </a:p>
      </dgm:t>
    </dgm:pt>
    <dgm:pt modelId="{EAED0370-BD10-4B37-89FD-01060DEAE199}" type="parTrans" cxnId="{A39A8B38-538B-44BF-8097-625E4389456B}">
      <dgm:prSet/>
      <dgm:spPr/>
      <dgm:t>
        <a:bodyPr/>
        <a:lstStyle/>
        <a:p>
          <a:endParaRPr lang="en-US"/>
        </a:p>
      </dgm:t>
    </dgm:pt>
    <dgm:pt modelId="{5D80CD40-BED2-40B2-95CF-F0E95B871839}" type="sibTrans" cxnId="{A39A8B38-538B-44BF-8097-625E4389456B}">
      <dgm:prSet/>
      <dgm:spPr/>
      <dgm:t>
        <a:bodyPr/>
        <a:lstStyle/>
        <a:p>
          <a:endParaRPr lang="en-US"/>
        </a:p>
      </dgm:t>
    </dgm:pt>
    <dgm:pt modelId="{282659C0-984D-4E91-8CE5-AF968BB37F70}" type="pres">
      <dgm:prSet presAssocID="{89CCD2B1-621F-4BE6-8570-DA8742718D5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0BCADD-50A2-4F78-964C-D109427D284B}" type="pres">
      <dgm:prSet presAssocID="{A1D24829-D67E-41EB-846E-69B771788AF5}" presName="node" presStyleLbl="node1" presStyleIdx="0" presStyleCnt="5" custLinFactNeighborX="-335" custLinFactNeighborY="799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D24569-2BD1-4507-B631-1651631EF35A}" type="pres">
      <dgm:prSet presAssocID="{0235DBAF-A6A7-4428-867C-319C2E09677B}" presName="sibTrans" presStyleLbl="sibTrans2D1" presStyleIdx="0" presStyleCnt="4" custLinFactNeighborX="7812" custLinFactNeighborY="-6923"/>
      <dgm:spPr/>
      <dgm:t>
        <a:bodyPr/>
        <a:lstStyle/>
        <a:p>
          <a:endParaRPr lang="en-US"/>
        </a:p>
      </dgm:t>
    </dgm:pt>
    <dgm:pt modelId="{8D6C3D6D-2E4D-4A94-A9D1-F0344049B52A}" type="pres">
      <dgm:prSet presAssocID="{0235DBAF-A6A7-4428-867C-319C2E09677B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7FF3C0D2-A4E4-4935-B069-1AC7A71C8911}" type="pres">
      <dgm:prSet presAssocID="{7E7ABD1C-73D3-4D1D-8D0C-E950329DADC3}" presName="node" presStyleLbl="node1" presStyleIdx="1" presStyleCnt="5" custLinFactNeighborX="2051" custLinFactNeighborY="835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ECEE56-0826-4315-9900-12D7F43898E7}" type="pres">
      <dgm:prSet presAssocID="{65BE2F19-0D00-4DC2-BAEE-1BACEED8D39F}" presName="sibTrans" presStyleLbl="sibTrans2D1" presStyleIdx="1" presStyleCnt="4" custAng="21571524" custLinFactNeighborY="5969"/>
      <dgm:spPr/>
      <dgm:t>
        <a:bodyPr/>
        <a:lstStyle/>
        <a:p>
          <a:endParaRPr lang="en-US"/>
        </a:p>
      </dgm:t>
    </dgm:pt>
    <dgm:pt modelId="{124B5E20-7498-4508-8A54-B0ABD18A47BD}" type="pres">
      <dgm:prSet presAssocID="{65BE2F19-0D00-4DC2-BAEE-1BACEED8D39F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5FAA1132-9C51-4AD2-A5BD-C0BC68B6F74F}" type="pres">
      <dgm:prSet presAssocID="{03DC33D2-63F4-4455-94E2-7D69FC03E56C}" presName="node" presStyleLbl="node1" presStyleIdx="2" presStyleCnt="5" custLinFactNeighborX="-1177" custLinFactNeighborY="799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9DCCB1-FC04-4CCB-B7FD-013B4D354061}" type="pres">
      <dgm:prSet presAssocID="{506F1892-541A-4A2E-A8E2-7E5ACE554AB1}" presName="sibTrans" presStyleLbl="sibTrans2D1" presStyleIdx="2" presStyleCnt="4" custAng="3642568" custScaleX="71544" custLinFactX="-100000" custLinFactNeighborX="-178303" custLinFactNeighborY="2366"/>
      <dgm:spPr/>
      <dgm:t>
        <a:bodyPr/>
        <a:lstStyle/>
        <a:p>
          <a:endParaRPr lang="en-US"/>
        </a:p>
      </dgm:t>
    </dgm:pt>
    <dgm:pt modelId="{3752BFF7-F263-4FE0-8441-49590DFC01C6}" type="pres">
      <dgm:prSet presAssocID="{506F1892-541A-4A2E-A8E2-7E5ACE554AB1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B4368B3A-5659-494B-87A6-50A72642FA9F}" type="pres">
      <dgm:prSet presAssocID="{D056CF7E-6A1F-4159-9C81-C3F0E7A6A936}" presName="node" presStyleLbl="node1" presStyleIdx="3" presStyleCnt="5" custLinFactX="-41318" custLinFactY="-100000" custLinFactNeighborX="-100000" custLinFactNeighborY="-1172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DCD86A-928C-499E-AB24-B59967A7D484}" type="pres">
      <dgm:prSet presAssocID="{3E2B27C0-9414-4BD0-B697-C6D6ABC25FEC}" presName="sibTrans" presStyleLbl="sibTrans2D1" presStyleIdx="3" presStyleCnt="4" custAng="74344" custFlipHor="1" custScaleX="34103" custLinFactY="70146" custLinFactNeighborX="6786" custLinFactNeighborY="100000"/>
      <dgm:spPr/>
      <dgm:t>
        <a:bodyPr/>
        <a:lstStyle/>
        <a:p>
          <a:endParaRPr lang="en-US"/>
        </a:p>
      </dgm:t>
    </dgm:pt>
    <dgm:pt modelId="{A68FC9C3-51FD-4619-B3A1-65703F4DCA12}" type="pres">
      <dgm:prSet presAssocID="{3E2B27C0-9414-4BD0-B697-C6D6ABC25FEC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CA22B879-5649-41DB-AA68-7CC92FDABCE2}" type="pres">
      <dgm:prSet presAssocID="{E4654D5F-9495-4A47-96DF-E50668712156}" presName="node" presStyleLbl="node1" presStyleIdx="4" presStyleCnt="5" custLinFactNeighborX="2158" custLinFactNeighborY="505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5719AF-1BE6-459A-86BC-01BC087EB906}" srcId="{89CCD2B1-621F-4BE6-8570-DA8742718D56}" destId="{03DC33D2-63F4-4455-94E2-7D69FC03E56C}" srcOrd="2" destOrd="0" parTransId="{E61B7658-4AF1-4A54-9FFB-BB9972952E2A}" sibTransId="{506F1892-541A-4A2E-A8E2-7E5ACE554AB1}"/>
    <dgm:cxn modelId="{6B5C8726-F6BC-4870-B3B2-35D076496C91}" type="presOf" srcId="{0235DBAF-A6A7-4428-867C-319C2E09677B}" destId="{EAD24569-2BD1-4507-B631-1651631EF35A}" srcOrd="0" destOrd="0" presId="urn:microsoft.com/office/officeart/2005/8/layout/process5"/>
    <dgm:cxn modelId="{93AF6ABB-31E1-4A43-BB0F-CB923EAA5B08}" type="presOf" srcId="{D056CF7E-6A1F-4159-9C81-C3F0E7A6A936}" destId="{B4368B3A-5659-494B-87A6-50A72642FA9F}" srcOrd="0" destOrd="0" presId="urn:microsoft.com/office/officeart/2005/8/layout/process5"/>
    <dgm:cxn modelId="{82A2260E-5F07-4F82-8FAA-E9AE2B6E9A64}" type="presOf" srcId="{506F1892-541A-4A2E-A8E2-7E5ACE554AB1}" destId="{3752BFF7-F263-4FE0-8441-49590DFC01C6}" srcOrd="1" destOrd="0" presId="urn:microsoft.com/office/officeart/2005/8/layout/process5"/>
    <dgm:cxn modelId="{22E47DBC-0EF8-43B6-B8D7-13851EF98A7D}" type="presOf" srcId="{65BE2F19-0D00-4DC2-BAEE-1BACEED8D39F}" destId="{38ECEE56-0826-4315-9900-12D7F43898E7}" srcOrd="0" destOrd="0" presId="urn:microsoft.com/office/officeart/2005/8/layout/process5"/>
    <dgm:cxn modelId="{CA180BE5-E790-41AC-90FD-E99C3DA52FA2}" type="presOf" srcId="{03DC33D2-63F4-4455-94E2-7D69FC03E56C}" destId="{5FAA1132-9C51-4AD2-A5BD-C0BC68B6F74F}" srcOrd="0" destOrd="0" presId="urn:microsoft.com/office/officeart/2005/8/layout/process5"/>
    <dgm:cxn modelId="{7BF51213-73A1-414F-A61F-8B5E2E7B52ED}" type="presOf" srcId="{0235DBAF-A6A7-4428-867C-319C2E09677B}" destId="{8D6C3D6D-2E4D-4A94-A9D1-F0344049B52A}" srcOrd="1" destOrd="0" presId="urn:microsoft.com/office/officeart/2005/8/layout/process5"/>
    <dgm:cxn modelId="{6BDE5D05-78D5-4FD8-9808-D9FB4FEAA90D}" srcId="{89CCD2B1-621F-4BE6-8570-DA8742718D56}" destId="{A1D24829-D67E-41EB-846E-69B771788AF5}" srcOrd="0" destOrd="0" parTransId="{9207CBE7-7F5D-42B8-9A16-C8CEEEC391EF}" sibTransId="{0235DBAF-A6A7-4428-867C-319C2E09677B}"/>
    <dgm:cxn modelId="{53F2B4FD-0FEC-4C53-A20C-CCE2DD855245}" srcId="{89CCD2B1-621F-4BE6-8570-DA8742718D56}" destId="{D056CF7E-6A1F-4159-9C81-C3F0E7A6A936}" srcOrd="3" destOrd="0" parTransId="{1431CEEA-9C7A-42A4-98D2-37740C53D4A7}" sibTransId="{3E2B27C0-9414-4BD0-B697-C6D6ABC25FEC}"/>
    <dgm:cxn modelId="{E4662CEF-D439-449C-89A0-314034872F2F}" type="presOf" srcId="{3E2B27C0-9414-4BD0-B697-C6D6ABC25FEC}" destId="{A68FC9C3-51FD-4619-B3A1-65703F4DCA12}" srcOrd="1" destOrd="0" presId="urn:microsoft.com/office/officeart/2005/8/layout/process5"/>
    <dgm:cxn modelId="{A8395B22-5E5C-405F-8BC0-0380DF082BCB}" type="presOf" srcId="{65BE2F19-0D00-4DC2-BAEE-1BACEED8D39F}" destId="{124B5E20-7498-4508-8A54-B0ABD18A47BD}" srcOrd="1" destOrd="0" presId="urn:microsoft.com/office/officeart/2005/8/layout/process5"/>
    <dgm:cxn modelId="{72CDA9F1-C13B-4E5E-B32E-8388A6C56DA2}" type="presOf" srcId="{E4654D5F-9495-4A47-96DF-E50668712156}" destId="{CA22B879-5649-41DB-AA68-7CC92FDABCE2}" srcOrd="0" destOrd="0" presId="urn:microsoft.com/office/officeart/2005/8/layout/process5"/>
    <dgm:cxn modelId="{9ABD6440-6788-4C66-8E1C-F9AD111B4023}" type="presOf" srcId="{7E7ABD1C-73D3-4D1D-8D0C-E950329DADC3}" destId="{7FF3C0D2-A4E4-4935-B069-1AC7A71C8911}" srcOrd="0" destOrd="0" presId="urn:microsoft.com/office/officeart/2005/8/layout/process5"/>
    <dgm:cxn modelId="{4DE8CBD5-8B6B-4953-9FF4-8BC0583B0B2E}" type="presOf" srcId="{3E2B27C0-9414-4BD0-B697-C6D6ABC25FEC}" destId="{54DCD86A-928C-499E-AB24-B59967A7D484}" srcOrd="0" destOrd="0" presId="urn:microsoft.com/office/officeart/2005/8/layout/process5"/>
    <dgm:cxn modelId="{EBC6A1C5-3C22-4B6F-9564-469804ED5912}" srcId="{89CCD2B1-621F-4BE6-8570-DA8742718D56}" destId="{7E7ABD1C-73D3-4D1D-8D0C-E950329DADC3}" srcOrd="1" destOrd="0" parTransId="{A03C294C-0907-4545-8F3F-00F358BA2E2D}" sibTransId="{65BE2F19-0D00-4DC2-BAEE-1BACEED8D39F}"/>
    <dgm:cxn modelId="{A39A8B38-538B-44BF-8097-625E4389456B}" srcId="{89CCD2B1-621F-4BE6-8570-DA8742718D56}" destId="{E4654D5F-9495-4A47-96DF-E50668712156}" srcOrd="4" destOrd="0" parTransId="{EAED0370-BD10-4B37-89FD-01060DEAE199}" sibTransId="{5D80CD40-BED2-40B2-95CF-F0E95B871839}"/>
    <dgm:cxn modelId="{35467E84-0A33-4DF9-94F7-80B12C64FC70}" type="presOf" srcId="{89CCD2B1-621F-4BE6-8570-DA8742718D56}" destId="{282659C0-984D-4E91-8CE5-AF968BB37F70}" srcOrd="0" destOrd="0" presId="urn:microsoft.com/office/officeart/2005/8/layout/process5"/>
    <dgm:cxn modelId="{323D03F2-A82C-46DD-935A-484CBA5524AB}" type="presOf" srcId="{A1D24829-D67E-41EB-846E-69B771788AF5}" destId="{530BCADD-50A2-4F78-964C-D109427D284B}" srcOrd="0" destOrd="0" presId="urn:microsoft.com/office/officeart/2005/8/layout/process5"/>
    <dgm:cxn modelId="{F9C99036-149F-410A-900B-924470646DC9}" type="presOf" srcId="{506F1892-541A-4A2E-A8E2-7E5ACE554AB1}" destId="{DA9DCCB1-FC04-4CCB-B7FD-013B4D354061}" srcOrd="0" destOrd="0" presId="urn:microsoft.com/office/officeart/2005/8/layout/process5"/>
    <dgm:cxn modelId="{1D6498D3-9DD0-4CE1-94BC-80D33E20AAB9}" type="presParOf" srcId="{282659C0-984D-4E91-8CE5-AF968BB37F70}" destId="{530BCADD-50A2-4F78-964C-D109427D284B}" srcOrd="0" destOrd="0" presId="urn:microsoft.com/office/officeart/2005/8/layout/process5"/>
    <dgm:cxn modelId="{5B3D11EE-37C7-4949-84A8-ED3AE4694F8E}" type="presParOf" srcId="{282659C0-984D-4E91-8CE5-AF968BB37F70}" destId="{EAD24569-2BD1-4507-B631-1651631EF35A}" srcOrd="1" destOrd="0" presId="urn:microsoft.com/office/officeart/2005/8/layout/process5"/>
    <dgm:cxn modelId="{1A9C391B-7ED4-476F-AD72-74C1E97D8738}" type="presParOf" srcId="{EAD24569-2BD1-4507-B631-1651631EF35A}" destId="{8D6C3D6D-2E4D-4A94-A9D1-F0344049B52A}" srcOrd="0" destOrd="0" presId="urn:microsoft.com/office/officeart/2005/8/layout/process5"/>
    <dgm:cxn modelId="{D275643E-0F2C-4CE7-BC99-6D08037A8D3B}" type="presParOf" srcId="{282659C0-984D-4E91-8CE5-AF968BB37F70}" destId="{7FF3C0D2-A4E4-4935-B069-1AC7A71C8911}" srcOrd="2" destOrd="0" presId="urn:microsoft.com/office/officeart/2005/8/layout/process5"/>
    <dgm:cxn modelId="{F804114E-29DB-4F15-8649-FA7B6F3534F4}" type="presParOf" srcId="{282659C0-984D-4E91-8CE5-AF968BB37F70}" destId="{38ECEE56-0826-4315-9900-12D7F43898E7}" srcOrd="3" destOrd="0" presId="urn:microsoft.com/office/officeart/2005/8/layout/process5"/>
    <dgm:cxn modelId="{8F176E30-C2B2-49E6-A9E6-DA22D9DD8B64}" type="presParOf" srcId="{38ECEE56-0826-4315-9900-12D7F43898E7}" destId="{124B5E20-7498-4508-8A54-B0ABD18A47BD}" srcOrd="0" destOrd="0" presId="urn:microsoft.com/office/officeart/2005/8/layout/process5"/>
    <dgm:cxn modelId="{3AB40852-1A82-45F6-A640-F7C5721C977D}" type="presParOf" srcId="{282659C0-984D-4E91-8CE5-AF968BB37F70}" destId="{5FAA1132-9C51-4AD2-A5BD-C0BC68B6F74F}" srcOrd="4" destOrd="0" presId="urn:microsoft.com/office/officeart/2005/8/layout/process5"/>
    <dgm:cxn modelId="{078E000B-83F0-43CE-9FA8-252EA87DD703}" type="presParOf" srcId="{282659C0-984D-4E91-8CE5-AF968BB37F70}" destId="{DA9DCCB1-FC04-4CCB-B7FD-013B4D354061}" srcOrd="5" destOrd="0" presId="urn:microsoft.com/office/officeart/2005/8/layout/process5"/>
    <dgm:cxn modelId="{4605123E-FF61-453C-B4F9-203076313805}" type="presParOf" srcId="{DA9DCCB1-FC04-4CCB-B7FD-013B4D354061}" destId="{3752BFF7-F263-4FE0-8441-49590DFC01C6}" srcOrd="0" destOrd="0" presId="urn:microsoft.com/office/officeart/2005/8/layout/process5"/>
    <dgm:cxn modelId="{073527F5-0C4B-4656-A75A-6148EFAF3B31}" type="presParOf" srcId="{282659C0-984D-4E91-8CE5-AF968BB37F70}" destId="{B4368B3A-5659-494B-87A6-50A72642FA9F}" srcOrd="6" destOrd="0" presId="urn:microsoft.com/office/officeart/2005/8/layout/process5"/>
    <dgm:cxn modelId="{CDC26944-108F-4373-A2E0-06D1ECFD1749}" type="presParOf" srcId="{282659C0-984D-4E91-8CE5-AF968BB37F70}" destId="{54DCD86A-928C-499E-AB24-B59967A7D484}" srcOrd="7" destOrd="0" presId="urn:microsoft.com/office/officeart/2005/8/layout/process5"/>
    <dgm:cxn modelId="{604D4850-DB3D-4925-8CC8-A38C2C447BA8}" type="presParOf" srcId="{54DCD86A-928C-499E-AB24-B59967A7D484}" destId="{A68FC9C3-51FD-4619-B3A1-65703F4DCA12}" srcOrd="0" destOrd="0" presId="urn:microsoft.com/office/officeart/2005/8/layout/process5"/>
    <dgm:cxn modelId="{254A0813-5CF3-456D-A446-9B548A4286EB}" type="presParOf" srcId="{282659C0-984D-4E91-8CE5-AF968BB37F70}" destId="{CA22B879-5649-41DB-AA68-7CC92FDABCE2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0BCADD-50A2-4F78-964C-D109427D284B}">
      <dsp:nvSpPr>
        <dsp:cNvPr id="0" name=""/>
        <dsp:cNvSpPr/>
      </dsp:nvSpPr>
      <dsp:spPr>
        <a:xfrm>
          <a:off x="0" y="1385707"/>
          <a:ext cx="1769792" cy="106187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1.Ingresos</a:t>
          </a:r>
          <a:endParaRPr lang="en-US" sz="2700" b="1" kern="1200" dirty="0"/>
        </a:p>
      </dsp:txBody>
      <dsp:txXfrm>
        <a:off x="31101" y="1416808"/>
        <a:ext cx="1707590" cy="999673"/>
      </dsp:txXfrm>
    </dsp:sp>
    <dsp:sp modelId="{EAD24569-2BD1-4507-B631-1651631EF35A}">
      <dsp:nvSpPr>
        <dsp:cNvPr id="0" name=""/>
        <dsp:cNvSpPr/>
      </dsp:nvSpPr>
      <dsp:spPr>
        <a:xfrm rot="53436">
          <a:off x="1965860" y="1686216"/>
          <a:ext cx="397620" cy="438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1965867" y="1773071"/>
        <a:ext cx="278334" cy="263344"/>
      </dsp:txXfrm>
    </dsp:sp>
    <dsp:sp modelId="{7FF3C0D2-A4E4-4935-B069-1AC7A71C8911}">
      <dsp:nvSpPr>
        <dsp:cNvPr id="0" name=""/>
        <dsp:cNvSpPr/>
      </dsp:nvSpPr>
      <dsp:spPr>
        <a:xfrm>
          <a:off x="2519928" y="1424879"/>
          <a:ext cx="1769792" cy="1061875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err="1" smtClean="0"/>
            <a:t>Tesorería</a:t>
          </a:r>
          <a:endParaRPr lang="en-US" sz="2700" b="1" kern="1200" dirty="0"/>
        </a:p>
      </dsp:txBody>
      <dsp:txXfrm>
        <a:off x="2551029" y="1455980"/>
        <a:ext cx="1707590" cy="999673"/>
      </dsp:txXfrm>
    </dsp:sp>
    <dsp:sp modelId="{38ECEE56-0826-4315-9900-12D7F43898E7}">
      <dsp:nvSpPr>
        <dsp:cNvPr id="0" name=""/>
        <dsp:cNvSpPr/>
      </dsp:nvSpPr>
      <dsp:spPr>
        <a:xfrm rot="21515895">
          <a:off x="4432871" y="1743133"/>
          <a:ext cx="344962" cy="438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>
        <a:off x="4432886" y="1832181"/>
        <a:ext cx="241473" cy="263344"/>
      </dsp:txXfrm>
    </dsp:sp>
    <dsp:sp modelId="{5FAA1132-9C51-4AD2-A5BD-C0BC68B6F74F}">
      <dsp:nvSpPr>
        <dsp:cNvPr id="0" name=""/>
        <dsp:cNvSpPr/>
      </dsp:nvSpPr>
      <dsp:spPr>
        <a:xfrm>
          <a:off x="4940509" y="1385707"/>
          <a:ext cx="1769792" cy="106187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3. </a:t>
          </a:r>
          <a:r>
            <a:rPr lang="en-US" sz="2700" b="1" kern="1200" dirty="0" err="1" smtClean="0"/>
            <a:t>Pagos</a:t>
          </a:r>
          <a:endParaRPr lang="en-US" sz="2700" b="1" kern="1200" dirty="0"/>
        </a:p>
      </dsp:txBody>
      <dsp:txXfrm>
        <a:off x="4971610" y="1416808"/>
        <a:ext cx="1707590" cy="999673"/>
      </dsp:txXfrm>
    </dsp:sp>
    <dsp:sp modelId="{DA9DCCB1-FC04-4CCB-B7FD-013B4D354061}">
      <dsp:nvSpPr>
        <dsp:cNvPr id="0" name=""/>
        <dsp:cNvSpPr/>
      </dsp:nvSpPr>
      <dsp:spPr>
        <a:xfrm rot="16194112">
          <a:off x="3241356" y="1020675"/>
          <a:ext cx="308568" cy="438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/>
        </a:p>
      </dsp:txBody>
      <dsp:txXfrm rot="10800000">
        <a:off x="3287720" y="1154742"/>
        <a:ext cx="215998" cy="263344"/>
      </dsp:txXfrm>
    </dsp:sp>
    <dsp:sp modelId="{B4368B3A-5659-494B-87A6-50A72642FA9F}">
      <dsp:nvSpPr>
        <dsp:cNvPr id="0" name=""/>
        <dsp:cNvSpPr/>
      </dsp:nvSpPr>
      <dsp:spPr>
        <a:xfrm>
          <a:off x="2460304" y="0"/>
          <a:ext cx="1769792" cy="106187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2. </a:t>
          </a:r>
          <a:r>
            <a:rPr lang="en-US" sz="2700" b="1" kern="1200" dirty="0" err="1" smtClean="0"/>
            <a:t>Caja</a:t>
          </a:r>
          <a:endParaRPr lang="en-US" sz="2700" b="1" kern="1200" dirty="0"/>
        </a:p>
      </dsp:txBody>
      <dsp:txXfrm>
        <a:off x="2491405" y="31101"/>
        <a:ext cx="1707590" cy="999673"/>
      </dsp:txXfrm>
    </dsp:sp>
    <dsp:sp modelId="{54DCD86A-928C-499E-AB24-B59967A7D484}">
      <dsp:nvSpPr>
        <dsp:cNvPr id="0" name=""/>
        <dsp:cNvSpPr/>
      </dsp:nvSpPr>
      <dsp:spPr>
        <a:xfrm rot="16200000" flipH="1">
          <a:off x="3278387" y="2453633"/>
          <a:ext cx="322223" cy="4389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 rot="-5400000">
        <a:off x="3307827" y="2511976"/>
        <a:ext cx="263344" cy="225556"/>
      </dsp:txXfrm>
    </dsp:sp>
    <dsp:sp modelId="{CA22B879-5649-41DB-AA68-7CC92FDABCE2}">
      <dsp:nvSpPr>
        <dsp:cNvPr id="0" name=""/>
        <dsp:cNvSpPr/>
      </dsp:nvSpPr>
      <dsp:spPr>
        <a:xfrm>
          <a:off x="2521822" y="2844200"/>
          <a:ext cx="1769792" cy="106187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4. </a:t>
          </a:r>
          <a:r>
            <a:rPr lang="en-US" sz="2700" b="1" kern="1200" dirty="0" err="1" smtClean="0"/>
            <a:t>Deuda</a:t>
          </a:r>
          <a:endParaRPr lang="en-US" sz="2700" b="1" kern="1200" dirty="0"/>
        </a:p>
      </dsp:txBody>
      <dsp:txXfrm>
        <a:off x="2552923" y="2875301"/>
        <a:ext cx="1707590" cy="9996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0.37749</cdr:x>
      <cdr:y>0.08261</cdr:y>
    </cdr:from>
    <cdr:to>
      <cdr:x>0.50284</cdr:x>
      <cdr:y>0.23519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792896" y="448745"/>
          <a:ext cx="927369" cy="828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smtClean="0"/>
            <a:t>(b)</a:t>
          </a:r>
          <a:endParaRPr lang="en-US" sz="1400" b="1" dirty="0"/>
        </a:p>
        <a:p xmlns:a="http://schemas.openxmlformats.org/drawingml/2006/main">
          <a:pPr algn="ctr"/>
          <a:r>
            <a:rPr lang="en-US" sz="1400" b="1" dirty="0" smtClean="0"/>
            <a:t>7%</a:t>
          </a:r>
          <a:endParaRPr lang="en-US" sz="1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0.40313</cdr:x>
      <cdr:y>0.58168</cdr:y>
    </cdr:from>
    <cdr:to>
      <cdr:x>0.73</cdr:x>
      <cdr:y>0.83025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68682" y="2428021"/>
          <a:ext cx="2244934" cy="10375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MX" sz="1800" b="1" noProof="0" smtClean="0"/>
            <a:t>En planilla</a:t>
          </a:r>
          <a:r>
            <a:rPr lang="es-MX" sz="1800" b="1" baseline="0" noProof="0" smtClean="0"/>
            <a:t> Excel</a:t>
          </a:r>
        </a:p>
        <a:p xmlns:a="http://schemas.openxmlformats.org/drawingml/2006/main">
          <a:pPr algn="ctr"/>
          <a:r>
            <a:rPr lang="es-MX" sz="1800" b="1" baseline="0" noProof="0" smtClean="0"/>
            <a:t>(79%)</a:t>
          </a:r>
          <a:endParaRPr lang="es-MX" sz="1800" b="1" noProof="0"/>
        </a:p>
      </cdr:txBody>
    </cdr:sp>
  </cdr:relSizeAnchor>
  <cdr:relSizeAnchor xmlns:cdr="http://schemas.openxmlformats.org/drawingml/2006/chartDrawing">
    <cdr:from>
      <cdr:x>0.32172</cdr:x>
      <cdr:y>0.23585</cdr:y>
    </cdr:from>
    <cdr:to>
      <cdr:x>0.48576</cdr:x>
      <cdr:y>0.41389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58752" y="1067863"/>
          <a:ext cx="1151702" cy="8060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MX" sz="1800" b="1" noProof="0" smtClean="0"/>
            <a:t>Otro </a:t>
          </a:r>
        </a:p>
        <a:p xmlns:a="http://schemas.openxmlformats.org/drawingml/2006/main">
          <a:pPr algn="ctr"/>
          <a:r>
            <a:rPr lang="es-MX" sz="1800" b="1" noProof="0" smtClean="0"/>
            <a:t>(21%)</a:t>
          </a:r>
          <a:endParaRPr lang="es-MX" sz="1800" b="1" noProof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0.37545</cdr:x>
      <cdr:y>0.57801</cdr:y>
    </cdr:from>
    <cdr:to>
      <cdr:x>0.93679</cdr:x>
      <cdr:y>0.8675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3809" y="1592858"/>
          <a:ext cx="1500808" cy="797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0" dirty="0"/>
            <a:t>En </a:t>
          </a:r>
          <a:r>
            <a:rPr lang="en-US" sz="1200" b="0" dirty="0" err="1"/>
            <a:t>planilla</a:t>
          </a:r>
          <a:r>
            <a:rPr lang="en-US" sz="1200" b="0" baseline="0" dirty="0"/>
            <a:t> Excel</a:t>
          </a:r>
        </a:p>
        <a:p xmlns:a="http://schemas.openxmlformats.org/drawingml/2006/main">
          <a:pPr algn="ctr"/>
          <a:r>
            <a:rPr lang="en-US" sz="1200" b="0" baseline="0" dirty="0"/>
            <a:t>(67%)</a:t>
          </a:r>
          <a:endParaRPr lang="en-US" sz="1200" b="0" dirty="0"/>
        </a:p>
      </cdr:txBody>
    </cdr:sp>
  </cdr:relSizeAnchor>
  <cdr:relSizeAnchor xmlns:cdr="http://schemas.openxmlformats.org/drawingml/2006/chartDrawing">
    <cdr:from>
      <cdr:x>0.2119</cdr:x>
      <cdr:y>0.20729</cdr:y>
    </cdr:from>
    <cdr:to>
      <cdr:x>0.56931</cdr:x>
      <cdr:y>0.48007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66529" y="571233"/>
          <a:ext cx="955584" cy="7517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0" dirty="0" err="1"/>
            <a:t>Otro</a:t>
          </a:r>
          <a:r>
            <a:rPr lang="en-US" sz="1200" b="0" dirty="0"/>
            <a:t> software </a:t>
          </a:r>
        </a:p>
        <a:p xmlns:a="http://schemas.openxmlformats.org/drawingml/2006/main">
          <a:pPr algn="ctr"/>
          <a:r>
            <a:rPr lang="en-US" sz="1200" b="0" dirty="0"/>
            <a:t>(17%)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0.41229</cdr:x>
      <cdr:y>0.70385</cdr:y>
    </cdr:from>
    <cdr:to>
      <cdr:x>0.56614</cdr:x>
      <cdr:y>0.80615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769992" y="4414883"/>
          <a:ext cx="1406804" cy="6416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/>
            <a:t>1 a 3 </a:t>
          </a:r>
          <a:r>
            <a:rPr lang="en-US" sz="1600" b="1" dirty="0" err="1"/>
            <a:t>d</a:t>
          </a:r>
          <a:r>
            <a:rPr lang="en-US" sz="1600" b="1" dirty="0" err="1">
              <a:latin typeface="Calibri"/>
            </a:rPr>
            <a:t>ías</a:t>
          </a:r>
          <a:endParaRPr lang="en-US" sz="1600" b="1" dirty="0">
            <a:latin typeface="Calibri"/>
          </a:endParaRPr>
        </a:p>
        <a:p xmlns:a="http://schemas.openxmlformats.org/drawingml/2006/main">
          <a:pPr algn="ctr"/>
          <a:r>
            <a:rPr lang="en-US" sz="1600" b="1" dirty="0">
              <a:latin typeface="Calibri"/>
            </a:rPr>
            <a:t>(73%)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0.52139</cdr:x>
      <cdr:y>0.23847</cdr:y>
    </cdr:from>
    <cdr:to>
      <cdr:x>0.69192</cdr:x>
      <cdr:y>0.35995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767582" y="1495763"/>
          <a:ext cx="1559326" cy="762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 err="1"/>
            <a:t>Directamente</a:t>
          </a:r>
          <a:endParaRPr lang="en-US" sz="1600" b="1" dirty="0"/>
        </a:p>
        <a:p xmlns:a="http://schemas.openxmlformats.org/drawingml/2006/main">
          <a:pPr algn="ctr"/>
          <a:r>
            <a:rPr lang="en-US" sz="1600" b="1" dirty="0"/>
            <a:t>(18%)</a:t>
          </a:r>
        </a:p>
      </cdr:txBody>
    </cdr:sp>
  </cdr:relSizeAnchor>
  <cdr:relSizeAnchor xmlns:cdr="http://schemas.openxmlformats.org/drawingml/2006/chartDrawing">
    <cdr:from>
      <cdr:x>0.35298</cdr:x>
      <cdr:y>0.21975</cdr:y>
    </cdr:from>
    <cdr:to>
      <cdr:x>0.53463</cdr:x>
      <cdr:y>0.31822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227680" y="1378380"/>
          <a:ext cx="1661008" cy="61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/>
            <a:t>4 a 6 </a:t>
          </a:r>
          <a:r>
            <a:rPr lang="en-US" sz="1600" b="1" dirty="0" err="1"/>
            <a:t>d</a:t>
          </a:r>
          <a:r>
            <a:rPr lang="en-US" sz="1600" b="1" dirty="0" err="1">
              <a:latin typeface="Calibri"/>
            </a:rPr>
            <a:t>ías</a:t>
          </a:r>
          <a:endParaRPr lang="en-US" sz="1600" b="1" dirty="0">
            <a:latin typeface="Calibri"/>
          </a:endParaRPr>
        </a:p>
        <a:p xmlns:a="http://schemas.openxmlformats.org/drawingml/2006/main">
          <a:pPr algn="ctr"/>
          <a:r>
            <a:rPr lang="en-US" sz="1600" b="1" dirty="0">
              <a:latin typeface="Calibri"/>
            </a:rPr>
            <a:t>(9%)</a:t>
          </a:r>
          <a:endParaRPr lang="en-US" sz="1600" b="1" dirty="0"/>
        </a:p>
      </cdr:txBody>
    </cdr:sp>
  </cdr:relSizeAnchor>
  <cdr:relSizeAnchor xmlns:cdr="http://schemas.openxmlformats.org/drawingml/2006/chartDrawing">
    <cdr:from>
      <cdr:x>0.74166</cdr:x>
      <cdr:y>0.90598</cdr:y>
    </cdr:from>
    <cdr:to>
      <cdr:x>0.97595</cdr:x>
      <cdr:y>0.97393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418881" y="5682712"/>
          <a:ext cx="2027695" cy="4262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dirty="0" err="1" smtClean="0"/>
            <a:t>R</a:t>
          </a:r>
          <a:r>
            <a:rPr lang="en-US" sz="1100" baseline="0" dirty="0" err="1" smtClean="0"/>
            <a:t>espuestas</a:t>
          </a:r>
          <a:r>
            <a:rPr lang="en-US" sz="1100" baseline="0" dirty="0" smtClean="0"/>
            <a:t>: 10</a:t>
          </a:r>
          <a:endParaRPr lang="en-US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0.55982</cdr:x>
      <cdr:y>0.42285</cdr:y>
    </cdr:from>
    <cdr:to>
      <cdr:x>0.70069</cdr:x>
      <cdr:y>0.55329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45053" y="2652323"/>
          <a:ext cx="1219190" cy="8181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800" b="1" dirty="0" err="1"/>
            <a:t>S</a:t>
          </a:r>
          <a:r>
            <a:rPr lang="en-US" sz="1800" b="1" dirty="0" err="1">
              <a:latin typeface="Calibri"/>
            </a:rPr>
            <a:t>í</a:t>
          </a:r>
          <a:endParaRPr lang="en-US" sz="1800" b="1" dirty="0">
            <a:latin typeface="Calibri"/>
          </a:endParaRPr>
        </a:p>
        <a:p xmlns:a="http://schemas.openxmlformats.org/drawingml/2006/main">
          <a:pPr algn="ctr"/>
          <a:r>
            <a:rPr lang="en-US" sz="1800" b="1" dirty="0">
              <a:latin typeface="Calibri"/>
            </a:rPr>
            <a:t>(36%)</a:t>
          </a:r>
          <a:endParaRPr lang="en-US" sz="1800" b="1" dirty="0"/>
        </a:p>
      </cdr:txBody>
    </cdr:sp>
  </cdr:relSizeAnchor>
  <cdr:relSizeAnchor xmlns:cdr="http://schemas.openxmlformats.org/drawingml/2006/chartDrawing">
    <cdr:from>
      <cdr:x>0.26896</cdr:x>
      <cdr:y>0.4324</cdr:y>
    </cdr:from>
    <cdr:to>
      <cdr:x>0.40983</cdr:x>
      <cdr:y>0.56283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327741" y="2712201"/>
          <a:ext cx="1219189" cy="818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8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800" b="1" dirty="0">
              <a:latin typeface="Calibri"/>
            </a:rPr>
            <a:t>(64%)</a:t>
          </a:r>
          <a:endParaRPr lang="en-US" sz="1800" b="1" dirty="0"/>
        </a:p>
      </cdr:txBody>
    </cdr:sp>
  </cdr:relSizeAnchor>
  <cdr:relSizeAnchor xmlns:cdr="http://schemas.openxmlformats.org/drawingml/2006/chartDrawing">
    <cdr:from>
      <cdr:x>0</cdr:x>
      <cdr:y>0.93205</cdr:y>
    </cdr:from>
    <cdr:to>
      <cdr:x>0.26861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0" y="5846249"/>
          <a:ext cx="2324743" cy="4262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aseline="0" dirty="0" err="1" smtClean="0"/>
            <a:t>Respuestas</a:t>
          </a:r>
          <a:r>
            <a:rPr lang="en-US" sz="1100" baseline="0" dirty="0" smtClean="0"/>
            <a:t>: 11</a:t>
          </a:r>
          <a:endParaRPr lang="en-US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0.57004</cdr:x>
      <cdr:y>0.50018</cdr:y>
    </cdr:from>
    <cdr:to>
      <cdr:x>0.80099</cdr:x>
      <cdr:y>0.63056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94057" y="1539041"/>
          <a:ext cx="686340" cy="4011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 err="1"/>
            <a:t>S</a:t>
          </a:r>
          <a:r>
            <a:rPr lang="en-US" sz="1400" b="1" dirty="0" err="1">
              <a:latin typeface="Calibri"/>
            </a:rPr>
            <a:t>í</a:t>
          </a:r>
          <a:endParaRPr lang="en-US" sz="1400" b="1" dirty="0">
            <a:latin typeface="Calibri"/>
          </a:endParaRP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(40%)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0.20712</cdr:x>
      <cdr:y>0.49575</cdr:y>
    </cdr:from>
    <cdr:to>
      <cdr:x>0.44027</cdr:x>
      <cdr:y>0.75263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15524" y="1525399"/>
          <a:ext cx="692875" cy="7904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 dirty="0" smtClean="0">
              <a:latin typeface="Calibri"/>
            </a:rPr>
            <a:t>(</a:t>
          </a:r>
          <a:r>
            <a:rPr lang="en-US" sz="1400" b="1" dirty="0" smtClean="0"/>
            <a:t>60</a:t>
          </a:r>
          <a:r>
            <a:rPr lang="en-US" sz="1400" b="1" dirty="0" smtClean="0">
              <a:latin typeface="Calibri"/>
            </a:rPr>
            <a:t>%)</a:t>
          </a:r>
          <a:endParaRPr lang="en-US" sz="1400" b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0.53274</cdr:x>
      <cdr:y>0.61589</cdr:y>
    </cdr:from>
    <cdr:to>
      <cdr:x>0.70631</cdr:x>
      <cdr:y>0.7784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05103" y="2116100"/>
          <a:ext cx="848766" cy="5583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 err="1"/>
            <a:t>S</a:t>
          </a:r>
          <a:r>
            <a:rPr lang="en-US" sz="1400" b="1" dirty="0" err="1">
              <a:latin typeface="Calibri"/>
            </a:rPr>
            <a:t>í</a:t>
          </a:r>
          <a:endParaRPr lang="en-US" sz="1400" b="1" dirty="0">
            <a:latin typeface="Calibri"/>
          </a:endParaRP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(71%)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0.33534</cdr:x>
      <cdr:y>0.43182</cdr:y>
    </cdr:from>
    <cdr:to>
      <cdr:x>0.5141</cdr:x>
      <cdr:y>0.59253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639807" y="1483639"/>
          <a:ext cx="874146" cy="552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(29%)</a:t>
          </a:r>
          <a:endParaRPr lang="en-US" sz="1400" b="1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0.59566</cdr:x>
      <cdr:y>0.45301</cdr:y>
    </cdr:from>
    <cdr:to>
      <cdr:x>0.73653</cdr:x>
      <cdr:y>0.58345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80197" y="2047110"/>
          <a:ext cx="704804" cy="5894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err="1"/>
            <a:t>S</a:t>
          </a:r>
          <a:r>
            <a:rPr lang="en-US" sz="1400" b="1" dirty="0" err="1">
              <a:latin typeface="Calibri"/>
            </a:rPr>
            <a:t>í</a:t>
          </a:r>
          <a:endParaRPr lang="en-US" sz="1400" b="1" dirty="0">
            <a:latin typeface="Calibri"/>
          </a:endParaRP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(42%)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0.31853</cdr:x>
      <cdr:y>0.30006</cdr:y>
    </cdr:from>
    <cdr:to>
      <cdr:x>0.4594</cdr:x>
      <cdr:y>0.43049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593663" y="1355912"/>
          <a:ext cx="704804" cy="5893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(17%)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0.21962</cdr:x>
      <cdr:y>0.60377</cdr:y>
    </cdr:from>
    <cdr:to>
      <cdr:x>0.51637</cdr:x>
      <cdr:y>0.79315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1098814" y="2728356"/>
          <a:ext cx="1484705" cy="8557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La</a:t>
          </a:r>
          <a:r>
            <a:rPr lang="en-US" sz="1400" b="1" baseline="0" dirty="0">
              <a:latin typeface="Calibri"/>
            </a:rPr>
            <a:t> </a:t>
          </a:r>
          <a:r>
            <a:rPr lang="en-US" sz="1400" b="1" baseline="0" dirty="0" err="1">
              <a:latin typeface="Calibri"/>
            </a:rPr>
            <a:t>Tesorería</a:t>
          </a:r>
          <a:r>
            <a:rPr lang="en-US" sz="1400" b="1" baseline="0" dirty="0">
              <a:latin typeface="Calibri"/>
            </a:rPr>
            <a:t> no </a:t>
          </a:r>
          <a:r>
            <a:rPr lang="en-US" sz="1400" b="1" baseline="0" dirty="0" err="1">
              <a:latin typeface="Calibri"/>
            </a:rPr>
            <a:t>está</a:t>
          </a:r>
          <a:r>
            <a:rPr lang="en-US" sz="1400" b="1" baseline="0" dirty="0">
              <a:latin typeface="Calibri"/>
            </a:rPr>
            <a:t> </a:t>
          </a:r>
          <a:r>
            <a:rPr lang="en-US" sz="1400" b="1" baseline="0" dirty="0" err="1">
              <a:latin typeface="Calibri"/>
            </a:rPr>
            <a:t>encargado</a:t>
          </a:r>
          <a:r>
            <a:rPr lang="en-US" sz="1400" b="1" baseline="0" dirty="0">
              <a:latin typeface="Calibri"/>
            </a:rPr>
            <a:t> de </a:t>
          </a:r>
          <a:r>
            <a:rPr lang="en-US" sz="1400" b="1" baseline="0" dirty="0" err="1">
              <a:latin typeface="Calibri"/>
            </a:rPr>
            <a:t>deuda</a:t>
          </a:r>
          <a:endParaRPr lang="en-US" sz="1400" b="1" baseline="0" dirty="0">
            <a:latin typeface="Calibri"/>
          </a:endParaRP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(42%)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0.03299</cdr:x>
      <cdr:y>0.91926</cdr:y>
    </cdr:from>
    <cdr:to>
      <cdr:x>0.26429</cdr:x>
      <cdr:y>0.96868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65058" y="4154026"/>
          <a:ext cx="1157245" cy="2233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dirty="0" err="1" smtClean="0"/>
            <a:t>R</a:t>
          </a:r>
          <a:r>
            <a:rPr lang="en-US" sz="1100" baseline="0" dirty="0" err="1" smtClean="0"/>
            <a:t>espuestas</a:t>
          </a:r>
          <a:r>
            <a:rPr lang="en-US" sz="1100" baseline="0" dirty="0" smtClean="0"/>
            <a:t>: 12</a:t>
          </a:r>
          <a:endParaRPr lang="en-US" sz="1100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0.60488</cdr:x>
      <cdr:y>0.56957</cdr:y>
    </cdr:from>
    <cdr:to>
      <cdr:x>0.77845</cdr:x>
      <cdr:y>0.73208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98897" y="2750793"/>
          <a:ext cx="774446" cy="7848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800" b="1" dirty="0" err="1"/>
            <a:t>S</a:t>
          </a:r>
          <a:r>
            <a:rPr lang="en-US" sz="1800" b="1" dirty="0" err="1">
              <a:latin typeface="Calibri"/>
            </a:rPr>
            <a:t>í</a:t>
          </a:r>
          <a:endParaRPr lang="en-US" sz="1800" b="1" dirty="0">
            <a:latin typeface="Calibri"/>
          </a:endParaRPr>
        </a:p>
        <a:p xmlns:a="http://schemas.openxmlformats.org/drawingml/2006/main">
          <a:pPr algn="ctr"/>
          <a:r>
            <a:rPr lang="en-US" sz="1800" b="1" dirty="0">
              <a:latin typeface="Calibri"/>
            </a:rPr>
            <a:t>(67%)</a:t>
          </a:r>
          <a:endParaRPr lang="en-US" sz="1800" b="1" dirty="0"/>
        </a:p>
      </cdr:txBody>
    </cdr:sp>
  </cdr:relSizeAnchor>
  <cdr:relSizeAnchor xmlns:cdr="http://schemas.openxmlformats.org/drawingml/2006/chartDrawing">
    <cdr:from>
      <cdr:x>0.21589</cdr:x>
      <cdr:y>0.40886</cdr:y>
    </cdr:from>
    <cdr:to>
      <cdr:x>0.39465</cdr:x>
      <cdr:y>0.56957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963289" y="1974622"/>
          <a:ext cx="797602" cy="7761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8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800" b="1" dirty="0">
              <a:latin typeface="Calibri"/>
            </a:rPr>
            <a:t>(33%)</a:t>
          </a:r>
          <a:endParaRPr lang="en-US" sz="1800" b="1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0.49141</cdr:x>
      <cdr:y>0.62647</cdr:y>
    </cdr:from>
    <cdr:to>
      <cdr:x>0.70656</cdr:x>
      <cdr:y>0.76461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97206" y="3294398"/>
          <a:ext cx="918201" cy="7264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err="1"/>
            <a:t>S</a:t>
          </a:r>
          <a:r>
            <a:rPr lang="en-US" sz="1400" b="1" dirty="0" err="1">
              <a:latin typeface="Calibri"/>
            </a:rPr>
            <a:t>í</a:t>
          </a:r>
          <a:endParaRPr lang="en-US" sz="1400" b="1" dirty="0">
            <a:latin typeface="Calibri"/>
          </a:endParaRP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(90%)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0.29667</cdr:x>
      <cdr:y>0.26481</cdr:y>
    </cdr:from>
    <cdr:to>
      <cdr:x>0.49979</cdr:x>
      <cdr:y>0.39524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266105" y="1392552"/>
          <a:ext cx="866860" cy="6858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(10%)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</cdr:x>
      <cdr:y>0.94644</cdr:y>
    </cdr:from>
    <cdr:to>
      <cdr:x>0.19327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0" y="4977017"/>
          <a:ext cx="824823" cy="2816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/>
            <a:t>Respuestas: 10</a:t>
          </a: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0.56772</cdr:x>
      <cdr:y>0.47507</cdr:y>
    </cdr:from>
    <cdr:to>
      <cdr:x>0.84093</cdr:x>
      <cdr:y>0.65935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94120" y="1990444"/>
          <a:ext cx="1152156" cy="7720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err="1"/>
            <a:t>S</a:t>
          </a:r>
          <a:r>
            <a:rPr lang="en-US" sz="1400" b="1" dirty="0" err="1">
              <a:latin typeface="Calibri"/>
            </a:rPr>
            <a:t>í</a:t>
          </a:r>
          <a:endParaRPr lang="en-US" sz="1400" b="1" dirty="0">
            <a:latin typeface="Calibri"/>
          </a:endParaRP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(55%)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0.13398</cdr:x>
      <cdr:y>0.47571</cdr:y>
    </cdr:from>
    <cdr:to>
      <cdr:x>0.46644</cdr:x>
      <cdr:y>0.6599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99871" y="1893841"/>
          <a:ext cx="1240431" cy="733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(45%)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0.63795</cdr:x>
      <cdr:y>0.94258</cdr:y>
    </cdr:from>
    <cdr:to>
      <cdr:x>1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380198" y="3752459"/>
          <a:ext cx="1350811" cy="2285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Respuestas:</a:t>
          </a:r>
          <a:r>
            <a:rPr lang="en-US" sz="1100" baseline="0" dirty="0"/>
            <a:t> 11</a:t>
          </a:r>
          <a:endParaRPr lang="en-US" sz="1100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0.59857</cdr:x>
      <cdr:y>0.4263</cdr:y>
    </cdr:from>
    <cdr:to>
      <cdr:x>0.74801</cdr:x>
      <cdr:y>0.55888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46284" y="2639653"/>
          <a:ext cx="635711" cy="8209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MX" sz="1400" b="1" noProof="0" smtClean="0"/>
            <a:t>S</a:t>
          </a:r>
          <a:r>
            <a:rPr lang="es-MX" sz="1400" b="1" noProof="0" smtClean="0">
              <a:latin typeface="Calibri"/>
            </a:rPr>
            <a:t>í</a:t>
          </a:r>
        </a:p>
        <a:p xmlns:a="http://schemas.openxmlformats.org/drawingml/2006/main">
          <a:pPr algn="ctr"/>
          <a:r>
            <a:rPr lang="es-MX" sz="1400" b="1" noProof="0" smtClean="0">
              <a:latin typeface="Calibri"/>
            </a:rPr>
            <a:t>(30%)</a:t>
          </a:r>
          <a:endParaRPr lang="es-MX" sz="1400" b="1" noProof="0"/>
        </a:p>
      </cdr:txBody>
    </cdr:sp>
  </cdr:relSizeAnchor>
  <cdr:relSizeAnchor xmlns:cdr="http://schemas.openxmlformats.org/drawingml/2006/chartDrawing">
    <cdr:from>
      <cdr:x>0.26855</cdr:x>
      <cdr:y>0.59336</cdr:y>
    </cdr:from>
    <cdr:to>
      <cdr:x>0.41798</cdr:x>
      <cdr:y>0.72594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142413" y="3674161"/>
          <a:ext cx="635667" cy="8209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(70%)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0.63814</cdr:x>
      <cdr:y>0.91396</cdr:y>
    </cdr:from>
    <cdr:to>
      <cdr:x>0.95804</cdr:x>
      <cdr:y>0.98166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594112" y="5573266"/>
          <a:ext cx="1300420" cy="4128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 err="1"/>
            <a:t>Respuestas</a:t>
          </a:r>
          <a:r>
            <a:rPr lang="en-US" sz="1100" dirty="0"/>
            <a:t>: 10</a:t>
          </a:r>
          <a:r>
            <a:rPr lang="en-US" sz="1100" baseline="0" dirty="0"/>
            <a:t> </a:t>
          </a:r>
          <a:endParaRPr lang="en-US" sz="1100" dirty="0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0.47999</cdr:x>
      <cdr:y>0.30485</cdr:y>
    </cdr:from>
    <cdr:to>
      <cdr:x>0.86091</cdr:x>
      <cdr:y>0.62811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51011" y="1800579"/>
          <a:ext cx="1627657" cy="19093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MX" sz="1350" b="1" noProof="0" smtClean="0"/>
            <a:t>Se ha adoptado un enfoque integral</a:t>
          </a:r>
          <a:r>
            <a:rPr lang="es-MX" sz="1350" b="1" baseline="0" noProof="0" smtClean="0"/>
            <a:t> de gesti</a:t>
          </a:r>
          <a:r>
            <a:rPr lang="es-MX" sz="1350" b="1" baseline="0" noProof="0" smtClean="0">
              <a:latin typeface="Calibri"/>
            </a:rPr>
            <a:t>ón de activos y pasivos </a:t>
          </a:r>
        </a:p>
        <a:p xmlns:a="http://schemas.openxmlformats.org/drawingml/2006/main">
          <a:pPr algn="ctr"/>
          <a:r>
            <a:rPr lang="es-MX" sz="1350" b="1" baseline="0" noProof="0" smtClean="0">
              <a:latin typeface="Calibri"/>
            </a:rPr>
            <a:t>(asset and liability management)</a:t>
          </a:r>
        </a:p>
        <a:p xmlns:a="http://schemas.openxmlformats.org/drawingml/2006/main">
          <a:pPr algn="ctr"/>
          <a:endParaRPr lang="es-MX" sz="1350" b="1" baseline="0" noProof="0" smtClean="0">
            <a:latin typeface="Calibri"/>
          </a:endParaRPr>
        </a:p>
        <a:p xmlns:a="http://schemas.openxmlformats.org/drawingml/2006/main">
          <a:pPr algn="ctr"/>
          <a:r>
            <a:rPr lang="es-MX" sz="1350" b="1" baseline="0" noProof="0" smtClean="0">
              <a:latin typeface="+mn-lt"/>
            </a:rPr>
            <a:t>(30%)</a:t>
          </a:r>
          <a:endParaRPr lang="es-MX" sz="1350" b="1" baseline="0" noProof="0">
            <a:latin typeface="Calibri"/>
          </a:endParaRPr>
        </a:p>
      </cdr:txBody>
    </cdr:sp>
  </cdr:relSizeAnchor>
  <cdr:relSizeAnchor xmlns:cdr="http://schemas.openxmlformats.org/drawingml/2006/chartDrawing">
    <cdr:from>
      <cdr:x>0.2404</cdr:x>
      <cdr:y>0.64261</cdr:y>
    </cdr:from>
    <cdr:to>
      <cdr:x>0.74206</cdr:x>
      <cdr:y>0.87802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72621" y="3849992"/>
          <a:ext cx="2238358" cy="141042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MX" sz="1350" b="1" noProof="0" smtClean="0"/>
            <a:t>De forma independiente de la gesti</a:t>
          </a:r>
          <a:r>
            <a:rPr lang="es-MX" sz="1350" b="1" noProof="0" smtClean="0">
              <a:latin typeface="Calibri"/>
            </a:rPr>
            <a:t>ón de pasivos</a:t>
          </a:r>
        </a:p>
        <a:p xmlns:a="http://schemas.openxmlformats.org/drawingml/2006/main">
          <a:pPr algn="ctr"/>
          <a:endParaRPr lang="es-MX" sz="1350" b="1" noProof="0" smtClean="0">
            <a:latin typeface="Calibri"/>
          </a:endParaRPr>
        </a:p>
        <a:p xmlns:a="http://schemas.openxmlformats.org/drawingml/2006/main">
          <a:pPr algn="ctr"/>
          <a:r>
            <a:rPr lang="es-MX" sz="1350" b="1" noProof="0" smtClean="0">
              <a:latin typeface="Calibri"/>
            </a:rPr>
            <a:t>(40%)</a:t>
          </a:r>
          <a:endParaRPr lang="es-MX" sz="1350" b="1" noProof="0"/>
        </a:p>
      </cdr:txBody>
    </cdr:sp>
  </cdr:relSizeAnchor>
  <cdr:relSizeAnchor xmlns:cdr="http://schemas.openxmlformats.org/drawingml/2006/chartDrawing">
    <cdr:from>
      <cdr:x>0.12902</cdr:x>
      <cdr:y>0.33756</cdr:y>
    </cdr:from>
    <cdr:to>
      <cdr:x>0.47206</cdr:x>
      <cdr:y>0.5313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75665" y="2022395"/>
          <a:ext cx="1530624" cy="11607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s-MX" sz="1350" b="1" noProof="0" smtClean="0"/>
            <a:t>No se realiza gesti</a:t>
          </a:r>
          <a:r>
            <a:rPr lang="es-MX" sz="1350" b="1" noProof="0" smtClean="0">
              <a:latin typeface="Calibri"/>
            </a:rPr>
            <a:t>ón de activos</a:t>
          </a:r>
        </a:p>
        <a:p xmlns:a="http://schemas.openxmlformats.org/drawingml/2006/main">
          <a:pPr algn="ctr"/>
          <a:endParaRPr lang="es-MX" sz="1350" b="1" noProof="0" smtClean="0">
            <a:latin typeface="Calibri"/>
          </a:endParaRPr>
        </a:p>
        <a:p xmlns:a="http://schemas.openxmlformats.org/drawingml/2006/main">
          <a:pPr algn="ctr"/>
          <a:r>
            <a:rPr lang="es-MX" sz="1350" b="1" noProof="0" smtClean="0">
              <a:latin typeface="Calibri"/>
            </a:rPr>
            <a:t>(30%)</a:t>
          </a:r>
          <a:endParaRPr lang="es-MX" sz="1350" b="1" noProof="0"/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0.55578</cdr:x>
      <cdr:y>0.2567</cdr:y>
    </cdr:from>
    <cdr:to>
      <cdr:x>0.70522</cdr:x>
      <cdr:y>0.38928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11200" y="1612584"/>
          <a:ext cx="1293654" cy="8328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err="1"/>
            <a:t>S</a:t>
          </a:r>
          <a:r>
            <a:rPr lang="en-US" sz="1400" b="1" dirty="0" err="1">
              <a:latin typeface="Calibri"/>
            </a:rPr>
            <a:t>í</a:t>
          </a:r>
          <a:endParaRPr lang="en-US" sz="1400" b="1" dirty="0">
            <a:latin typeface="Calibri"/>
          </a:endParaRP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(20%)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0.28967</cdr:x>
      <cdr:y>0.58251</cdr:y>
    </cdr:from>
    <cdr:to>
      <cdr:x>0.4391</cdr:x>
      <cdr:y>0.71509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507536" y="3659390"/>
          <a:ext cx="1293567" cy="8328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(80%)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0.826</cdr:x>
      <cdr:y>0.91396</cdr:y>
    </cdr:from>
    <cdr:to>
      <cdr:x>0.95804</cdr:x>
      <cdr:y>0.98166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150397" y="5741581"/>
          <a:ext cx="1143000" cy="4253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/>
            <a:t>Respuestas: 10</a:t>
          </a:r>
          <a:r>
            <a:rPr lang="en-US" sz="1100" baseline="0"/>
            <a:t> </a:t>
          </a:r>
          <a:endParaRPr lang="en-US" sz="1100"/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0.60593</cdr:x>
      <cdr:y>0.43865</cdr:y>
    </cdr:from>
    <cdr:to>
      <cdr:x>0.75537</cdr:x>
      <cdr:y>0.57123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245369" y="2755607"/>
          <a:ext cx="1293654" cy="8328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err="1"/>
            <a:t>S</a:t>
          </a:r>
          <a:r>
            <a:rPr lang="en-US" sz="1400" b="1" dirty="0" err="1">
              <a:latin typeface="Calibri"/>
            </a:rPr>
            <a:t>í</a:t>
          </a:r>
          <a:endParaRPr lang="en-US" sz="1400" b="1" dirty="0">
            <a:latin typeface="Calibri"/>
          </a:endParaRP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(46%)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0.26101</cdr:x>
      <cdr:y>0.44993</cdr:y>
    </cdr:from>
    <cdr:to>
      <cdr:x>0.41044</cdr:x>
      <cdr:y>0.58251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259486" y="2826485"/>
          <a:ext cx="1293567" cy="8328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(54%)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0.70508</cdr:x>
      <cdr:y>0.95577</cdr:y>
    </cdr:from>
    <cdr:to>
      <cdr:x>0.96427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74180" y="5799985"/>
          <a:ext cx="1240373" cy="268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Respuestas: 13</a:t>
          </a:r>
          <a:r>
            <a:rPr lang="en-US" sz="1100" baseline="0" dirty="0"/>
            <a:t> </a:t>
          </a:r>
          <a:endParaRPr lang="en-US" sz="1100" dirty="0"/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0.36158</cdr:x>
      <cdr:y>0.59247</cdr:y>
    </cdr:from>
    <cdr:to>
      <cdr:x>0.88499</cdr:x>
      <cdr:y>0.7916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1296" y="1971315"/>
          <a:ext cx="2057400" cy="6625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>
              <a:latin typeface="+mn-lt"/>
            </a:rPr>
            <a:t>En</a:t>
          </a:r>
          <a:r>
            <a:rPr lang="en-US" sz="1400" b="1" baseline="0" dirty="0">
              <a:latin typeface="+mn-lt"/>
            </a:rPr>
            <a:t> la </a:t>
          </a:r>
          <a:r>
            <a:rPr lang="en-US" sz="1400" b="1" baseline="0" dirty="0" err="1">
              <a:latin typeface="+mn-lt"/>
            </a:rPr>
            <a:t>Tesorer</a:t>
          </a:r>
          <a:r>
            <a:rPr lang="en-US" sz="1400" b="1" baseline="0" dirty="0" err="1">
              <a:latin typeface="Calibri"/>
            </a:rPr>
            <a:t>ía</a:t>
          </a:r>
          <a:endParaRPr lang="en-US" sz="1400" b="1" dirty="0">
            <a:latin typeface="Calibri"/>
          </a:endParaRP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(75%)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0.16333</cdr:x>
      <cdr:y>0.24535</cdr:y>
    </cdr:from>
    <cdr:to>
      <cdr:x>0.51514</cdr:x>
      <cdr:y>0.55602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565724" y="824232"/>
          <a:ext cx="1218540" cy="1043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300" b="1" dirty="0" err="1">
              <a:latin typeface="Calibri"/>
            </a:rPr>
            <a:t>Por</a:t>
          </a:r>
          <a:r>
            <a:rPr lang="en-US" sz="1300" b="1" baseline="0" dirty="0">
              <a:latin typeface="Calibri"/>
            </a:rPr>
            <a:t> un </a:t>
          </a:r>
          <a:r>
            <a:rPr lang="en-US" sz="1300" b="1" baseline="0" dirty="0" err="1">
              <a:latin typeface="Calibri"/>
            </a:rPr>
            <a:t>contrato</a:t>
          </a:r>
          <a:r>
            <a:rPr lang="en-US" sz="1300" b="1" baseline="0" dirty="0">
              <a:latin typeface="Calibri"/>
            </a:rPr>
            <a:t> con </a:t>
          </a:r>
          <a:r>
            <a:rPr lang="en-US" sz="1300" b="1" baseline="0" dirty="0" err="1">
              <a:latin typeface="Calibri"/>
            </a:rPr>
            <a:t>terceros</a:t>
          </a:r>
          <a:r>
            <a:rPr lang="en-US" sz="1300" b="1" baseline="0" dirty="0">
              <a:latin typeface="Calibri"/>
            </a:rPr>
            <a:t> (outsourcing)</a:t>
          </a:r>
          <a:endParaRPr lang="en-US" sz="1300" b="1" dirty="0">
            <a:latin typeface="Calibri"/>
          </a:endParaRPr>
        </a:p>
        <a:p xmlns:a="http://schemas.openxmlformats.org/drawingml/2006/main">
          <a:pPr algn="ctr"/>
          <a:r>
            <a:rPr lang="en-US" sz="1300" b="1" dirty="0">
              <a:latin typeface="Calibri"/>
            </a:rPr>
            <a:t>(25%)</a:t>
          </a:r>
          <a:endParaRPr lang="en-US" sz="1300" b="1" dirty="0"/>
        </a:p>
      </cdr:txBody>
    </cdr:sp>
  </cdr:relSizeAnchor>
  <cdr:relSizeAnchor xmlns:cdr="http://schemas.openxmlformats.org/drawingml/2006/chartDrawing">
    <cdr:from>
      <cdr:x>0.70003</cdr:x>
      <cdr:y>0.9323</cdr:y>
    </cdr:from>
    <cdr:to>
      <cdr:x>0.98867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04721" y="3408039"/>
          <a:ext cx="1197686" cy="2474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Respuestas: 4</a:t>
          </a:r>
          <a:r>
            <a:rPr lang="en-US" sz="1100" baseline="0" dirty="0"/>
            <a:t> </a:t>
          </a:r>
          <a:endParaRPr lang="en-US" sz="1100" dirty="0"/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0.48031</cdr:x>
      <cdr:y>0.62784</cdr:y>
    </cdr:from>
    <cdr:to>
      <cdr:x>0.67916</cdr:x>
      <cdr:y>0.83577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03648" y="2196548"/>
          <a:ext cx="912291" cy="7274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err="1"/>
            <a:t>S</a:t>
          </a:r>
          <a:r>
            <a:rPr lang="en-US" sz="1400" b="1" dirty="0" err="1">
              <a:latin typeface="Calibri"/>
            </a:rPr>
            <a:t>í</a:t>
          </a:r>
          <a:endParaRPr lang="en-US" sz="1400" b="1" dirty="0">
            <a:latin typeface="Calibri"/>
          </a:endParaRP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(83%)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0.34007</cdr:x>
      <cdr:y>0.35443</cdr:y>
    </cdr:from>
    <cdr:to>
      <cdr:x>0.4895</cdr:x>
      <cdr:y>0.48701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560202" y="1240016"/>
          <a:ext cx="685575" cy="463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(17%)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0.61605</cdr:x>
      <cdr:y>0.91891</cdr:y>
    </cdr:from>
    <cdr:to>
      <cdr:x>0.91335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26380" y="3214868"/>
          <a:ext cx="1363991" cy="2837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/>
            <a:t>Respuestas: 6</a:t>
          </a:r>
          <a:r>
            <a:rPr lang="en-US" sz="1100" baseline="0"/>
            <a:t> </a:t>
          </a:r>
          <a:endParaRPr lang="en-US" sz="1100"/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0.62066</cdr:x>
      <cdr:y>0.4796</cdr:y>
    </cdr:from>
    <cdr:to>
      <cdr:x>0.7701</cdr:x>
      <cdr:y>0.61218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303302" y="2416915"/>
          <a:ext cx="795357" cy="66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 err="1"/>
            <a:t>S</a:t>
          </a:r>
          <a:r>
            <a:rPr lang="en-US" sz="1400" b="1" dirty="0" err="1">
              <a:latin typeface="Calibri"/>
            </a:rPr>
            <a:t>í</a:t>
          </a:r>
          <a:endParaRPr lang="en-US" sz="1400" b="1" dirty="0">
            <a:latin typeface="Calibri"/>
          </a:endParaRP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(46%)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0.22884</cdr:x>
      <cdr:y>0.47487</cdr:y>
    </cdr:from>
    <cdr:to>
      <cdr:x>0.37827</cdr:x>
      <cdr:y>0.60745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217921" y="2393079"/>
          <a:ext cx="795304" cy="6681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 dirty="0">
              <a:latin typeface="Calibri"/>
            </a:rPr>
            <a:t>(54%)</a:t>
          </a:r>
          <a:endParaRPr lang="en-US" sz="1400" b="1" dirty="0"/>
        </a:p>
      </cdr:txBody>
    </cdr:sp>
  </cdr:relSizeAnchor>
  <cdr:relSizeAnchor xmlns:cdr="http://schemas.openxmlformats.org/drawingml/2006/chartDrawing">
    <cdr:from>
      <cdr:x>0.65825</cdr:x>
      <cdr:y>0.9323</cdr:y>
    </cdr:from>
    <cdr:to>
      <cdr:x>0.87774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503391" y="4698241"/>
          <a:ext cx="1168156" cy="3411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Respuestas: 13</a:t>
          </a:r>
          <a:r>
            <a:rPr lang="en-US" sz="1100" baseline="0" dirty="0"/>
            <a:t> </a:t>
          </a:r>
          <a:endParaRPr lang="en-US" sz="1100" dirty="0"/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0.5609</cdr:x>
      <cdr:y>0.52891</cdr:y>
    </cdr:from>
    <cdr:to>
      <cdr:x>0.71034</cdr:x>
      <cdr:y>0.66149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55510" y="3322653"/>
          <a:ext cx="1293654" cy="8328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/>
            <a:t>S</a:t>
          </a:r>
          <a:r>
            <a:rPr lang="en-US" sz="1400" b="1">
              <a:latin typeface="Calibri"/>
            </a:rPr>
            <a:t>í</a:t>
          </a:r>
        </a:p>
        <a:p xmlns:a="http://schemas.openxmlformats.org/drawingml/2006/main">
          <a:pPr algn="ctr"/>
          <a:r>
            <a:rPr lang="en-US" sz="1400" b="1">
              <a:latin typeface="Calibri"/>
            </a:rPr>
            <a:t>(77%)</a:t>
          </a:r>
          <a:endParaRPr lang="en-US" sz="1400" b="1"/>
        </a:p>
      </cdr:txBody>
    </cdr:sp>
  </cdr:relSizeAnchor>
  <cdr:relSizeAnchor xmlns:cdr="http://schemas.openxmlformats.org/drawingml/2006/chartDrawing">
    <cdr:from>
      <cdr:x>0.27739</cdr:x>
      <cdr:y>0.34273</cdr:y>
    </cdr:from>
    <cdr:to>
      <cdr:x>0.42682</cdr:x>
      <cdr:y>0.47531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401307" y="2153081"/>
          <a:ext cx="1293567" cy="8328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>
              <a:latin typeface="Calibri"/>
            </a:rPr>
            <a:t>No</a:t>
          </a:r>
        </a:p>
        <a:p xmlns:a="http://schemas.openxmlformats.org/drawingml/2006/main">
          <a:pPr algn="ctr"/>
          <a:r>
            <a:rPr lang="en-US" sz="1400" b="1">
              <a:latin typeface="Calibri"/>
            </a:rPr>
            <a:t>(23%)</a:t>
          </a:r>
          <a:endParaRPr lang="en-US" sz="1400" b="1"/>
        </a:p>
      </cdr:txBody>
    </cdr:sp>
  </cdr:relSizeAnchor>
  <cdr:relSizeAnchor xmlns:cdr="http://schemas.openxmlformats.org/drawingml/2006/chartDrawing">
    <cdr:from>
      <cdr:x>0.66488</cdr:x>
      <cdr:y>0.9323</cdr:y>
    </cdr:from>
    <cdr:to>
      <cdr:x>0.96871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095884" y="4707507"/>
          <a:ext cx="1414759" cy="3418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Respuestas: 13</a:t>
          </a:r>
          <a:r>
            <a:rPr lang="en-US" sz="1100" baseline="0" dirty="0"/>
            <a:t> </a:t>
          </a:r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04820" cy="461010"/>
          </a:xfrm>
          <a:prstGeom prst="rect">
            <a:avLst/>
          </a:prstGeom>
        </p:spPr>
        <p:txBody>
          <a:bodyPr vert="horz" lIns="92967" tIns="46484" rIns="92967" bIns="464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776" y="1"/>
            <a:ext cx="3004820" cy="461010"/>
          </a:xfrm>
          <a:prstGeom prst="rect">
            <a:avLst/>
          </a:prstGeom>
        </p:spPr>
        <p:txBody>
          <a:bodyPr vert="horz" lIns="92967" tIns="46484" rIns="92967" bIns="46484" rtlCol="0"/>
          <a:lstStyle>
            <a:lvl1pPr algn="r">
              <a:defRPr sz="1200"/>
            </a:lvl1pPr>
          </a:lstStyle>
          <a:p>
            <a:fld id="{E6577747-78B2-7643-B570-D5739E082350}" type="datetimeFigureOut">
              <a:rPr lang="en-US" smtClean="0"/>
              <a:pPr/>
              <a:t>8/21/12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57590"/>
            <a:ext cx="3004820" cy="461010"/>
          </a:xfrm>
          <a:prstGeom prst="rect">
            <a:avLst/>
          </a:prstGeom>
        </p:spPr>
        <p:txBody>
          <a:bodyPr vert="horz" lIns="92967" tIns="46484" rIns="92967" bIns="464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776" y="8757590"/>
            <a:ext cx="3004820" cy="461010"/>
          </a:xfrm>
          <a:prstGeom prst="rect">
            <a:avLst/>
          </a:prstGeom>
        </p:spPr>
        <p:txBody>
          <a:bodyPr vert="horz" lIns="92967" tIns="46484" rIns="92967" bIns="46484" rtlCol="0" anchor="b"/>
          <a:lstStyle>
            <a:lvl1pPr algn="r">
              <a:defRPr sz="1200"/>
            </a:lvl1pPr>
          </a:lstStyle>
          <a:p>
            <a:fld id="{E8A0C12E-8CD3-2141-8D49-5F6B44862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1439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04820" cy="461010"/>
          </a:xfrm>
          <a:prstGeom prst="rect">
            <a:avLst/>
          </a:prstGeom>
        </p:spPr>
        <p:txBody>
          <a:bodyPr vert="horz" lIns="92967" tIns="46484" rIns="92967" bIns="464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6" y="1"/>
            <a:ext cx="3004820" cy="461010"/>
          </a:xfrm>
          <a:prstGeom prst="rect">
            <a:avLst/>
          </a:prstGeom>
        </p:spPr>
        <p:txBody>
          <a:bodyPr vert="horz" lIns="92967" tIns="46484" rIns="92967" bIns="46484" rtlCol="0"/>
          <a:lstStyle>
            <a:lvl1pPr algn="r">
              <a:defRPr sz="1200"/>
            </a:lvl1pPr>
          </a:lstStyle>
          <a:p>
            <a:fld id="{02DEFB63-91D6-C843-BEC5-DE67BBC20E75}" type="datetimeFigureOut">
              <a:rPr lang="en-US" smtClean="0"/>
              <a:pPr/>
              <a:t>8/21/12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2150"/>
            <a:ext cx="4611688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67" tIns="46484" rIns="92967" bIns="464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1" y="4379596"/>
            <a:ext cx="5547360" cy="4149090"/>
          </a:xfrm>
          <a:prstGeom prst="rect">
            <a:avLst/>
          </a:prstGeom>
        </p:spPr>
        <p:txBody>
          <a:bodyPr vert="horz" lIns="92967" tIns="46484" rIns="92967" bIns="46484" rtlCol="0">
            <a:normAutofit/>
          </a:bodyPr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57590"/>
            <a:ext cx="3004820" cy="461010"/>
          </a:xfrm>
          <a:prstGeom prst="rect">
            <a:avLst/>
          </a:prstGeom>
        </p:spPr>
        <p:txBody>
          <a:bodyPr vert="horz" lIns="92967" tIns="46484" rIns="92967" bIns="464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6" y="8757590"/>
            <a:ext cx="3004820" cy="461010"/>
          </a:xfrm>
          <a:prstGeom prst="rect">
            <a:avLst/>
          </a:prstGeom>
        </p:spPr>
        <p:txBody>
          <a:bodyPr vert="horz" lIns="92967" tIns="46484" rIns="92967" bIns="46484" rtlCol="0" anchor="b"/>
          <a:lstStyle>
            <a:lvl1pPr algn="r">
              <a:defRPr sz="1200"/>
            </a:lvl1pPr>
          </a:lstStyle>
          <a:p>
            <a:fld id="{F44001D1-871D-C243-B414-7A73B14968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4405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32418" indent="-232418">
              <a:buFont typeface="Arial"/>
              <a:buChar char="•"/>
            </a:pPr>
            <a:endParaRPr lang="en-US" baseline="0" dirty="0" smtClean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32418" indent="-232418">
              <a:buFont typeface="Arial"/>
              <a:buChar char="•"/>
            </a:pPr>
            <a:endParaRPr lang="en-US" baseline="0" dirty="0" smtClean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32418" indent="-232418">
              <a:buFont typeface="Arial"/>
              <a:buChar char="•"/>
            </a:pPr>
            <a:endParaRPr lang="en-US" baseline="0" dirty="0" smtClean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749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4001D1-871D-C243-B414-7A73B14968C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rds.yahoo.com/_ylt=A0geus72t2FLM8gA9tdXNyoA;_ylu=X3oDMTB0cDFibzAyBHNlYwNzYwRjb2xvA2FjMgR2dGlkA0g0OTdfMTM4/SIG=1jps2cp6m/EXP=1264781686/**http:/images.search.yahoo.com/images/view?back=http://search.yahoo.com/search?ei=UTF-8&amp;p=world+bank+logo&amp;w=100&amp;h=86&amp;imgurl=www.unesco.org/water/logos/world_bank.gif&amp;size=2.5kB&amp;name=world+bank+gif&amp;rcurl=http://www.unesco.org/water/news/archives/semestre1_07.shtml&amp;rurl=http://www.unesco.org/water/news/archives/semestre1_07.shtml&amp;p=world+bank+logo&amp;type=gif&amp;no=1&amp;tt=6,702&amp;oid=10ba4a7c026e4206&amp;tit=world+bank+gif&amp;sigr=11s8tk1cm&amp;sigi=1190nbavk&amp;sigb=11p89lcgu" TargetMode="External"/><Relationship Id="rId4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</a:t>
            </a:r>
            <a:r>
              <a:rPr lang="es-ES_tradnl" dirty="0" err="1" smtClean="0"/>
              <a:t>Master</a:t>
            </a:r>
            <a:r>
              <a:rPr lang="es-ES_tradnl" dirty="0" smtClean="0"/>
              <a:t> </a:t>
            </a:r>
            <a:r>
              <a:rPr lang="es-ES_tradnl" dirty="0" err="1" smtClean="0"/>
              <a:t>title</a:t>
            </a:r>
            <a:r>
              <a:rPr lang="es-ES_tradnl" dirty="0" smtClean="0"/>
              <a:t> </a:t>
            </a:r>
            <a:r>
              <a:rPr lang="es-ES_tradnl" dirty="0" err="1" smtClean="0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73324" y="6356350"/>
            <a:ext cx="2133600" cy="365125"/>
          </a:xfrm>
        </p:spPr>
        <p:txBody>
          <a:bodyPr/>
          <a:lstStyle/>
          <a:p>
            <a:fld id="{8BC30FED-C453-463B-BBCB-A3BDC1A5F69F}" type="datetime1">
              <a:rPr lang="en-US" smtClean="0"/>
              <a:pPr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 algn="l"/>
            <a:r>
              <a:rPr lang="en-US" dirty="0" smtClean="0"/>
              <a:t>Add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89FDA-32E0-4241-93CA-B5B4FA56F843}" type="datetime1">
              <a:rPr lang="en-US" smtClean="0"/>
              <a:pPr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F5BB1-6E01-4C00-AC6F-9DB19E02769B}" type="datetime1">
              <a:rPr lang="en-US" smtClean="0"/>
              <a:pPr/>
              <a:t>8/21/12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13383-EDFF-4F93-AC9D-B2BF560A7D54}" type="datetime1">
              <a:rPr lang="en-US" smtClean="0"/>
              <a:pPr/>
              <a:t>8/21/12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70E27-7FDE-4883-9AFA-C8EB8D5A2791}" type="datetime1">
              <a:rPr lang="en-US" smtClean="0"/>
              <a:pPr/>
              <a:t>8/21/12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18" descr="www.radiojamaica.com/images/stories/imf%20logo.gif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810049" y="6196075"/>
            <a:ext cx="6477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www.unesco.org/water/logos/world_bank.gif">
            <a:hlinkClick r:id="rId3"/>
          </p:cNvPr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5967351" y="6199324"/>
            <a:ext cx="74295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0D9B-B49D-4CB3-9B3B-358D0E478A85}" type="datetime1">
              <a:rPr lang="en-US" smtClean="0"/>
              <a:pPr/>
              <a:t>8/21/12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8F2BC-713B-4BBA-9884-935102FA73B8}" type="datetime1">
              <a:rPr lang="en-US" smtClean="0"/>
              <a:pPr/>
              <a:t>8/21/12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C2DF6-2CAC-467A-A07F-293B28B386A6}" type="datetime1">
              <a:rPr lang="en-US" smtClean="0"/>
              <a:pPr/>
              <a:t>8/21/12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C16DE-B95B-4753-A9E6-C520E5EE437B}" type="datetime1">
              <a:rPr lang="en-US" smtClean="0"/>
              <a:pPr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038BA-A32A-4351-8A5B-918B44DF116C}" type="datetime1">
              <a:rPr lang="en-US" smtClean="0"/>
              <a:pPr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vmlDrawing" Target="../drawings/vmlDrawing1.vml"/><Relationship Id="rId14" Type="http://schemas.openxmlformats.org/officeDocument/2006/relationships/oleObject" Target="Treasury.xlsx" TargetMode="External"/><Relationship Id="rId1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526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EE792-3039-4F58-B366-7818546A2AE8}" type="datetime1">
              <a:rPr lang="en-US" smtClean="0"/>
              <a:pPr/>
              <a:t>8/21/12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 rot="-21600000">
            <a:off x="-5781" y="6512011"/>
            <a:ext cx="5852650" cy="366900"/>
          </a:xfrm>
          <a:prstGeom prst="rect">
            <a:avLst/>
          </a:prstGeom>
          <a:solidFill>
            <a:srgbClr val="484329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0" bIns="9144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200" b="1" i="0" u="sng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imes New Roman" charset="0"/>
              <a:ea typeface="Times New Roman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charset="0"/>
                <a:ea typeface="Times New Roman" charset="0"/>
              </a:rPr>
              <a:t/>
            </a:r>
            <a:br>
              <a:rPr kumimoji="0" lang="es-ES" sz="12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charset="0"/>
                <a:ea typeface="Times New Roman" charset="0"/>
              </a:rPr>
            </a:br>
            <a:endParaRPr kumimoji="0" lang="es-ES" sz="12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Calibri" charset="0"/>
              <a:ea typeface="Times New Roman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14712" y="6356350"/>
            <a:ext cx="8160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8D0651C5-83E3-9C4D-B13E-0A25CACA147F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-1" y="-1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Worksheet" r:id="rId14" imgW="4943424" imgH="10696538" progId="Excel.Sheet.8">
                  <p:link updateAutomatic="1"/>
                </p:oleObj>
              </mc:Choice>
              <mc:Fallback>
                <p:oleObj name="Worksheet" r:id="rId14" imgW="4943424" imgH="10696538" progId="Excel.Sheet.8">
                  <p:link updateAutomatic="1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-1"/>
                        <a:ext cx="0" cy="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-1" y="-1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Worksheet" r:id="rId14" imgW="4943424" imgH="10696538" progId="Excel.Sheet.8">
                  <p:link updateAutomatic="1"/>
                </p:oleObj>
              </mc:Choice>
              <mc:Fallback>
                <p:oleObj name="Worksheet" r:id="rId14" imgW="4943424" imgH="10696538" progId="Excel.Sheet.8">
                  <p:link updateAutomatic="1"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-1"/>
                        <a:ext cx="0" cy="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-1" y="-1"/>
          <a:ext cx="0" cy="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Worksheet" r:id="rId14" imgW="4943424" imgH="10696538" progId="Excel.Sheet.8">
                  <p:link updateAutomatic="1"/>
                </p:oleObj>
              </mc:Choice>
              <mc:Fallback>
                <p:oleObj name="Worksheet" r:id="rId14" imgW="4943424" imgH="10696538" progId="Excel.Sheet.8">
                  <p:link updateAutomatic="1"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-1"/>
                        <a:ext cx="0" cy="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7483648" y="-2147483648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7483648" y="-2147483648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7483648" y="-2147483648"/>
            <a:ext cx="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6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4" Type="http://schemas.openxmlformats.org/officeDocument/2006/relationships/chart" Target="../charts/chart7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4" Type="http://schemas.openxmlformats.org/officeDocument/2006/relationships/chart" Target="../charts/chart9.xml"/><Relationship Id="rId5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4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chart" Target="../charts/char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chart" Target="../charts/char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chart" Target="../charts/char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4" Type="http://schemas.openxmlformats.org/officeDocument/2006/relationships/chart" Target="../charts/chart23.xml"/><Relationship Id="rId5" Type="http://schemas.openxmlformats.org/officeDocument/2006/relationships/chart" Target="../charts/chart2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4" Type="http://schemas.openxmlformats.org/officeDocument/2006/relationships/chart" Target="../charts/chart26.xml"/><Relationship Id="rId5" Type="http://schemas.openxmlformats.org/officeDocument/2006/relationships/chart" Target="../charts/chart27.xm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8.xml"/><Relationship Id="rId3" Type="http://schemas.openxmlformats.org/officeDocument/2006/relationships/chart" Target="../charts/chart2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chart" Target="../charts/chart3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1.xml"/><Relationship Id="rId3" Type="http://schemas.openxmlformats.org/officeDocument/2006/relationships/chart" Target="../charts/chart3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4" Type="http://schemas.openxmlformats.org/officeDocument/2006/relationships/chart" Target="../charts/chart36.xml"/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8.xml"/><Relationship Id="rId3" Type="http://schemas.openxmlformats.org/officeDocument/2006/relationships/chart" Target="../charts/chart3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351" y="1426892"/>
            <a:ext cx="8773298" cy="4454924"/>
          </a:xfrm>
        </p:spPr>
        <p:txBody>
          <a:bodyPr>
            <a:normAutofit/>
          </a:bodyPr>
          <a:lstStyle/>
          <a:p>
            <a:r>
              <a:rPr lang="es-ES" sz="3600" b="1" dirty="0" smtClean="0"/>
              <a:t>Encuentro de Tesoreros Latinoamericanos</a:t>
            </a: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sz="3200" b="1" dirty="0" smtClean="0"/>
              <a:t> </a:t>
            </a:r>
            <a:br>
              <a:rPr lang="es-ES" sz="3200" b="1" dirty="0" smtClean="0"/>
            </a:br>
            <a:r>
              <a:rPr lang="es-ES" sz="3200" b="1" dirty="0" smtClean="0"/>
              <a:t>Encuesta 2012</a:t>
            </a: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sz="3200" dirty="0" smtClean="0"/>
              <a:t/>
            </a:r>
            <a:br>
              <a:rPr lang="es-ES" sz="3200" dirty="0" smtClean="0"/>
            </a:br>
            <a:r>
              <a:rPr lang="es-ES" dirty="0" smtClean="0"/>
              <a:t/>
            </a:r>
            <a:br>
              <a:rPr lang="es-ES" dirty="0" smtClean="0"/>
            </a:br>
            <a:r>
              <a:rPr lang="es-ES" sz="3200" dirty="0" smtClean="0"/>
              <a:t>Agosto 22-24, 2012</a:t>
            </a:r>
            <a:br>
              <a:rPr lang="es-ES" sz="3200" dirty="0" smtClean="0"/>
            </a:br>
            <a:r>
              <a:rPr lang="es-ES" sz="3200" dirty="0" smtClean="0"/>
              <a:t>B</a:t>
            </a:r>
            <a:r>
              <a:rPr lang="es-MX" sz="3200" dirty="0" err="1" smtClean="0"/>
              <a:t>ógota</a:t>
            </a:r>
            <a:r>
              <a:rPr lang="es-MX" sz="3200" dirty="0" smtClean="0"/>
              <a:t>, Colombia</a:t>
            </a:r>
            <a:endParaRPr lang="es-ES" sz="3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Metodología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Preguntas fundamentales que deben preguntar cada año</a:t>
            </a:r>
          </a:p>
          <a:p>
            <a:pPr lvl="1"/>
            <a:r>
              <a:rPr lang="es-MX" dirty="0" err="1" smtClean="0"/>
              <a:t>E.g.</a:t>
            </a:r>
            <a:r>
              <a:rPr lang="es-MX" dirty="0" smtClean="0"/>
              <a:t> Porcentaje de pagos electrónicos</a:t>
            </a:r>
          </a:p>
          <a:p>
            <a:pPr>
              <a:buNone/>
            </a:pPr>
            <a:endParaRPr lang="es-MX" dirty="0" smtClean="0"/>
          </a:p>
          <a:p>
            <a:r>
              <a:rPr lang="es-MX" dirty="0" smtClean="0"/>
              <a:t>Preguntas coyunturales </a:t>
            </a:r>
          </a:p>
          <a:p>
            <a:pPr lvl="1"/>
            <a:endParaRPr lang="es-MX" dirty="0" smtClean="0"/>
          </a:p>
          <a:p>
            <a:pPr lvl="1"/>
            <a:endParaRPr lang="es-MX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3" name="Diagram 2"/>
          <p:cNvGraphicFramePr/>
          <p:nvPr/>
        </p:nvGraphicFramePr>
        <p:xfrm>
          <a:off x="1194372" y="1143000"/>
          <a:ext cx="6737053" cy="3906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Las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Funciones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la </a:t>
            </a:r>
            <a:r>
              <a:rPr kumimoji="0" lang="en-US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Tesorería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3795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974" y="5426765"/>
            <a:ext cx="7170738" cy="30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/>
              <a:t>Contenido</a:t>
            </a:r>
            <a:endParaRPr lang="es-E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28191" y="1338263"/>
            <a:ext cx="2763079" cy="2547937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693505" y="2067339"/>
            <a:ext cx="1093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Encuesta Principal de FOTEGAL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691270" y="1338263"/>
            <a:ext cx="2763079" cy="2547937"/>
            <a:chOff x="4691270" y="1338263"/>
            <a:chExt cx="2763079" cy="2547937"/>
          </a:xfrm>
        </p:grpSpPr>
        <p:sp>
          <p:nvSpPr>
            <p:cNvPr id="9" name="Rectangle 8"/>
            <p:cNvSpPr/>
            <p:nvPr/>
          </p:nvSpPr>
          <p:spPr>
            <a:xfrm>
              <a:off x="4691270" y="1338263"/>
              <a:ext cx="2763079" cy="254793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569227" y="2375452"/>
              <a:ext cx="10933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 smtClean="0"/>
                <a:t>Costo de Servicios </a:t>
              </a:r>
              <a:endParaRPr lang="en-US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28191" y="3886200"/>
            <a:ext cx="2763079" cy="2547937"/>
            <a:chOff x="1928191" y="3886200"/>
            <a:chExt cx="2763079" cy="2547937"/>
          </a:xfrm>
        </p:grpSpPr>
        <p:sp>
          <p:nvSpPr>
            <p:cNvPr id="10" name="Rectangle 9"/>
            <p:cNvSpPr/>
            <p:nvPr/>
          </p:nvSpPr>
          <p:spPr>
            <a:xfrm>
              <a:off x="1928191" y="3886200"/>
              <a:ext cx="2763079" cy="2547937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365513" y="4750904"/>
              <a:ext cx="191825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 smtClean="0"/>
                <a:t>Relaciones entre la Tesorería y el Banco Central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691270" y="3886200"/>
            <a:ext cx="2763079" cy="2547937"/>
            <a:chOff x="4691270" y="3886200"/>
            <a:chExt cx="2763079" cy="2547937"/>
          </a:xfrm>
        </p:grpSpPr>
        <p:sp>
          <p:nvSpPr>
            <p:cNvPr id="11" name="Rectangle 10"/>
            <p:cNvSpPr/>
            <p:nvPr/>
          </p:nvSpPr>
          <p:spPr>
            <a:xfrm>
              <a:off x="4691270" y="3886200"/>
              <a:ext cx="2763079" cy="2547937"/>
            </a:xfrm>
            <a:prstGeom prst="rect">
              <a:avLst/>
            </a:prstGeom>
            <a:solidFill>
              <a:srgbClr val="F6F369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121965" y="4935570"/>
              <a:ext cx="19182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 smtClean="0"/>
                <a:t>CUT</a:t>
              </a:r>
              <a:endParaRPr lang="en-US" dirty="0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66641" y="3931064"/>
            <a:ext cx="4864176" cy="2503073"/>
          </a:xfrm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</a:rPr>
              <a:t>Gestión de Caja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</a:rPr>
              <a:t>Recaudación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</a:rPr>
              <a:t>Pagos del Gobierno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</a:rPr>
              <a:t>Fondos Especiales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  <a:latin typeface="Calibri"/>
              </a:rPr>
              <a:t>Arreglos Institucionales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</a:rPr>
              <a:t>Indicadores de Desempeño</a:t>
            </a:r>
          </a:p>
          <a:p>
            <a:pPr marL="514350" indent="-514350">
              <a:buFont typeface="+mj-lt"/>
              <a:buAutoNum type="arabicPeriod"/>
            </a:pPr>
            <a:r>
              <a:rPr lang="es-AR" sz="1400" dirty="0" smtClean="0"/>
              <a:t>Mecanismos coordinaci</a:t>
            </a:r>
            <a:r>
              <a:rPr lang="es-AR" sz="1400" dirty="0" smtClean="0">
                <a:latin typeface="Calibri"/>
              </a:rPr>
              <a:t>ó</a:t>
            </a:r>
            <a:r>
              <a:rPr lang="es-AR" sz="1400" dirty="0" smtClean="0"/>
              <a:t>n tesorer</a:t>
            </a:r>
            <a:r>
              <a:rPr lang="es-AR" sz="1400" dirty="0" smtClean="0">
                <a:latin typeface="Calibri"/>
              </a:rPr>
              <a:t>í</a:t>
            </a:r>
            <a:r>
              <a:rPr lang="es-AR" sz="1400" dirty="0" smtClean="0"/>
              <a:t>a/unidad de deuda </a:t>
            </a:r>
          </a:p>
          <a:p>
            <a:pPr marL="514350" indent="-514350">
              <a:buFont typeface="+mj-lt"/>
              <a:buAutoNum type="arabicPeriod"/>
            </a:pPr>
            <a:r>
              <a:rPr lang="es-AR" sz="1400" dirty="0" smtClean="0"/>
              <a:t>Gestión de Riesgos</a:t>
            </a:r>
          </a:p>
          <a:p>
            <a:pPr marL="514350" indent="-514350">
              <a:buFont typeface="+mj-lt"/>
              <a:buAutoNum type="arabicPeriod"/>
            </a:pPr>
            <a:r>
              <a:rPr lang="es-AR" sz="1400" dirty="0" smtClean="0"/>
              <a:t>Política de </a:t>
            </a:r>
            <a:r>
              <a:rPr lang="es-AR" sz="1400" dirty="0" err="1" smtClean="0"/>
              <a:t>Identificacón</a:t>
            </a:r>
            <a:endParaRPr lang="en-US" sz="1400" dirty="0" smtClean="0"/>
          </a:p>
          <a:p>
            <a:pPr marL="514350" indent="-514350">
              <a:buFont typeface="+mj-lt"/>
              <a:buAutoNum type="arabicPeriod"/>
            </a:pPr>
            <a:endParaRPr lang="es-ES" sz="2400" dirty="0" smtClean="0"/>
          </a:p>
        </p:txBody>
      </p:sp>
      <p:sp>
        <p:nvSpPr>
          <p:cNvPr id="19" name="Curved Left Arrow 18"/>
          <p:cNvSpPr/>
          <p:nvPr/>
        </p:nvSpPr>
        <p:spPr>
          <a:xfrm rot="19330192">
            <a:off x="4898334" y="2512293"/>
            <a:ext cx="447261" cy="1510748"/>
          </a:xfrm>
          <a:prstGeom prst="curvedLeftArrow">
            <a:avLst/>
          </a:prstGeom>
          <a:solidFill>
            <a:schemeClr val="accent6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1. </a:t>
            </a:r>
            <a:r>
              <a:rPr lang="es-ES" b="1" dirty="0" smtClean="0"/>
              <a:t>Participantes de la Encuesta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2208" y="1600200"/>
            <a:ext cx="3648358" cy="3827057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Argentina</a:t>
            </a:r>
          </a:p>
          <a:p>
            <a:r>
              <a:rPr lang="es-ES" dirty="0" smtClean="0"/>
              <a:t>Colombia</a:t>
            </a:r>
          </a:p>
          <a:p>
            <a:r>
              <a:rPr lang="es-ES" dirty="0" smtClean="0"/>
              <a:t>Costa Rica</a:t>
            </a:r>
          </a:p>
          <a:p>
            <a:r>
              <a:rPr lang="es-ES" dirty="0" smtClean="0"/>
              <a:t>Chile </a:t>
            </a:r>
          </a:p>
          <a:p>
            <a:r>
              <a:rPr lang="es-ES" dirty="0" smtClean="0"/>
              <a:t>Ecuador</a:t>
            </a:r>
          </a:p>
          <a:p>
            <a:r>
              <a:rPr lang="en-US" dirty="0" smtClean="0"/>
              <a:t>El Salvador</a:t>
            </a:r>
          </a:p>
          <a:p>
            <a:r>
              <a:rPr lang="en-US" dirty="0" smtClean="0"/>
              <a:t>Guatemala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66354" y="1596045"/>
            <a:ext cx="4577646" cy="383121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3500" dirty="0" smtClean="0"/>
              <a:t>Honduras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s-ES" sz="3500" dirty="0" smtClean="0"/>
              <a:t>México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s-ES" sz="3500" dirty="0" smtClean="0"/>
              <a:t>Nicaragua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s-ES" sz="3500" dirty="0" smtClean="0"/>
              <a:t>Panamá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s-ES" sz="3500" dirty="0" smtClean="0"/>
              <a:t>Perú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s-ES" sz="3500" dirty="0" smtClean="0"/>
              <a:t>República Dominicana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r>
              <a:rPr lang="es-ES" sz="3500" dirty="0" smtClean="0"/>
              <a:t>Uruguay</a:t>
            </a:r>
          </a:p>
          <a:p>
            <a:pPr marL="342900" indent="-342900">
              <a:spcBef>
                <a:spcPct val="20000"/>
              </a:spcBef>
              <a:buFont typeface="Arial"/>
              <a:buChar char="•"/>
              <a:defRPr/>
            </a:pPr>
            <a:endParaRPr lang="en-US" sz="3200" dirty="0" smtClean="0"/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839205" y="5671201"/>
            <a:ext cx="3008879" cy="6851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s-ES" sz="32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s-ES" sz="3600" b="1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14 </a:t>
            </a:r>
            <a:r>
              <a:rPr lang="es-ES" sz="3600" b="1" dirty="0" smtClean="0"/>
              <a:t>Países</a:t>
            </a:r>
            <a:endParaRPr kumimoji="0" lang="es-ES" sz="3600" b="1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860797" y="5734878"/>
            <a:ext cx="978408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105" y="4502426"/>
            <a:ext cx="8308414" cy="1362075"/>
          </a:xfrm>
        </p:spPr>
        <p:txBody>
          <a:bodyPr>
            <a:normAutofit/>
          </a:bodyPr>
          <a:lstStyle/>
          <a:p>
            <a:r>
              <a:rPr lang="en-US" dirty="0" smtClean="0"/>
              <a:t>2. GEST</a:t>
            </a:r>
            <a:r>
              <a:rPr lang="es-ES" dirty="0" smtClean="0"/>
              <a:t>ión De CAJA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2. </a:t>
            </a:r>
            <a:r>
              <a:rPr lang="en-US" dirty="0" err="1" smtClean="0"/>
              <a:t>Gesti</a:t>
            </a:r>
            <a:r>
              <a:rPr lang="es-ES" dirty="0" err="1" smtClean="0"/>
              <a:t>ón</a:t>
            </a:r>
            <a:r>
              <a:rPr lang="es-ES" dirty="0" smtClean="0"/>
              <a:t> de Caja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2238" y="385418"/>
            <a:ext cx="8861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¿Qué oficina gubernamental asume la responsabilidad de la preparación, consolidación y actualización de los pronósticos de flujos de caja durante el año?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73377" y="6346309"/>
            <a:ext cx="2949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*Algunas participantes seleccionaron m</a:t>
            </a:r>
            <a:r>
              <a:rPr lang="es-ES" sz="1200" b="1" dirty="0" smtClean="0">
                <a:latin typeface="Calibri"/>
              </a:rPr>
              <a:t>á</a:t>
            </a:r>
            <a:r>
              <a:rPr lang="es-ES" sz="1200" b="1" dirty="0" smtClean="0"/>
              <a:t>s que una respuesta.  </a:t>
            </a:r>
            <a:endParaRPr lang="es-ES" sz="1200" b="1" dirty="0"/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244642" y="449012"/>
          <a:ext cx="8654716" cy="6272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842054" y="6012676"/>
            <a:ext cx="4584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*Algunas participantes seleccionaron m</a:t>
            </a:r>
            <a:r>
              <a:rPr lang="es-ES" sz="1200" b="1" dirty="0" smtClean="0">
                <a:latin typeface="Calibri"/>
              </a:rPr>
              <a:t>á</a:t>
            </a:r>
            <a:r>
              <a:rPr lang="es-ES" sz="1200" b="1" dirty="0" smtClean="0"/>
              <a:t>s que una respuesta.  </a:t>
            </a:r>
            <a:endParaRPr lang="es-ES" sz="1200" b="1" dirty="0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4474758" y="1451113"/>
          <a:ext cx="4485503" cy="4243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59026" y="593124"/>
            <a:ext cx="8458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sz="2400" b="1" dirty="0" smtClean="0"/>
              <a:t> ¿Con qué frecuencia(s) se preparan los planes de caja?</a:t>
            </a:r>
            <a:endParaRPr lang="en-US" sz="2400" dirty="0"/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79514" y="1321904"/>
          <a:ext cx="4224130" cy="4323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2. </a:t>
            </a:r>
            <a:r>
              <a:rPr lang="en-US" dirty="0" err="1" smtClean="0"/>
              <a:t>Gesti</a:t>
            </a:r>
            <a:r>
              <a:rPr lang="es-ES" dirty="0" err="1" smtClean="0"/>
              <a:t>ón</a:t>
            </a:r>
            <a:r>
              <a:rPr lang="es-ES" dirty="0" smtClean="0"/>
              <a:t> de Caja 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474758" y="1192696"/>
          <a:ext cx="4485503" cy="4819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2. </a:t>
            </a:r>
            <a:r>
              <a:rPr lang="en-US" dirty="0" err="1" smtClean="0"/>
              <a:t>Gesti</a:t>
            </a:r>
            <a:r>
              <a:rPr lang="es-ES" dirty="0" err="1" smtClean="0"/>
              <a:t>ón</a:t>
            </a:r>
            <a:r>
              <a:rPr lang="es-ES" dirty="0" smtClean="0"/>
              <a:t> de Caja 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1020701" y="1048172"/>
          <a:ext cx="7398549" cy="5432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1"/>
          <p:cNvSpPr txBox="1"/>
          <p:nvPr/>
        </p:nvSpPr>
        <p:spPr>
          <a:xfrm>
            <a:off x="1514111" y="2325757"/>
            <a:ext cx="3471970" cy="136166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/>
              <a:t>(a) , (b) , (c) y (d)</a:t>
            </a:r>
          </a:p>
          <a:p>
            <a:pPr algn="ctr"/>
            <a:r>
              <a:rPr lang="en-US" sz="1400" b="1" dirty="0" smtClean="0"/>
              <a:t> 14%</a:t>
            </a:r>
            <a:endParaRPr lang="en-US" sz="1400" b="1" dirty="0"/>
          </a:p>
        </p:txBody>
      </p:sp>
      <p:sp>
        <p:nvSpPr>
          <p:cNvPr id="10" name="TextBox 1"/>
          <p:cNvSpPr txBox="1"/>
          <p:nvPr/>
        </p:nvSpPr>
        <p:spPr>
          <a:xfrm>
            <a:off x="6249722" y="1247364"/>
            <a:ext cx="1144186" cy="85670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/>
              <a:t> </a:t>
            </a:r>
            <a:r>
              <a:rPr lang="en-US" sz="1400" b="1" dirty="0" smtClean="0"/>
              <a:t>(a) y (b)</a:t>
            </a:r>
            <a:endParaRPr lang="en-US" sz="1400" b="1" dirty="0"/>
          </a:p>
          <a:p>
            <a:pPr algn="ctr"/>
            <a:r>
              <a:rPr lang="en-US" sz="1400" b="1" dirty="0" smtClean="0"/>
              <a:t>14</a:t>
            </a:r>
            <a:r>
              <a:rPr lang="en-US" sz="1400" b="1" baseline="0" dirty="0" smtClean="0"/>
              <a:t>%</a:t>
            </a:r>
            <a:endParaRPr lang="en-US" sz="1400" b="1" dirty="0"/>
          </a:p>
        </p:txBody>
      </p:sp>
      <p:sp>
        <p:nvSpPr>
          <p:cNvPr id="11" name="TextBox 1"/>
          <p:cNvSpPr txBox="1"/>
          <p:nvPr/>
        </p:nvSpPr>
        <p:spPr>
          <a:xfrm>
            <a:off x="3050764" y="4442791"/>
            <a:ext cx="3389793" cy="105742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/>
              <a:t> (a) , (b) y (c)</a:t>
            </a:r>
          </a:p>
          <a:p>
            <a:pPr algn="ctr"/>
            <a:r>
              <a:rPr lang="en-US" sz="1400" b="1" dirty="0" smtClean="0"/>
              <a:t>(</a:t>
            </a:r>
            <a:r>
              <a:rPr lang="en-US" sz="1400" b="1" dirty="0"/>
              <a:t>57%)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5565230" y="2842591"/>
            <a:ext cx="1750654" cy="102488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/>
              <a:t> (a) , (b) y (d)</a:t>
            </a:r>
          </a:p>
          <a:p>
            <a:pPr algn="ctr"/>
            <a:r>
              <a:rPr lang="en-US" sz="1400" b="1" dirty="0" smtClean="0"/>
              <a:t>7%</a:t>
            </a:r>
            <a:endParaRPr lang="en-US" sz="1400" b="1" dirty="0"/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6082749" y="1749287"/>
            <a:ext cx="357808" cy="407504"/>
          </a:xfrm>
          <a:prstGeom prst="line">
            <a:avLst/>
          </a:prstGeom>
          <a:ln w="254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242392" y="193669"/>
            <a:ext cx="70965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smtClean="0"/>
              <a:t>¿Con </a:t>
            </a:r>
            <a:r>
              <a:rPr lang="en-US" sz="2400" dirty="0" err="1" smtClean="0"/>
              <a:t>qué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información</a:t>
            </a:r>
            <a:r>
              <a:rPr lang="en-US" sz="2400" dirty="0" smtClean="0"/>
              <a:t> se </a:t>
            </a:r>
            <a:r>
              <a:rPr lang="en-US" sz="2400" dirty="0" err="1" smtClean="0"/>
              <a:t>elaboran</a:t>
            </a:r>
            <a:r>
              <a:rPr lang="en-US" sz="2400" dirty="0" smtClean="0"/>
              <a:t> los </a:t>
            </a:r>
            <a:r>
              <a:rPr lang="en-US" sz="2400" dirty="0" err="1" smtClean="0"/>
              <a:t>pronósticos</a:t>
            </a:r>
            <a:r>
              <a:rPr lang="en-US" sz="2400" dirty="0" smtClean="0"/>
              <a:t> de los </a:t>
            </a:r>
            <a:r>
              <a:rPr lang="en-US" sz="2400" dirty="0" err="1" smtClean="0"/>
              <a:t>flujos</a:t>
            </a:r>
            <a:r>
              <a:rPr lang="en-US" sz="2400" dirty="0" smtClean="0"/>
              <a:t> de </a:t>
            </a:r>
            <a:r>
              <a:rPr lang="en-US" sz="2400" dirty="0" err="1" smtClean="0"/>
              <a:t>caja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34" name="TextBox 1"/>
          <p:cNvSpPr txBox="1"/>
          <p:nvPr/>
        </p:nvSpPr>
        <p:spPr>
          <a:xfrm>
            <a:off x="5913742" y="6337212"/>
            <a:ext cx="2842632" cy="53072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/>
              <a:t>*</a:t>
            </a:r>
            <a:r>
              <a:rPr lang="en-US" sz="1100" dirty="0">
                <a:latin typeface="+mn-lt"/>
                <a:ea typeface="+mn-ea"/>
                <a:cs typeface="+mn-cs"/>
              </a:rPr>
              <a:t>Pago de </a:t>
            </a:r>
            <a:r>
              <a:rPr lang="en-US" sz="1100" dirty="0" err="1">
                <a:latin typeface="+mn-lt"/>
                <a:ea typeface="+mn-ea"/>
                <a:cs typeface="+mn-cs"/>
              </a:rPr>
              <a:t>nomina</a:t>
            </a:r>
            <a:r>
              <a:rPr lang="en-US" sz="1100" dirty="0">
                <a:latin typeface="+mn-lt"/>
                <a:ea typeface="+mn-ea"/>
                <a:cs typeface="+mn-cs"/>
              </a:rPr>
              <a:t>, </a:t>
            </a:r>
            <a:r>
              <a:rPr lang="en-US" sz="1100" dirty="0" err="1">
                <a:latin typeface="+mn-lt"/>
                <a:ea typeface="+mn-ea"/>
                <a:cs typeface="+mn-cs"/>
              </a:rPr>
              <a:t>deuda</a:t>
            </a:r>
            <a:r>
              <a:rPr lang="en-US" sz="1100" dirty="0">
                <a:latin typeface="+mn-lt"/>
                <a:ea typeface="+mn-ea"/>
                <a:cs typeface="+mn-cs"/>
              </a:rPr>
              <a:t>, </a:t>
            </a:r>
            <a:r>
              <a:rPr lang="en-US" sz="1100" dirty="0" err="1">
                <a:latin typeface="+mn-lt"/>
                <a:ea typeface="+mn-ea"/>
                <a:cs typeface="+mn-cs"/>
              </a:rPr>
              <a:t>transferencias</a:t>
            </a:r>
            <a:r>
              <a:rPr lang="en-US" sz="1100" dirty="0">
                <a:latin typeface="+mn-lt"/>
                <a:ea typeface="+mn-ea"/>
                <a:cs typeface="+mn-cs"/>
              </a:rPr>
              <a:t>, </a:t>
            </a:r>
            <a:r>
              <a:rPr lang="en-US" sz="1100" dirty="0" err="1">
                <a:latin typeface="+mn-lt"/>
                <a:ea typeface="+mn-ea"/>
                <a:cs typeface="+mn-cs"/>
              </a:rPr>
              <a:t>recaudación</a:t>
            </a:r>
            <a:r>
              <a:rPr lang="en-US" sz="1100" dirty="0">
                <a:latin typeface="+mn-lt"/>
                <a:ea typeface="+mn-ea"/>
                <a:cs typeface="+mn-cs"/>
              </a:rPr>
              <a:t> de </a:t>
            </a:r>
            <a:r>
              <a:rPr lang="en-US" sz="1100" dirty="0" err="1">
                <a:latin typeface="+mn-lt"/>
                <a:ea typeface="+mn-ea"/>
                <a:cs typeface="+mn-cs"/>
              </a:rPr>
              <a:t>contribuyentes</a:t>
            </a:r>
            <a:r>
              <a:rPr lang="en-US" sz="1100" dirty="0">
                <a:latin typeface="+mn-lt"/>
                <a:ea typeface="+mn-ea"/>
                <a:cs typeface="+mn-cs"/>
              </a:rPr>
              <a:t> </a:t>
            </a:r>
            <a:r>
              <a:rPr lang="en-US" sz="1100" dirty="0" err="1">
                <a:latin typeface="+mn-lt"/>
                <a:ea typeface="+mn-ea"/>
                <a:cs typeface="+mn-cs"/>
              </a:rPr>
              <a:t>grandes</a:t>
            </a:r>
            <a:endParaRPr lang="en-US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-1" y="4671391"/>
            <a:ext cx="269350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Both"/>
            </a:pPr>
            <a:r>
              <a:rPr lang="es-MX" sz="1600" dirty="0" smtClean="0"/>
              <a:t>Estimaciones históricas</a:t>
            </a:r>
          </a:p>
          <a:p>
            <a:pPr marL="342900" indent="-342900">
              <a:buAutoNum type="alphaLcParenBoth"/>
            </a:pPr>
            <a:r>
              <a:rPr lang="en-US" sz="1600" dirty="0" err="1" smtClean="0"/>
              <a:t>Información</a:t>
            </a:r>
            <a:r>
              <a:rPr lang="en-US" sz="1600" dirty="0" smtClean="0"/>
              <a:t> de </a:t>
            </a:r>
            <a:r>
              <a:rPr lang="en-US" sz="1600" dirty="0" err="1" smtClean="0"/>
              <a:t>oficinas</a:t>
            </a:r>
            <a:r>
              <a:rPr lang="en-US" sz="1600" dirty="0" smtClean="0"/>
              <a:t> de </a:t>
            </a:r>
            <a:r>
              <a:rPr lang="en-US" sz="1600" dirty="0" err="1" smtClean="0"/>
              <a:t>ingresos</a:t>
            </a:r>
            <a:r>
              <a:rPr lang="en-US" sz="1600" dirty="0" smtClean="0"/>
              <a:t>, </a:t>
            </a:r>
            <a:r>
              <a:rPr lang="en-US" sz="1600" dirty="0" err="1" smtClean="0"/>
              <a:t>egresos</a:t>
            </a:r>
            <a:r>
              <a:rPr lang="en-US" sz="1600" dirty="0" smtClean="0"/>
              <a:t> y </a:t>
            </a:r>
            <a:r>
              <a:rPr lang="en-US" sz="1600" dirty="0" err="1" smtClean="0"/>
              <a:t>deuda</a:t>
            </a:r>
            <a:endParaRPr lang="en-US" sz="1600" dirty="0" smtClean="0"/>
          </a:p>
          <a:p>
            <a:pPr marL="342900" indent="-342900">
              <a:buAutoNum type="alphaLcParenBoth"/>
            </a:pPr>
            <a:r>
              <a:rPr lang="en-US" sz="1600" dirty="0" err="1" smtClean="0"/>
              <a:t>Transacciones</a:t>
            </a:r>
            <a:r>
              <a:rPr lang="en-US" sz="1600" dirty="0" smtClean="0"/>
              <a:t> de </a:t>
            </a:r>
            <a:r>
              <a:rPr lang="en-US" sz="1600" dirty="0" err="1" smtClean="0"/>
              <a:t>magnitud</a:t>
            </a:r>
            <a:r>
              <a:rPr lang="en-US" sz="1600" dirty="0" smtClean="0"/>
              <a:t> </a:t>
            </a:r>
            <a:r>
              <a:rPr lang="en-US" sz="1600" dirty="0" err="1" smtClean="0"/>
              <a:t>importante</a:t>
            </a:r>
            <a:r>
              <a:rPr lang="en-US" sz="1600" dirty="0" smtClean="0"/>
              <a:t>*</a:t>
            </a:r>
          </a:p>
          <a:p>
            <a:pPr marL="342900" indent="-342900">
              <a:buAutoNum type="alphaLcParenBoth"/>
            </a:pPr>
            <a:r>
              <a:rPr lang="es-MX" sz="1600" dirty="0" smtClean="0"/>
              <a:t>Otro</a:t>
            </a:r>
            <a:endParaRPr lang="en-US" sz="1600" dirty="0" smtClean="0"/>
          </a:p>
          <a:p>
            <a:pPr marL="342900" indent="-342900">
              <a:buAutoNum type="alphaLcParenBoth"/>
            </a:pPr>
            <a:endParaRPr lang="es-MX" dirty="0" smtClean="0"/>
          </a:p>
          <a:p>
            <a:pPr marL="342900" indent="-342900">
              <a:buAutoNum type="alphaLcParenBoth"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346773" y="738664"/>
          <a:ext cx="6867939" cy="41741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urved Right Arrow 5"/>
          <p:cNvSpPr/>
          <p:nvPr/>
        </p:nvSpPr>
        <p:spPr>
          <a:xfrm rot="3024590">
            <a:off x="978812" y="929133"/>
            <a:ext cx="1074138" cy="3045876"/>
          </a:xfrm>
          <a:prstGeom prst="curvedRightArrow">
            <a:avLst>
              <a:gd name="adj1" fmla="val 25000"/>
              <a:gd name="adj2" fmla="val 50000"/>
              <a:gd name="adj3" fmla="val 23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965713"/>
            <a:ext cx="3707296" cy="2308324"/>
          </a:xfrm>
          <a:prstGeom prst="rect">
            <a:avLst/>
          </a:prstGeom>
          <a:noFill/>
          <a:ln w="158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sz="1600" smtClean="0"/>
              <a:t> Es en plantilla Excel pero est</a:t>
            </a:r>
            <a:r>
              <a:rPr lang="es-MX" sz="1600" smtClean="0">
                <a:latin typeface="Calibri"/>
              </a:rPr>
              <a:t>á</a:t>
            </a:r>
            <a:r>
              <a:rPr lang="es-MX" sz="1600" smtClean="0"/>
              <a:t> en desarrollo un sistema para automatizar lo que se hace hoy</a:t>
            </a:r>
          </a:p>
          <a:p>
            <a:pPr>
              <a:buFont typeface="Arial" pitchFamily="34" charset="0"/>
              <a:buChar char="•"/>
            </a:pPr>
            <a:endParaRPr lang="es-MX" sz="1600" smtClean="0"/>
          </a:p>
          <a:p>
            <a:pPr>
              <a:buFont typeface="Arial" pitchFamily="34" charset="0"/>
              <a:buChar char="•"/>
            </a:pPr>
            <a:r>
              <a:rPr lang="es-MX" sz="1600" smtClean="0"/>
              <a:t> Sistema de Caja (SISCA) y Sistema de Información de Administración del Sector Público (SIAP-SP)</a:t>
            </a:r>
          </a:p>
          <a:p>
            <a:pPr>
              <a:buFont typeface="Arial" pitchFamily="34" charset="0"/>
              <a:buChar char="•"/>
            </a:pPr>
            <a:endParaRPr lang="es-MX" sz="1600" smtClean="0"/>
          </a:p>
          <a:p>
            <a:pPr>
              <a:buFont typeface="Arial" pitchFamily="34" charset="0"/>
              <a:buChar char="•"/>
            </a:pPr>
            <a:r>
              <a:rPr lang="es-MX" sz="1600" smtClean="0"/>
              <a:t> Módulo de Planeación</a:t>
            </a:r>
            <a:endParaRPr lang="es-MX"/>
          </a:p>
        </p:txBody>
      </p:sp>
      <p:sp>
        <p:nvSpPr>
          <p:cNvPr id="9" name="TextBox 8"/>
          <p:cNvSpPr txBox="1"/>
          <p:nvPr/>
        </p:nvSpPr>
        <p:spPr>
          <a:xfrm>
            <a:off x="-1" y="119270"/>
            <a:ext cx="92632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/>
              <a:t>¿</a:t>
            </a:r>
            <a:r>
              <a:rPr lang="es-AR" sz="2400" b="1" dirty="0" smtClean="0"/>
              <a:t>Cómo se preparan los planes de caja? </a:t>
            </a:r>
            <a:endParaRPr lang="en-US" sz="2400" b="1" dirty="0" smtClean="0"/>
          </a:p>
          <a:p>
            <a:pPr algn="ctr"/>
            <a:endParaRPr lang="en-US" dirty="0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2. </a:t>
            </a:r>
            <a:r>
              <a:rPr lang="en-US" dirty="0" err="1" smtClean="0"/>
              <a:t>Gesti</a:t>
            </a:r>
            <a:r>
              <a:rPr lang="es-ES" dirty="0" err="1" smtClean="0"/>
              <a:t>ón</a:t>
            </a:r>
            <a:r>
              <a:rPr lang="es-ES" dirty="0" smtClean="0"/>
              <a:t> de Caja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422913" y="502748"/>
            <a:ext cx="815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2012</a:t>
            </a:r>
            <a:endParaRPr lang="en-US" u="sng" dirty="0"/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6211958" y="3518275"/>
          <a:ext cx="2673626" cy="275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422913" y="4912811"/>
            <a:ext cx="23158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En el </a:t>
            </a:r>
            <a:r>
              <a:rPr lang="en-US" sz="1200" dirty="0" err="1" smtClean="0"/>
              <a:t>sistema</a:t>
            </a:r>
            <a:r>
              <a:rPr lang="en-US" sz="1200" dirty="0" smtClean="0"/>
              <a:t> </a:t>
            </a:r>
            <a:r>
              <a:rPr lang="en-US" sz="1200" dirty="0" err="1" smtClean="0"/>
              <a:t>integrado</a:t>
            </a:r>
            <a:r>
              <a:rPr lang="en-US" sz="1200" dirty="0" smtClean="0"/>
              <a:t> de </a:t>
            </a:r>
            <a:r>
              <a:rPr lang="en-US" sz="1200" dirty="0" err="1" smtClean="0"/>
              <a:t>información</a:t>
            </a:r>
            <a:r>
              <a:rPr lang="en-US" sz="1200" dirty="0" smtClean="0"/>
              <a:t> </a:t>
            </a:r>
            <a:r>
              <a:rPr lang="en-US" sz="1200" dirty="0" err="1" smtClean="0"/>
              <a:t>financiera</a:t>
            </a:r>
            <a:r>
              <a:rPr lang="en-US" sz="1200" dirty="0" smtClean="0"/>
              <a:t> </a:t>
            </a:r>
          </a:p>
          <a:p>
            <a:pPr algn="ctr"/>
            <a:r>
              <a:rPr lang="en-US" sz="1200" dirty="0" smtClean="0"/>
              <a:t>(o </a:t>
            </a:r>
            <a:r>
              <a:rPr lang="en-US" sz="1200" dirty="0" err="1" smtClean="0"/>
              <a:t>equivalente</a:t>
            </a:r>
            <a:r>
              <a:rPr lang="en-US" sz="1200" dirty="0" smtClean="0"/>
              <a:t>)</a:t>
            </a:r>
          </a:p>
          <a:p>
            <a:pPr algn="ctr"/>
            <a:r>
              <a:rPr lang="en-US" sz="1200" dirty="0" smtClean="0"/>
              <a:t>(17%)</a:t>
            </a:r>
          </a:p>
          <a:p>
            <a:endParaRPr lang="en-US" sz="1200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6361043" y="5148470"/>
            <a:ext cx="377688" cy="69574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963478" y="6313580"/>
            <a:ext cx="27332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000" dirty="0" smtClean="0"/>
              <a:t>En la encuesta de 2011, fue posible seleccionar m</a:t>
            </a:r>
            <a:r>
              <a:rPr lang="es-MX" sz="1000" dirty="0" smtClean="0">
                <a:latin typeface="Calibri"/>
              </a:rPr>
              <a:t>ás que un método.</a:t>
            </a:r>
            <a:endParaRPr lang="es-MX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842054" y="6217850"/>
            <a:ext cx="4584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*Algunas participantes seleccionaron m</a:t>
            </a:r>
            <a:r>
              <a:rPr lang="es-ES" sz="1200" b="1" dirty="0" smtClean="0">
                <a:latin typeface="Calibri"/>
              </a:rPr>
              <a:t>á</a:t>
            </a:r>
            <a:r>
              <a:rPr lang="es-ES" sz="1200" b="1" dirty="0" smtClean="0"/>
              <a:t>s que una respuesta.  </a:t>
            </a:r>
            <a:endParaRPr lang="es-ES" sz="1200" b="1" dirty="0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4474758" y="1451113"/>
          <a:ext cx="4485503" cy="4243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49087" y="414219"/>
            <a:ext cx="8458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sz="2400" b="1" dirty="0" smtClean="0"/>
              <a:t> ¿</a:t>
            </a:r>
            <a:r>
              <a:rPr lang="es-AR" sz="2400" b="1" dirty="0" smtClean="0"/>
              <a:t>Quiénes son los principales usuarios de los pronósticos? </a:t>
            </a:r>
            <a:endParaRPr lang="en-US" sz="2400" dirty="0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4694224" y="1043608"/>
          <a:ext cx="4315733" cy="5078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2. </a:t>
            </a:r>
            <a:r>
              <a:rPr lang="en-US" dirty="0" err="1" smtClean="0"/>
              <a:t>Gesti</a:t>
            </a:r>
            <a:r>
              <a:rPr lang="es-ES" dirty="0" err="1" smtClean="0"/>
              <a:t>ón</a:t>
            </a:r>
            <a:r>
              <a:rPr lang="es-ES" dirty="0" smtClean="0"/>
              <a:t> de Caja 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79513" y="955399"/>
          <a:ext cx="4395245" cy="5163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9" name="Straight Connector 18"/>
          <p:cNvCxnSpPr/>
          <p:nvPr/>
        </p:nvCxnSpPr>
        <p:spPr>
          <a:xfrm>
            <a:off x="4572000" y="1073426"/>
            <a:ext cx="19878" cy="499938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0" y="6012676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/>
              <a:t>*Algunas participantes seleccionaron m</a:t>
            </a:r>
            <a:r>
              <a:rPr lang="es-ES" sz="1200" b="1" dirty="0" smtClean="0">
                <a:latin typeface="Calibri"/>
              </a:rPr>
              <a:t>á</a:t>
            </a:r>
            <a:r>
              <a:rPr lang="es-ES" sz="1200" b="1" dirty="0" smtClean="0"/>
              <a:t>s que una respuesta.  </a:t>
            </a:r>
            <a:endParaRPr lang="es-ES" sz="1200" b="1" dirty="0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4474758" y="1451113"/>
          <a:ext cx="4485503" cy="4243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59026" y="365125"/>
            <a:ext cx="8458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s-ES" sz="2400" b="1" dirty="0" smtClean="0"/>
              <a:t> ¿</a:t>
            </a:r>
            <a:r>
              <a:rPr lang="es-AR" sz="2400" b="1" dirty="0" smtClean="0"/>
              <a:t>Para qu</a:t>
            </a:r>
            <a:r>
              <a:rPr lang="es-AR" sz="2400" b="1" dirty="0" smtClean="0">
                <a:latin typeface="Calibri"/>
              </a:rPr>
              <a:t>é</a:t>
            </a:r>
            <a:r>
              <a:rPr lang="es-AR" sz="2400" b="1" dirty="0" smtClean="0"/>
              <a:t> usan ellos los pronósticos? </a:t>
            </a:r>
            <a:endParaRPr lang="en-US" sz="2400" dirty="0"/>
          </a:p>
        </p:txBody>
      </p:sp>
      <p:graphicFrame>
        <p:nvGraphicFramePr>
          <p:cNvPr id="13" name="Chart 12"/>
          <p:cNvGraphicFramePr>
            <a:graphicFrameLocks noGrp="1"/>
          </p:cNvGraphicFramePr>
          <p:nvPr/>
        </p:nvGraphicFramePr>
        <p:xfrm>
          <a:off x="737645" y="1451113"/>
          <a:ext cx="7474226" cy="4492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2. </a:t>
            </a:r>
            <a:r>
              <a:rPr lang="en-US" dirty="0" err="1" smtClean="0"/>
              <a:t>Gesti</a:t>
            </a:r>
            <a:r>
              <a:rPr lang="es-ES" dirty="0" err="1" smtClean="0"/>
              <a:t>ón</a:t>
            </a:r>
            <a:r>
              <a:rPr lang="es-ES" dirty="0" smtClean="0"/>
              <a:t> de Caja 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1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2. </a:t>
            </a:r>
            <a:r>
              <a:rPr lang="en-US" dirty="0" err="1" smtClean="0"/>
              <a:t>Gesti</a:t>
            </a:r>
            <a:r>
              <a:rPr lang="es-ES" dirty="0" err="1" smtClean="0"/>
              <a:t>ón</a:t>
            </a:r>
            <a:r>
              <a:rPr lang="es-ES" dirty="0" smtClean="0"/>
              <a:t> de Caja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93521" y="6079351"/>
            <a:ext cx="4584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*Algunas participantes seleccionaron mas que una respuesta.  </a:t>
            </a:r>
            <a:endParaRPr lang="es-ES" sz="1200" b="1" dirty="0"/>
          </a:p>
        </p:txBody>
      </p:sp>
      <p:graphicFrame>
        <p:nvGraphicFramePr>
          <p:cNvPr id="18" name="Chart 17"/>
          <p:cNvGraphicFramePr>
            <a:graphicFrameLocks noGrp="1"/>
          </p:cNvGraphicFramePr>
          <p:nvPr/>
        </p:nvGraphicFramePr>
        <p:xfrm>
          <a:off x="493121" y="805070"/>
          <a:ext cx="8332827" cy="4925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32874" y="1351718"/>
            <a:ext cx="6563662" cy="4770537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MX" sz="1600" dirty="0" smtClean="0"/>
              <a:t> Se compran instrumentos financieros emitidos por el Banco Central</a:t>
            </a:r>
          </a:p>
          <a:p>
            <a:pPr>
              <a:buFont typeface="Arial" pitchFamily="34" charset="0"/>
              <a:buChar char="•"/>
            </a:pPr>
            <a:endParaRPr lang="es-MX" sz="1600" dirty="0" smtClean="0"/>
          </a:p>
          <a:p>
            <a:pPr>
              <a:buFont typeface="Arial" pitchFamily="34" charset="0"/>
              <a:buChar char="•"/>
            </a:pPr>
            <a:r>
              <a:rPr lang="es-MX" sz="1600" dirty="0" smtClean="0"/>
              <a:t> Los saldos de la CUT que no devengan intereses es para fortalecimiento de las RIB del Banco Central.</a:t>
            </a:r>
          </a:p>
          <a:p>
            <a:pPr>
              <a:buFont typeface="Arial" pitchFamily="34" charset="0"/>
              <a:buChar char="•"/>
            </a:pPr>
            <a:endParaRPr lang="es-MX" sz="1600" dirty="0" smtClean="0"/>
          </a:p>
          <a:p>
            <a:pPr>
              <a:buFont typeface="Arial" pitchFamily="34" charset="0"/>
              <a:buChar char="•"/>
            </a:pPr>
            <a:r>
              <a:rPr lang="es-MX" sz="1600" dirty="0" smtClean="0"/>
              <a:t>El Banco Central invierte</a:t>
            </a:r>
          </a:p>
          <a:p>
            <a:pPr>
              <a:buFont typeface="Arial" pitchFamily="34" charset="0"/>
              <a:buChar char="•"/>
            </a:pPr>
            <a:endParaRPr lang="es-MX" sz="1600" dirty="0" smtClean="0"/>
          </a:p>
          <a:p>
            <a:pPr>
              <a:buFont typeface="Arial" pitchFamily="34" charset="0"/>
              <a:buChar char="•"/>
            </a:pPr>
            <a:r>
              <a:rPr lang="es-MX" sz="1600" dirty="0" smtClean="0"/>
              <a:t>Depósitos en el Banco Central</a:t>
            </a:r>
          </a:p>
          <a:p>
            <a:pPr>
              <a:buFont typeface="Arial" pitchFamily="34" charset="0"/>
              <a:buChar char="•"/>
            </a:pPr>
            <a:endParaRPr lang="es-MX" sz="1600" dirty="0" smtClean="0"/>
          </a:p>
          <a:p>
            <a:pPr>
              <a:buFont typeface="Arial" pitchFamily="34" charset="0"/>
              <a:buChar char="•"/>
            </a:pPr>
            <a:r>
              <a:rPr lang="es-MX" sz="1600" dirty="0" smtClean="0"/>
              <a:t>Excepcionalmente para el Prepago de Deuda y aportes a los Fondos Soberanos.</a:t>
            </a:r>
          </a:p>
          <a:p>
            <a:pPr>
              <a:buFont typeface="Arial" pitchFamily="34" charset="0"/>
              <a:buChar char="•"/>
            </a:pPr>
            <a:endParaRPr lang="es-MX" sz="1600" dirty="0" smtClean="0"/>
          </a:p>
          <a:p>
            <a:pPr>
              <a:buFont typeface="Arial" pitchFamily="34" charset="0"/>
              <a:buChar char="•"/>
            </a:pPr>
            <a:r>
              <a:rPr lang="es-MX" sz="1600" dirty="0" smtClean="0"/>
              <a:t>Operaciones de colocación con bancos estatales</a:t>
            </a:r>
          </a:p>
          <a:p>
            <a:pPr>
              <a:buFont typeface="Arial" pitchFamily="34" charset="0"/>
              <a:buChar char="•"/>
            </a:pPr>
            <a:endParaRPr lang="es-MX" sz="1600" dirty="0" smtClean="0"/>
          </a:p>
          <a:p>
            <a:pPr>
              <a:buFont typeface="Arial" pitchFamily="34" charset="0"/>
              <a:buChar char="•"/>
            </a:pPr>
            <a:r>
              <a:rPr lang="es-MX" sz="1600" dirty="0" smtClean="0"/>
              <a:t>Línea de Crédito, overnight, plazo fijo</a:t>
            </a:r>
          </a:p>
          <a:p>
            <a:pPr>
              <a:buFont typeface="Arial" pitchFamily="34" charset="0"/>
              <a:buChar char="•"/>
            </a:pPr>
            <a:endParaRPr lang="es-MX" sz="1600" dirty="0" smtClean="0"/>
          </a:p>
          <a:p>
            <a:pPr>
              <a:buFont typeface="Arial" pitchFamily="34" charset="0"/>
              <a:buChar char="•"/>
            </a:pPr>
            <a:r>
              <a:rPr lang="es-MX" sz="1600" dirty="0" smtClean="0"/>
              <a:t>Plazos Fijos en Bancos comerciales Públicos</a:t>
            </a:r>
          </a:p>
          <a:p>
            <a:pPr>
              <a:buFont typeface="Arial" pitchFamily="34" charset="0"/>
              <a:buChar char="•"/>
            </a:pPr>
            <a:endParaRPr lang="es-MX" sz="1600" dirty="0" smtClean="0"/>
          </a:p>
          <a:p>
            <a:pPr>
              <a:buFont typeface="Arial" pitchFamily="34" charset="0"/>
              <a:buChar char="•"/>
            </a:pPr>
            <a:r>
              <a:rPr lang="es-MX" sz="1600" dirty="0" smtClean="0"/>
              <a:t>Se utiliza para pagar obligaciones</a:t>
            </a:r>
            <a:endParaRPr lang="es-MX" sz="1600" dirty="0"/>
          </a:p>
        </p:txBody>
      </p:sp>
      <p:sp>
        <p:nvSpPr>
          <p:cNvPr id="19" name="Right Arrow 18"/>
          <p:cNvSpPr/>
          <p:nvPr/>
        </p:nvSpPr>
        <p:spPr>
          <a:xfrm rot="10800000">
            <a:off x="6689031" y="3123170"/>
            <a:ext cx="715617" cy="477078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224763" y="302708"/>
          <a:ext cx="8805964" cy="6272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1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2. </a:t>
            </a:r>
            <a:r>
              <a:rPr lang="en-US" dirty="0" err="1" smtClean="0"/>
              <a:t>Gesti</a:t>
            </a:r>
            <a:r>
              <a:rPr lang="es-ES" dirty="0" err="1" smtClean="0"/>
              <a:t>ón</a:t>
            </a:r>
            <a:r>
              <a:rPr lang="es-ES" dirty="0" smtClean="0"/>
              <a:t> de Caja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293521" y="6217850"/>
            <a:ext cx="4584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*Algunas participantes seleccionaron mas que una respuesta.  </a:t>
            </a:r>
            <a:endParaRPr lang="es-ES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74458" y="626165"/>
            <a:ext cx="7806054" cy="5816977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 Se difieren temporalmente gastos no prioritarios.  Es de señalarse que el uso de la línea del banco central es la última opción y se tiene la decisión de agotar todas las instancias.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Se redimen inversiones temporales de caja del Tesoro.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Se usa línea de sobregiro con el Banco Estatal.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Se realizan pactos de retroventa y eventualmente se retiran recursos del Fondo de Estabilización Económica y Social (FEES).</a:t>
            </a:r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Uso CUT y FUCO.</a:t>
            </a:r>
            <a:endParaRPr lang="es-ES" sz="1600" dirty="0" smtClean="0"/>
          </a:p>
          <a:p>
            <a:pPr>
              <a:buFont typeface="Arial" pitchFamily="34" charset="0"/>
              <a:buChar char="•"/>
            </a:pPr>
            <a:endParaRPr lang="es-ES" sz="1600" dirty="0" smtClean="0"/>
          </a:p>
          <a:p>
            <a:pPr>
              <a:buFont typeface="Arial" pitchFamily="34" charset="0"/>
              <a:buChar char="•"/>
            </a:pPr>
            <a:endParaRPr lang="en-US" sz="1600" dirty="0" smtClean="0"/>
          </a:p>
          <a:p>
            <a:pPr>
              <a:buFont typeface="Arial" pitchFamily="34" charset="0"/>
              <a:buChar char="•"/>
            </a:pPr>
            <a:endParaRPr lang="en-US" sz="1600" dirty="0" smtClean="0"/>
          </a:p>
        </p:txBody>
      </p:sp>
      <p:sp>
        <p:nvSpPr>
          <p:cNvPr id="16" name="Right Arrow 15"/>
          <p:cNvSpPr/>
          <p:nvPr/>
        </p:nvSpPr>
        <p:spPr>
          <a:xfrm rot="10800000">
            <a:off x="7499094" y="3580371"/>
            <a:ext cx="715617" cy="477078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105" y="4502426"/>
            <a:ext cx="8308414" cy="1362075"/>
          </a:xfrm>
        </p:spPr>
        <p:txBody>
          <a:bodyPr>
            <a:normAutofit/>
          </a:bodyPr>
          <a:lstStyle/>
          <a:p>
            <a:r>
              <a:rPr lang="en-US" dirty="0" smtClean="0"/>
              <a:t>3. RECAUDACI</a:t>
            </a:r>
            <a:r>
              <a:rPr lang="es-ES" dirty="0" err="1" smtClean="0"/>
              <a:t>ón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3. </a:t>
            </a:r>
            <a:r>
              <a:rPr lang="en-US" dirty="0" err="1" smtClean="0"/>
              <a:t>Recaudaci</a:t>
            </a:r>
            <a:r>
              <a:rPr lang="es-ES" dirty="0" err="1" smtClean="0"/>
              <a:t>ón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-113273" y="27608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>
                <a:latin typeface="Calibri"/>
              </a:rPr>
              <a:t>Instituciones </a:t>
            </a:r>
            <a:r>
              <a:rPr lang="es-AR" sz="2000" b="1" dirty="0" smtClean="0"/>
              <a:t>a través de que </a:t>
            </a:r>
            <a:r>
              <a:rPr lang="es-AR" sz="2000" b="1" dirty="0" smtClean="0">
                <a:latin typeface="Calibri"/>
              </a:rPr>
              <a:t>Se Realizan la Recaudación de Impuestos: </a:t>
            </a:r>
          </a:p>
          <a:p>
            <a:pPr algn="ctr"/>
            <a:r>
              <a:rPr lang="es-AR" sz="2000" dirty="0" smtClean="0">
                <a:latin typeface="Calibri"/>
              </a:rPr>
              <a:t>Porcentaje del Monto Total</a:t>
            </a:r>
            <a:endParaRPr lang="en-US" sz="2000" dirty="0"/>
          </a:p>
        </p:txBody>
      </p:sp>
      <p:graphicFrame>
        <p:nvGraphicFramePr>
          <p:cNvPr id="14" name="Chart 13"/>
          <p:cNvGraphicFramePr/>
          <p:nvPr/>
        </p:nvGraphicFramePr>
        <p:xfrm>
          <a:off x="636103" y="824948"/>
          <a:ext cx="8060635" cy="5218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92786" y="57349"/>
            <a:ext cx="8861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/>
              <a:t>Medios de Pago Usados Para la Recaudaci</a:t>
            </a:r>
            <a:r>
              <a:rPr lang="es-AR" sz="2000" b="1" dirty="0" smtClean="0">
                <a:latin typeface="Calibri"/>
              </a:rPr>
              <a:t>ón: </a:t>
            </a:r>
          </a:p>
          <a:p>
            <a:pPr algn="ctr"/>
            <a:r>
              <a:rPr lang="es-AR" sz="2000" dirty="0" smtClean="0"/>
              <a:t>Porcentaje del Monto Total</a:t>
            </a:r>
            <a:endParaRPr lang="en-US" sz="2000" dirty="0"/>
          </a:p>
        </p:txBody>
      </p:sp>
      <p:sp>
        <p:nvSpPr>
          <p:cNvPr id="1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3. </a:t>
            </a:r>
            <a:r>
              <a:rPr lang="en-US" dirty="0" err="1" smtClean="0"/>
              <a:t>Recaudaci</a:t>
            </a:r>
            <a:r>
              <a:rPr lang="es-ES" dirty="0" err="1" smtClean="0"/>
              <a:t>ón</a:t>
            </a:r>
            <a:endParaRPr lang="en-US" dirty="0"/>
          </a:p>
        </p:txBody>
      </p:sp>
      <p:graphicFrame>
        <p:nvGraphicFramePr>
          <p:cNvPr id="18" name="Chart 17"/>
          <p:cNvGraphicFramePr/>
          <p:nvPr/>
        </p:nvGraphicFramePr>
        <p:xfrm>
          <a:off x="596347" y="765235"/>
          <a:ext cx="8100392" cy="5387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3. </a:t>
            </a:r>
            <a:r>
              <a:rPr lang="en-US" dirty="0" err="1" smtClean="0"/>
              <a:t>Recaudaci</a:t>
            </a:r>
            <a:r>
              <a:rPr lang="es-ES" dirty="0" err="1" smtClean="0"/>
              <a:t>ón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0" y="238539"/>
          <a:ext cx="9144000" cy="6272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105" y="4502426"/>
            <a:ext cx="8308414" cy="1362075"/>
          </a:xfrm>
        </p:spPr>
        <p:txBody>
          <a:bodyPr>
            <a:normAutofit/>
          </a:bodyPr>
          <a:lstStyle/>
          <a:p>
            <a:r>
              <a:rPr lang="en-US" dirty="0" smtClean="0"/>
              <a:t>4. </a:t>
            </a:r>
            <a:r>
              <a:rPr lang="en-US" dirty="0" err="1" smtClean="0"/>
              <a:t>Pagos</a:t>
            </a:r>
            <a:r>
              <a:rPr lang="en-US" dirty="0" smtClean="0"/>
              <a:t> del </a:t>
            </a:r>
            <a:r>
              <a:rPr lang="en-US" dirty="0" err="1" smtClean="0"/>
              <a:t>gobierno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8965" y="365125"/>
            <a:ext cx="88617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/>
              <a:t>Medios de Pago Usados Para los Pagos de la Nomina</a:t>
            </a:r>
            <a:r>
              <a:rPr lang="es-AR" sz="2000" b="1" dirty="0" smtClean="0">
                <a:latin typeface="Calibri"/>
              </a:rPr>
              <a:t>: </a:t>
            </a:r>
            <a:r>
              <a:rPr lang="es-AR" sz="2000" b="1" dirty="0" smtClean="0"/>
              <a:t>Porcentaje del Monto Total</a:t>
            </a:r>
            <a:endParaRPr lang="en-US" sz="2000" b="1" dirty="0"/>
          </a:p>
        </p:txBody>
      </p:sp>
      <p:sp>
        <p:nvSpPr>
          <p:cNvPr id="17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4. </a:t>
            </a:r>
            <a:r>
              <a:rPr lang="en-US" dirty="0" err="1" smtClean="0"/>
              <a:t>Pagos</a:t>
            </a:r>
            <a:r>
              <a:rPr lang="en-US" dirty="0" smtClean="0"/>
              <a:t> del </a:t>
            </a:r>
            <a:r>
              <a:rPr lang="en-US" dirty="0" err="1" smtClean="0"/>
              <a:t>Gobierno</a:t>
            </a:r>
            <a:endParaRPr lang="en-US" dirty="0"/>
          </a:p>
        </p:txBody>
      </p:sp>
      <p:graphicFrame>
        <p:nvGraphicFramePr>
          <p:cNvPr id="16" name="Chart 15"/>
          <p:cNvGraphicFramePr/>
          <p:nvPr/>
        </p:nvGraphicFramePr>
        <p:xfrm>
          <a:off x="397564" y="993915"/>
          <a:ext cx="8239539" cy="5327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4. </a:t>
            </a:r>
            <a:r>
              <a:rPr lang="en-US" dirty="0" err="1" smtClean="0"/>
              <a:t>Pagos</a:t>
            </a:r>
            <a:r>
              <a:rPr lang="en-US" dirty="0" smtClean="0"/>
              <a:t> del </a:t>
            </a:r>
            <a:r>
              <a:rPr lang="en-US" dirty="0" err="1" smtClean="0"/>
              <a:t>Gobierno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0" y="218661"/>
          <a:ext cx="9144000" cy="6272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818" y="292769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/>
              <a:t>Medios de Pago Usados Para los Pagos de las Pensiones</a:t>
            </a:r>
            <a:r>
              <a:rPr lang="es-AR" sz="2000" b="1" dirty="0" smtClean="0">
                <a:latin typeface="Calibri"/>
              </a:rPr>
              <a:t>: </a:t>
            </a:r>
            <a:r>
              <a:rPr lang="es-AR" sz="2000" b="1" dirty="0" smtClean="0"/>
              <a:t>Porcentaje del Monto Total</a:t>
            </a:r>
            <a:endParaRPr lang="en-US" sz="2000" b="1" dirty="0"/>
          </a:p>
        </p:txBody>
      </p:sp>
      <p:sp>
        <p:nvSpPr>
          <p:cNvPr id="17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4. </a:t>
            </a:r>
            <a:r>
              <a:rPr lang="en-US" dirty="0" err="1" smtClean="0"/>
              <a:t>Pagos</a:t>
            </a:r>
            <a:r>
              <a:rPr lang="en-US" dirty="0" smtClean="0"/>
              <a:t> del </a:t>
            </a:r>
            <a:r>
              <a:rPr lang="en-US" dirty="0" err="1" smtClean="0"/>
              <a:t>Gobierno</a:t>
            </a:r>
            <a:endParaRPr lang="en-US" dirty="0"/>
          </a:p>
        </p:txBody>
      </p:sp>
      <p:graphicFrame>
        <p:nvGraphicFramePr>
          <p:cNvPr id="18" name="Chart 17"/>
          <p:cNvGraphicFramePr/>
          <p:nvPr/>
        </p:nvGraphicFramePr>
        <p:xfrm>
          <a:off x="318052" y="1003851"/>
          <a:ext cx="8348870" cy="5352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818" y="292769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/>
              <a:t>Medios de Pago Usados Para los Otros Pagos</a:t>
            </a:r>
            <a:r>
              <a:rPr lang="es-AR" sz="2000" b="1" dirty="0" smtClean="0">
                <a:latin typeface="Calibri"/>
              </a:rPr>
              <a:t>: </a:t>
            </a:r>
            <a:r>
              <a:rPr lang="es-AR" sz="2000" b="1" dirty="0" smtClean="0"/>
              <a:t>Porcentaje del Monto Total</a:t>
            </a:r>
            <a:endParaRPr lang="en-US" sz="2000" b="1" dirty="0"/>
          </a:p>
        </p:txBody>
      </p:sp>
      <p:sp>
        <p:nvSpPr>
          <p:cNvPr id="17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4. </a:t>
            </a:r>
            <a:r>
              <a:rPr lang="en-US" dirty="0" err="1" smtClean="0"/>
              <a:t>Pagos</a:t>
            </a:r>
            <a:r>
              <a:rPr lang="en-US" dirty="0" smtClean="0"/>
              <a:t> del </a:t>
            </a:r>
            <a:r>
              <a:rPr lang="en-US" dirty="0" err="1" smtClean="0"/>
              <a:t>Gobierno</a:t>
            </a:r>
            <a:endParaRPr lang="en-US" dirty="0"/>
          </a:p>
        </p:txBody>
      </p:sp>
      <p:graphicFrame>
        <p:nvGraphicFramePr>
          <p:cNvPr id="19" name="Chart 18"/>
          <p:cNvGraphicFramePr/>
          <p:nvPr/>
        </p:nvGraphicFramePr>
        <p:xfrm>
          <a:off x="397565" y="1023729"/>
          <a:ext cx="8120270" cy="5697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1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4. </a:t>
            </a:r>
            <a:r>
              <a:rPr lang="en-US" dirty="0" err="1" smtClean="0"/>
              <a:t>Pagos</a:t>
            </a:r>
            <a:r>
              <a:rPr lang="en-US" dirty="0" smtClean="0"/>
              <a:t> del </a:t>
            </a:r>
            <a:r>
              <a:rPr lang="en-US" dirty="0" err="1" smtClean="0"/>
              <a:t>Gobierno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1" y="585436"/>
            <a:ext cx="9332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b="1" dirty="0" smtClean="0"/>
              <a:t>¿Qué porcentaje de los pagos de la CUT se remite directamente a los beneficiarios finales?   </a:t>
            </a:r>
            <a:endParaRPr lang="en-US" sz="2000" b="1" dirty="0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0" y="1769165"/>
          <a:ext cx="2633870" cy="3329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2881542" y="1480931"/>
          <a:ext cx="3071997" cy="3617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6091881" y="1480931"/>
          <a:ext cx="3052119" cy="3617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2841786" y="1769165"/>
            <a:ext cx="9939" cy="3329609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045459" y="1782419"/>
            <a:ext cx="9939" cy="3329609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81530" y="5277678"/>
            <a:ext cx="2759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000" dirty="0" smtClean="0"/>
              <a:t>*Nota: Una de las respuestas de 100% refiere  </a:t>
            </a:r>
          </a:p>
          <a:p>
            <a:r>
              <a:rPr lang="es-ES_tradnl" sz="1000" dirty="0" smtClean="0"/>
              <a:t>   específicamente a la deuda publica. </a:t>
            </a:r>
            <a:endParaRPr lang="es-ES_tradnl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4. </a:t>
            </a:r>
            <a:r>
              <a:rPr lang="en-US" dirty="0" err="1" smtClean="0"/>
              <a:t>Pagos</a:t>
            </a:r>
            <a:r>
              <a:rPr lang="en-US" dirty="0" smtClean="0"/>
              <a:t> del </a:t>
            </a:r>
            <a:r>
              <a:rPr lang="en-US" dirty="0" err="1" smtClean="0"/>
              <a:t>Gobierno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9147" y="5894685"/>
            <a:ext cx="4412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dirty="0" smtClean="0"/>
              <a:t>*Nota:  Incluye las respuestas de unos que no contestaron “s</a:t>
            </a:r>
            <a:r>
              <a:rPr lang="es-MX" sz="1200" dirty="0" smtClean="0">
                <a:latin typeface="Calibri"/>
              </a:rPr>
              <a:t>í” a la    </a:t>
            </a:r>
          </a:p>
          <a:p>
            <a:r>
              <a:rPr lang="es-MX" sz="1200" dirty="0" smtClean="0">
                <a:latin typeface="Calibri"/>
              </a:rPr>
              <a:t>             primera pregunta. </a:t>
            </a:r>
            <a:endParaRPr lang="es-MX" sz="1200" dirty="0"/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5496338" y="139147"/>
          <a:ext cx="2971801" cy="3076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 noGrp="1"/>
          </p:cNvGraphicFramePr>
          <p:nvPr/>
        </p:nvGraphicFramePr>
        <p:xfrm>
          <a:off x="4760843" y="3359425"/>
          <a:ext cx="4890053" cy="3435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5754757" y="3021496"/>
            <a:ext cx="2544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Respuestas*: 5 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6076122" y="6573079"/>
            <a:ext cx="25444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/>
              <a:t>Respuestas*: 7 </a:t>
            </a:r>
            <a:endParaRPr lang="en-US" sz="1200" dirty="0"/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244642" y="956665"/>
          <a:ext cx="5003219" cy="4518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Curved Right Arrow 16"/>
          <p:cNvSpPr/>
          <p:nvPr/>
        </p:nvSpPr>
        <p:spPr>
          <a:xfrm rot="17430772" flipH="1">
            <a:off x="4607656" y="4332563"/>
            <a:ext cx="473791" cy="2528947"/>
          </a:xfrm>
          <a:prstGeom prst="curvedRightArrow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urved Right Arrow 17"/>
          <p:cNvSpPr/>
          <p:nvPr/>
        </p:nvSpPr>
        <p:spPr>
          <a:xfrm rot="13879789" flipH="1">
            <a:off x="4677506" y="2149197"/>
            <a:ext cx="473791" cy="3428031"/>
          </a:xfrm>
          <a:prstGeom prst="curvedRightArrow">
            <a:avLst/>
          </a:prstGeom>
          <a:scene3d>
            <a:camera prst="orthographicFront">
              <a:rot lat="0" lon="3000000" rev="0"/>
            </a:camera>
            <a:lightRig rig="threePt" dir="t"/>
          </a:scene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4. </a:t>
            </a:r>
            <a:r>
              <a:rPr lang="en-US" dirty="0" err="1" smtClean="0"/>
              <a:t>Pagos</a:t>
            </a:r>
            <a:r>
              <a:rPr lang="en-US" dirty="0" smtClean="0"/>
              <a:t> del </a:t>
            </a:r>
            <a:r>
              <a:rPr lang="en-US" dirty="0" err="1" smtClean="0"/>
              <a:t>Gobierno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4512365" y="3148218"/>
            <a:ext cx="934279" cy="263387"/>
          </a:xfrm>
          <a:prstGeom prst="rightArrow">
            <a:avLst/>
          </a:prstGeom>
          <a:solidFill>
            <a:schemeClr val="accent6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019261" y="365125"/>
          <a:ext cx="4461863" cy="4829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244642" y="292769"/>
          <a:ext cx="4267723" cy="5258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4. </a:t>
            </a:r>
            <a:r>
              <a:rPr lang="en-US" dirty="0" err="1" smtClean="0"/>
              <a:t>Pagos</a:t>
            </a:r>
            <a:r>
              <a:rPr lang="en-US" dirty="0" smtClean="0"/>
              <a:t> del </a:t>
            </a:r>
            <a:r>
              <a:rPr lang="en-US" dirty="0" err="1" smtClean="0"/>
              <a:t>Gobierno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995531" y="477079"/>
            <a:ext cx="5074953" cy="3641035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 fontScale="25000" lnSpcReduction="20000"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s-ES" sz="4800" dirty="0" smtClean="0"/>
              <a:t>El Comité Técnico de Deuda est</a:t>
            </a:r>
            <a:r>
              <a:rPr lang="es-ES" sz="4800" dirty="0" smtClean="0">
                <a:latin typeface="Calibri"/>
              </a:rPr>
              <a:t>á</a:t>
            </a:r>
            <a:r>
              <a:rPr lang="es-ES" sz="4800" dirty="0" smtClean="0"/>
              <a:t> conformado por Viceministro de Hacienda y Crédito Público, Gerente General del Banco Central, Viceministro de Fomento Industria y Comercio, Director de la Dirección de Análisis y Seguimiento al Gasto Público de la Asamblea Nacional, Secretario de Relaciones Económicas y Cooperación del Ministerio de Relaciones Exteriores, y Director del Sistema Nacional de Inversión Pública.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endParaRPr lang="es-ES" sz="4800" dirty="0" smtClean="0"/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s-ES" sz="4800" dirty="0" smtClean="0"/>
              <a:t>Autoridades y técnicos del Banco Central y del Ministerio de Economía y Finanzas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endParaRPr lang="es-ES" sz="4800" dirty="0" smtClean="0"/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s-ES" sz="4800" dirty="0" smtClean="0"/>
              <a:t>Presidente de la Rep</a:t>
            </a:r>
            <a:r>
              <a:rPr lang="es-ES" sz="4800" dirty="0" smtClean="0">
                <a:latin typeface="Calibri"/>
              </a:rPr>
              <a:t>ública, Ministro de Finanzas, Secretario de Planificación o sus delgados, Subsecretario de Financiamiento Público (Secretario del Comité)</a:t>
            </a:r>
            <a:endParaRPr lang="es-ES" sz="4800" dirty="0" smtClean="0"/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endParaRPr kumimoji="0" lang="es-E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s-ES" sz="4800" dirty="0" smtClean="0"/>
              <a:t>Tesorería, Dirección de Crédito Público y Despacho Ministro de Hacienda </a:t>
            </a:r>
            <a:endParaRPr kumimoji="0" lang="es-E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endParaRPr kumimoji="0" lang="es-E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s-ES" sz="4800" dirty="0" smtClean="0"/>
              <a:t>Banco Central, Ministerio de Hacienda y Ministerio de Economía Planificación y Desarrollo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s-ES" sz="4800" dirty="0" smtClean="0"/>
              <a:t>La Dirección General de Crédito Público, la Dirección General de Tesorería, la Dirección General del Presupuesto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25957" y="153913"/>
            <a:ext cx="53671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AR" sz="1600" b="1" dirty="0" smtClean="0"/>
              <a:t>¿Quién conforma el Comité de Política de Endeudamiento? </a:t>
            </a:r>
            <a:endParaRPr lang="en-US" sz="1600" dirty="0"/>
          </a:p>
        </p:txBody>
      </p:sp>
      <p:sp>
        <p:nvSpPr>
          <p:cNvPr id="12" name="Right Arrow 11"/>
          <p:cNvSpPr/>
          <p:nvPr/>
        </p:nvSpPr>
        <p:spPr>
          <a:xfrm rot="19158358">
            <a:off x="3528390" y="2017644"/>
            <a:ext cx="357809" cy="20872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995531" y="4379156"/>
            <a:ext cx="5074953" cy="2342319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s-MX" sz="1100" dirty="0" smtClean="0"/>
              <a:t>Semanalmente en el caso de deuda de corto plazo, para la de largo plazo según convocatoria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endParaRPr lang="es-MX" sz="1100" dirty="0" smtClean="0"/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s-MX" sz="1100" dirty="0" smtClean="0"/>
              <a:t>Una vez por mes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endParaRPr lang="es-MX" sz="1100" dirty="0" smtClean="0"/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s-MX" sz="1100" dirty="0" smtClean="0"/>
              <a:t>Trimestralmente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endParaRPr lang="es-MX" sz="1100" dirty="0" smtClean="0"/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r>
              <a:rPr lang="es-MX" sz="1100" dirty="0" smtClean="0"/>
              <a:t>Por convocatoria</a:t>
            </a:r>
          </a:p>
          <a:p>
            <a:pPr marL="342900" lvl="0" indent="-342900">
              <a:spcBef>
                <a:spcPct val="20000"/>
              </a:spcBef>
              <a:buFont typeface="Arial"/>
              <a:buChar char="•"/>
            </a:pPr>
            <a:endParaRPr lang="es-MX" sz="1100" dirty="0" smtClean="0"/>
          </a:p>
          <a:p>
            <a:pPr marL="342900" indent="-342900">
              <a:spcBef>
                <a:spcPct val="20000"/>
              </a:spcBef>
              <a:buFont typeface="Arial"/>
              <a:buChar char="•"/>
            </a:pPr>
            <a:r>
              <a:rPr lang="es-MX" sz="1100" dirty="0" smtClean="0"/>
              <a:t>Cuando hay temas en agenda. Nota: La Política de Endeudamiento se aprueba anualmente, pero la Estrategia Nacional de Deuda tiene un horizonte de tres años.</a:t>
            </a:r>
            <a:endParaRPr kumimoji="0" lang="es-MX" sz="1100" b="0" i="0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925957" y="4118114"/>
            <a:ext cx="53671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8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s-AR" sz="1600" b="1" dirty="0" smtClean="0"/>
              <a:t>¿Con qu</a:t>
            </a:r>
            <a:r>
              <a:rPr lang="es-AR" sz="1600" b="1" dirty="0" smtClean="0">
                <a:latin typeface="Calibri"/>
              </a:rPr>
              <a:t>é</a:t>
            </a:r>
            <a:r>
              <a:rPr lang="es-AR" sz="1600" b="1" dirty="0" smtClean="0"/>
              <a:t> frecuencia se reúne? </a:t>
            </a:r>
            <a:endParaRPr lang="en-US" sz="1600" dirty="0"/>
          </a:p>
        </p:txBody>
      </p:sp>
      <p:sp>
        <p:nvSpPr>
          <p:cNvPr id="15" name="Right Arrow 14"/>
          <p:cNvSpPr/>
          <p:nvPr/>
        </p:nvSpPr>
        <p:spPr>
          <a:xfrm rot="2641134">
            <a:off x="3324698" y="4213121"/>
            <a:ext cx="357809" cy="208722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6" name="Chart 15"/>
          <p:cNvGraphicFramePr>
            <a:graphicFrameLocks noGrp="1"/>
          </p:cNvGraphicFramePr>
          <p:nvPr/>
        </p:nvGraphicFramePr>
        <p:xfrm>
          <a:off x="-221576" y="650575"/>
          <a:ext cx="4217107" cy="4189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4631634" y="129208"/>
          <a:ext cx="4253949" cy="6192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4. </a:t>
            </a:r>
            <a:r>
              <a:rPr lang="en-US" dirty="0" err="1" smtClean="0"/>
              <a:t>Pagos</a:t>
            </a:r>
            <a:r>
              <a:rPr lang="en-US" dirty="0" smtClean="0"/>
              <a:t> del </a:t>
            </a:r>
            <a:r>
              <a:rPr lang="en-US" dirty="0" err="1" smtClean="0"/>
              <a:t>Gobierno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169772" y="434700"/>
          <a:ext cx="4273020" cy="5906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4. </a:t>
            </a:r>
            <a:r>
              <a:rPr lang="en-US" dirty="0" err="1" smtClean="0"/>
              <a:t>Pagos</a:t>
            </a:r>
            <a:r>
              <a:rPr lang="en-US" dirty="0" smtClean="0"/>
              <a:t> del </a:t>
            </a:r>
            <a:r>
              <a:rPr lang="en-US" dirty="0" err="1" smtClean="0"/>
              <a:t>Gobierno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243663" y="287965"/>
          <a:ext cx="8656674" cy="62820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105" y="4502426"/>
            <a:ext cx="8308414" cy="1362075"/>
          </a:xfrm>
        </p:spPr>
        <p:txBody>
          <a:bodyPr>
            <a:normAutofit/>
          </a:bodyPr>
          <a:lstStyle/>
          <a:p>
            <a:r>
              <a:rPr lang="en-US" dirty="0" smtClean="0"/>
              <a:t>5. </a:t>
            </a:r>
            <a:r>
              <a:rPr lang="en-US" dirty="0" err="1" smtClean="0"/>
              <a:t>Fondos</a:t>
            </a:r>
            <a:r>
              <a:rPr lang="en-US" dirty="0" smtClean="0"/>
              <a:t> </a:t>
            </a:r>
            <a:r>
              <a:rPr lang="en-US" dirty="0" err="1" smtClean="0"/>
              <a:t>especiales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5. </a:t>
            </a:r>
            <a:r>
              <a:rPr lang="en-US" dirty="0" err="1" smtClean="0"/>
              <a:t>Fondos</a:t>
            </a:r>
            <a:r>
              <a:rPr lang="en-US" dirty="0" smtClean="0"/>
              <a:t> </a:t>
            </a:r>
            <a:r>
              <a:rPr lang="en-US" dirty="0" err="1" smtClean="0"/>
              <a:t>Especiales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243663" y="287965"/>
          <a:ext cx="4467485" cy="5268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396948" y="0"/>
          <a:ext cx="3463633" cy="3359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840356" y="3359426"/>
          <a:ext cx="4587936" cy="3498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Right Arrow 7"/>
          <p:cNvSpPr/>
          <p:nvPr/>
        </p:nvSpPr>
        <p:spPr>
          <a:xfrm rot="20185880">
            <a:off x="4482933" y="2335265"/>
            <a:ext cx="1311364" cy="400162"/>
          </a:xfrm>
          <a:prstGeom prst="rightArrow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9" name="Right Arrow 8"/>
          <p:cNvSpPr/>
          <p:nvPr/>
        </p:nvSpPr>
        <p:spPr>
          <a:xfrm rot="1570370">
            <a:off x="4256782" y="4559862"/>
            <a:ext cx="1484963" cy="400162"/>
          </a:xfrm>
          <a:prstGeom prst="rightArrow">
            <a:avLst/>
          </a:prstGeom>
          <a:solidFill>
            <a:srgbClr val="F79646"/>
          </a:solidFill>
          <a:ln w="25400" cap="flat" cmpd="sng" algn="ctr">
            <a:solidFill>
              <a:srgbClr val="F79646">
                <a:shade val="50000"/>
              </a:srgbClr>
            </a:solidFill>
            <a:prstDash val="solid"/>
          </a:ln>
          <a:effectLst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105" y="4502426"/>
            <a:ext cx="8308414" cy="1362075"/>
          </a:xfrm>
        </p:spPr>
        <p:txBody>
          <a:bodyPr>
            <a:normAutofit/>
          </a:bodyPr>
          <a:lstStyle/>
          <a:p>
            <a:r>
              <a:rPr lang="en-US" dirty="0" smtClean="0"/>
              <a:t>9. </a:t>
            </a:r>
            <a:r>
              <a:rPr lang="en-US" dirty="0" err="1" smtClean="0"/>
              <a:t>Arreglos</a:t>
            </a:r>
            <a:r>
              <a:rPr lang="en-US" dirty="0" smtClean="0"/>
              <a:t> </a:t>
            </a:r>
            <a:r>
              <a:rPr lang="en-US" dirty="0" err="1" smtClean="0"/>
              <a:t>Institucionales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8. </a:t>
            </a:r>
            <a:r>
              <a:rPr lang="en-US" dirty="0" err="1" smtClean="0"/>
              <a:t>Arreglos</a:t>
            </a:r>
            <a:r>
              <a:rPr lang="en-US" dirty="0" smtClean="0"/>
              <a:t> </a:t>
            </a:r>
            <a:r>
              <a:rPr lang="en-US" dirty="0" err="1" smtClean="0"/>
              <a:t>Institucionales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-312928" y="685800"/>
          <a:ext cx="5322250" cy="5039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60844" y="755373"/>
            <a:ext cx="4269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Cambios Significativos en la Estructura Organizacional 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760844" y="1530914"/>
            <a:ext cx="4134678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sz="1400" dirty="0" smtClean="0"/>
              <a:t>Creación de la unidad de deuda</a:t>
            </a:r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r>
              <a:rPr lang="es-ES" sz="1400" dirty="0" smtClean="0"/>
              <a:t>Emisión de Letras de Tesorería por Tesorería </a:t>
            </a:r>
          </a:p>
          <a:p>
            <a:r>
              <a:rPr lang="es-ES" sz="1400" dirty="0" smtClean="0"/>
              <a:t>  Nacional, Deuda publica por la Dirección de Crédito </a:t>
            </a:r>
          </a:p>
          <a:p>
            <a:r>
              <a:rPr lang="es-ES" sz="1400" dirty="0" smtClean="0"/>
              <a:t>  Publico</a:t>
            </a:r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r>
              <a:rPr lang="es-ES" sz="1400" dirty="0" smtClean="0"/>
              <a:t>Se fusionó Inversión Moneda nacional y extranjera a </a:t>
            </a:r>
          </a:p>
          <a:p>
            <a:r>
              <a:rPr lang="es-ES" sz="1400" dirty="0" smtClean="0"/>
              <a:t>  cargo de </a:t>
            </a:r>
            <a:r>
              <a:rPr lang="es-ES" sz="1400" dirty="0" err="1" smtClean="0"/>
              <a:t>Secc</a:t>
            </a:r>
            <a:r>
              <a:rPr lang="es-ES" sz="1400" dirty="0" smtClean="0"/>
              <a:t> Gestión Financiera.</a:t>
            </a:r>
          </a:p>
          <a:p>
            <a:endParaRPr lang="es-ES" sz="1400" dirty="0" smtClean="0"/>
          </a:p>
          <a:p>
            <a:r>
              <a:rPr lang="es-ES" sz="1400" dirty="0" smtClean="0"/>
              <a:t>  </a:t>
            </a:r>
            <a:r>
              <a:rPr lang="es-ES" sz="1400" dirty="0" err="1" smtClean="0"/>
              <a:t>Admi</a:t>
            </a:r>
            <a:r>
              <a:rPr lang="es-ES" sz="1400" dirty="0" smtClean="0"/>
              <a:t>. Presupuestaria se focalizó en Distribución y </a:t>
            </a:r>
          </a:p>
          <a:p>
            <a:r>
              <a:rPr lang="es-ES" sz="1400" dirty="0" smtClean="0"/>
              <a:t>  pagos del Gobierno Central.</a:t>
            </a:r>
            <a:br>
              <a:rPr lang="es-ES" sz="1400" dirty="0" smtClean="0"/>
            </a:br>
            <a:endParaRPr lang="es-ES" sz="1400" dirty="0" smtClean="0"/>
          </a:p>
          <a:p>
            <a:pPr>
              <a:buFont typeface="Arial" pitchFamily="34" charset="0"/>
              <a:buChar char="•"/>
            </a:pPr>
            <a:r>
              <a:rPr lang="es-ES" sz="1400" dirty="0" smtClean="0"/>
              <a:t>Creación de nuevas unidades organizativas</a:t>
            </a:r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r>
              <a:rPr lang="es-ES" sz="1400" dirty="0" smtClean="0"/>
              <a:t>Se tiene proyectado cambios a nivel de la Unidades </a:t>
            </a:r>
          </a:p>
          <a:p>
            <a:r>
              <a:rPr lang="es-ES" sz="1400" dirty="0" smtClean="0"/>
              <a:t>  de Pagos y de Programación Financiara</a:t>
            </a:r>
          </a:p>
          <a:p>
            <a:pPr>
              <a:buFont typeface="Arial" pitchFamily="34" charset="0"/>
              <a:buChar char="•"/>
            </a:pPr>
            <a:endParaRPr lang="es-ES" sz="1400" dirty="0" smtClean="0"/>
          </a:p>
          <a:p>
            <a:pPr>
              <a:buFont typeface="Arial" pitchFamily="34" charset="0"/>
              <a:buChar char="•"/>
            </a:pPr>
            <a:r>
              <a:rPr lang="es-ES" sz="1400" dirty="0" smtClean="0"/>
              <a:t>Implementación del Sistema de Calidad de Procesos </a:t>
            </a:r>
          </a:p>
          <a:p>
            <a:r>
              <a:rPr lang="es-ES" sz="1400" dirty="0" smtClean="0"/>
              <a:t>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105" y="4502426"/>
            <a:ext cx="8308414" cy="1362075"/>
          </a:xfrm>
        </p:spPr>
        <p:txBody>
          <a:bodyPr>
            <a:normAutofit/>
          </a:bodyPr>
          <a:lstStyle/>
          <a:p>
            <a:r>
              <a:rPr lang="es-MX" dirty="0" smtClean="0"/>
              <a:t>9. Indicadores de desempeño</a:t>
            </a:r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-1" y="0"/>
            <a:ext cx="6091882" cy="365125"/>
          </a:xfrm>
        </p:spPr>
        <p:txBody>
          <a:bodyPr/>
          <a:lstStyle/>
          <a:p>
            <a:pPr algn="l"/>
            <a:r>
              <a:rPr lang="en-US" dirty="0" smtClean="0"/>
              <a:t>9. </a:t>
            </a:r>
            <a:r>
              <a:rPr lang="en-US" dirty="0" err="1" smtClean="0"/>
              <a:t>Indicadores</a:t>
            </a:r>
            <a:r>
              <a:rPr lang="en-US" dirty="0" smtClean="0"/>
              <a:t> de </a:t>
            </a:r>
            <a:r>
              <a:rPr lang="en-US" dirty="0" err="1" smtClean="0"/>
              <a:t>Disempe</a:t>
            </a:r>
            <a:r>
              <a:rPr lang="es-AR" dirty="0" err="1" smtClean="0"/>
              <a:t>ño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0" y="635835"/>
          <a:ext cx="4656328" cy="5049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656328" y="983705"/>
          <a:ext cx="4368093" cy="4701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282413"/>
            <a:ext cx="8308414" cy="1362075"/>
          </a:xfrm>
        </p:spPr>
        <p:txBody>
          <a:bodyPr>
            <a:normAutofit/>
          </a:bodyPr>
          <a:lstStyle/>
          <a:p>
            <a:r>
              <a:rPr lang="en-US" dirty="0" err="1" smtClean="0"/>
              <a:t>Preguntas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651C5-83E3-9C4D-B13E-0A25CACA147F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8878</TotalTime>
  <Words>1792</Words>
  <Application>Microsoft Macintosh PowerPoint</Application>
  <PresentationFormat>On-screen Show (4:3)</PresentationFormat>
  <Paragraphs>396</Paragraphs>
  <Slides>36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Links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Office Theme</vt:lpstr>
      <vt:lpstr>Treasury.xlsx</vt:lpstr>
      <vt:lpstr>Treasury.xlsx</vt:lpstr>
      <vt:lpstr>Treasury.xlsx</vt:lpstr>
      <vt:lpstr>Encuentro de Tesoreros Latinoamericanos   Encuesta 2012   Agosto 22-24, 2012 Bógota, Colombia</vt:lpstr>
      <vt:lpstr>Metodología</vt:lpstr>
      <vt:lpstr>PowerPoint Presentation</vt:lpstr>
      <vt:lpstr>Contenido</vt:lpstr>
      <vt:lpstr>1. Participantes de la Encuesta</vt:lpstr>
      <vt:lpstr>2. GESTión De CAJA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RECAUDACIón</vt:lpstr>
      <vt:lpstr>PowerPoint Presentation</vt:lpstr>
      <vt:lpstr>PowerPoint Presentation</vt:lpstr>
      <vt:lpstr>PowerPoint Presentation</vt:lpstr>
      <vt:lpstr>4. Pagos del gobierno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5. Fondos especiales</vt:lpstr>
      <vt:lpstr>PowerPoint Presentation</vt:lpstr>
      <vt:lpstr>9. Arreglos Institucionales</vt:lpstr>
      <vt:lpstr>PowerPoint Presentation</vt:lpstr>
      <vt:lpstr>9. Indicadores de desempeño</vt:lpstr>
      <vt:lpstr>PowerPoint Presentation</vt:lpstr>
      <vt:lpstr>Preguntas?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TREASURY MANAGEMENT PRACTICES IN LATIN AMERICA   -Results of a Survey with the Treasurers-</dc:title>
  <dc:creator>Fanny Weiner</dc:creator>
  <cp:lastModifiedBy>Roland Clarke</cp:lastModifiedBy>
  <cp:revision>753</cp:revision>
  <dcterms:created xsi:type="dcterms:W3CDTF">2010-04-05T00:04:09Z</dcterms:created>
  <dcterms:modified xsi:type="dcterms:W3CDTF">2012-08-22T00:59:17Z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1665018455</vt:i4>
  </property>
  <property fmtid="{D5CDD505-2E9C-101B-9397-08002B2CF9AE}" pid="3" name="_NewReviewCycle">
    <vt:lpwstr/>
  </property>
  <property fmtid="{D5CDD505-2E9C-101B-9397-08002B2CF9AE}" pid="4" name="_EmailSubject">
    <vt:lpwstr>Treasury Management_April9+HvE.pptx</vt:lpwstr>
  </property>
  <property fmtid="{D5CDD505-2E9C-101B-9397-08002B2CF9AE}" pid="5" name="_AuthorEmail">
    <vt:lpwstr>SPitrof@imf.org</vt:lpwstr>
  </property>
  <property fmtid="{D5CDD505-2E9C-101B-9397-08002B2CF9AE}" pid="6" name="_AuthorEmailDisplayName">
    <vt:lpwstr>Pitrof, Sasha</vt:lpwstr>
  </property>
</Properties>
</file>