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62" r:id="rId2"/>
    <p:sldId id="363" r:id="rId3"/>
    <p:sldId id="364" r:id="rId4"/>
    <p:sldId id="365" r:id="rId5"/>
    <p:sldId id="366" r:id="rId6"/>
    <p:sldId id="367" r:id="rId7"/>
    <p:sldId id="353" r:id="rId8"/>
    <p:sldId id="355" r:id="rId9"/>
    <p:sldId id="356" r:id="rId10"/>
    <p:sldId id="358" r:id="rId11"/>
    <p:sldId id="359" r:id="rId12"/>
    <p:sldId id="360" r:id="rId13"/>
    <p:sldId id="361" r:id="rId14"/>
  </p:sldIdLst>
  <p:sldSz cx="9144000" cy="6858000" type="screen4x3"/>
  <p:notesSz cx="7026275" cy="9312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9B16"/>
    <a:srgbClr val="B48541"/>
    <a:srgbClr val="EDEBDF"/>
    <a:srgbClr val="E9E6D7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833" autoAdjust="0"/>
  </p:normalViewPr>
  <p:slideViewPr>
    <p:cSldViewPr snapToGrid="0" snapToObjects="1">
      <p:cViewPr>
        <p:scale>
          <a:sx n="71" d="100"/>
          <a:sy n="71" d="100"/>
        </p:scale>
        <p:origin x="-109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LDrive50B\HQ-Private1\WB421701\Home\Documents\Treasury\fotegal%20survey%20data%20updated%206%2018%20201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LDrive50B\HQ-Private1\WB421701\Home\Documents\Treasury\fotegal%20survey%20data%20updated%206%2018%20201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LDrive50B\HQ-Private1\WB421701\Home\Documents\Treasury\fotegal%20survey%20data%20updated%206%2018%202012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LDrive50B\HQ-Private1\WB421701\Home\Documents\Treasury\fotegal%20survey%20data%20updated%206%2018%202012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LDrive50B\HQ-Private1\WB421701\Home\Documents\Treasury\fotegal%20survey%20data%20updated%206%2018%20201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s-AR" sz="1800" b="1" i="0" u="none" strike="noStrike" baseline="0" dirty="0" smtClean="0"/>
              <a:t>En la mitad de </a:t>
            </a:r>
            <a:r>
              <a:rPr lang="es-AR" sz="1800" b="1" i="0" u="none" strike="noStrike" baseline="0" noProof="0" dirty="0" smtClean="0"/>
              <a:t>los </a:t>
            </a:r>
            <a:r>
              <a:rPr lang="es-AR" sz="1800" b="1" i="0" u="none" strike="noStrike" baseline="0" noProof="0" dirty="0" smtClean="0"/>
              <a:t>países que </a:t>
            </a:r>
            <a:r>
              <a:rPr lang="es-AR" sz="1800" b="1" i="0" u="none" strike="noStrike" baseline="0" dirty="0" smtClean="0"/>
              <a:t>respondieron, la </a:t>
            </a:r>
            <a:r>
              <a:rPr lang="es-AR" sz="1800" b="1" i="0" u="none" strike="noStrike" baseline="0" dirty="0" smtClean="0"/>
              <a:t>Tesorería ha </a:t>
            </a:r>
            <a:r>
              <a:rPr lang="es-AR" sz="1800" b="1" i="0" u="none" strike="noStrike" baseline="0" dirty="0"/>
              <a:t>identificado </a:t>
            </a:r>
            <a:r>
              <a:rPr lang="es-AR" sz="1800" b="1" i="0" u="none" strike="noStrike" baseline="0" dirty="0" smtClean="0"/>
              <a:t>las </a:t>
            </a:r>
            <a:r>
              <a:rPr lang="es-AR" sz="1800" b="1" i="0" u="none" strike="noStrike" baseline="0" dirty="0"/>
              <a:t>actividades críticas dentro de sus procesos de negocio que pueden generar los mayores riesgos operacionales </a:t>
            </a:r>
            <a:r>
              <a:rPr lang="es-AR" sz="1800" b="1" i="0" u="none" strike="noStrike" baseline="0" dirty="0" smtClean="0"/>
              <a:t>y </a:t>
            </a:r>
            <a:r>
              <a:rPr lang="es-AR" sz="1800" b="1" i="0" u="none" strike="noStrike" baseline="0" dirty="0" smtClean="0"/>
              <a:t>ha realizado </a:t>
            </a:r>
            <a:r>
              <a:rPr lang="es-AR" sz="1800" b="1" i="0" u="none" strike="noStrike" baseline="0" dirty="0"/>
              <a:t>un análisis del impacto sobre los negocios </a:t>
            </a:r>
            <a:endParaRPr lang="en-US" sz="1800" dirty="0"/>
          </a:p>
        </c:rich>
      </c:tx>
      <c:layout>
        <c:manualLayout>
          <c:xMode val="edge"/>
          <c:yMode val="edge"/>
          <c:x val="0.11453206914221956"/>
          <c:y val="5.8064193444247946E-4"/>
        </c:manualLayout>
      </c:layout>
    </c:title>
    <c:plotArea>
      <c:layout>
        <c:manualLayout>
          <c:layoutTarget val="inner"/>
          <c:xMode val="edge"/>
          <c:yMode val="edge"/>
          <c:x val="0.22307047352594495"/>
          <c:y val="0.39299046510464797"/>
          <c:w val="0.51948794631230644"/>
          <c:h val="0.50003046437713961"/>
        </c:manualLayout>
      </c:layout>
      <c:barChart>
        <c:barDir val="col"/>
        <c:grouping val="clustered"/>
        <c:ser>
          <c:idx val="0"/>
          <c:order val="0"/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spPr>
              <a:solidFill>
                <a:srgbClr val="D1630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spPr>
              <a:solidFill>
                <a:srgbClr val="F9961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cat>
            <c:strRef>
              <c:f>formatted!$CC$23:$CC$24</c:f>
              <c:strCache>
                <c:ptCount val="2"/>
                <c:pt idx="0">
                  <c:v>Sí</c:v>
                </c:pt>
                <c:pt idx="1">
                  <c:v>No</c:v>
                </c:pt>
              </c:strCache>
            </c:strRef>
          </c:cat>
          <c:val>
            <c:numRef>
              <c:f>formatted!$CD$23:$CD$24</c:f>
              <c:numCache>
                <c:formatCode>General</c:formatCode>
                <c:ptCount val="2"/>
                <c:pt idx="0">
                  <c:v>6</c:v>
                </c:pt>
                <c:pt idx="1">
                  <c:v>6</c:v>
                </c:pt>
              </c:numCache>
            </c:numRef>
          </c:val>
        </c:ser>
        <c:gapWidth val="92"/>
        <c:overlap val="-5"/>
        <c:axId val="207750272"/>
        <c:axId val="207751808"/>
      </c:barChart>
      <c:catAx>
        <c:axId val="20775027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07751808"/>
        <c:crosses val="autoZero"/>
        <c:auto val="1"/>
        <c:lblAlgn val="ctr"/>
        <c:lblOffset val="100"/>
      </c:catAx>
      <c:valAx>
        <c:axId val="207751808"/>
        <c:scaling>
          <c:orientation val="minMax"/>
        </c:scaling>
        <c:axPos val="l"/>
        <c:majorGridlines>
          <c:spPr>
            <a:ln>
              <a:solidFill>
                <a:prstClr val="white">
                  <a:alpha val="0"/>
                </a:prstClr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600"/>
                </a:pPr>
                <a:r>
                  <a:rPr lang="en-US" sz="1600" dirty="0"/>
                  <a:t>N</a:t>
                </a:r>
                <a:r>
                  <a:rPr lang="en-US" sz="1600" dirty="0">
                    <a:latin typeface="Calibri"/>
                  </a:rPr>
                  <a:t>úmero de respuestas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4.8986477075143066E-2"/>
              <c:y val="0.32180362753434094"/>
            </c:manualLayout>
          </c:layout>
        </c:title>
        <c:numFmt formatCode="General" sourceLinked="1"/>
        <c:tickLblPos val="nextTo"/>
        <c:crossAx val="207750272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s-AR" sz="1800" b="1" i="0" u="none" strike="noStrike" baseline="0" dirty="0"/>
              <a:t>Si </a:t>
            </a:r>
            <a:r>
              <a:rPr lang="es-AR" sz="1800" b="1" i="0" u="none" strike="noStrike" baseline="0" dirty="0" smtClean="0"/>
              <a:t>la respuesta </a:t>
            </a:r>
            <a:r>
              <a:rPr lang="es-AR" sz="1800" b="1" i="0" u="none" strike="noStrike" baseline="0" dirty="0" smtClean="0"/>
              <a:t>anterior es </a:t>
            </a:r>
            <a:r>
              <a:rPr lang="es-AR" sz="1800" b="1" i="0" u="none" strike="noStrike" baseline="0" dirty="0" smtClean="0"/>
              <a:t>positiva</a:t>
            </a:r>
            <a:r>
              <a:rPr lang="es-AR" sz="1800" b="1" i="0" u="none" strike="noStrike" baseline="0" dirty="0" smtClean="0">
                <a:latin typeface="Calibri"/>
              </a:rPr>
              <a:t>, </a:t>
            </a:r>
            <a:r>
              <a:rPr lang="es-AR" sz="1800" b="1" i="0" u="none" strike="noStrike" baseline="0" dirty="0"/>
              <a:t>¿ha adoptado en consecuencia políticas y procedimientos para mitigar y/o controlar estos riesgos? </a:t>
            </a:r>
            <a:endParaRPr lang="en-US" dirty="0"/>
          </a:p>
        </c:rich>
      </c:tx>
      <c:layout/>
    </c:title>
    <c:plotArea>
      <c:layout>
        <c:manualLayout>
          <c:layoutTarget val="inner"/>
          <c:xMode val="edge"/>
          <c:yMode val="edge"/>
          <c:x val="0.19807652707630788"/>
          <c:y val="0.33339068837027247"/>
          <c:w val="0.60947122761723649"/>
          <c:h val="0.59276559886518854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D16309"/>
              </a:solidFill>
            </c:spPr>
          </c:dPt>
          <c:dPt>
            <c:idx val="1"/>
            <c:spPr>
              <a:solidFill>
                <a:srgbClr val="F99613"/>
              </a:solidFill>
              <a:ln>
                <a:solidFill>
                  <a:schemeClr val="bg1"/>
                </a:solidFill>
              </a:ln>
            </c:spPr>
          </c:dPt>
          <c:cat>
            <c:strRef>
              <c:f>formatted!$CF$23:$CF$24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formatted!$CG$23:$CG$24</c:f>
              <c:numCache>
                <c:formatCode>General</c:formatCode>
                <c:ptCount val="2"/>
                <c:pt idx="0">
                  <c:v>4</c:v>
                </c:pt>
                <c:pt idx="1">
                  <c:v>1</c:v>
                </c:pt>
              </c:numCache>
            </c:numRef>
          </c:val>
        </c:ser>
        <c:firstSliceAng val="0"/>
      </c:pieChart>
    </c:plotArea>
    <c:plotVisOnly val="1"/>
  </c:chart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 sz="1600"/>
            </a:pPr>
            <a:r>
              <a:rPr lang="es-AR" sz="1600" b="1" i="0" u="none" strike="noStrike" baseline="0" dirty="0"/>
              <a:t>Si lo ha hecho, ¿se hizo </a:t>
            </a:r>
            <a:r>
              <a:rPr lang="es-AR" sz="1600" b="1" i="0" u="none" strike="noStrike" baseline="0" dirty="0" smtClean="0"/>
              <a:t>con </a:t>
            </a:r>
            <a:r>
              <a:rPr lang="es-AR" sz="1600" b="1" i="0" u="none" strike="noStrike" baseline="0" dirty="0"/>
              <a:t>el apoyo de la unidad de control interno o de una unidad de riesgo?  </a:t>
            </a:r>
            <a:endParaRPr lang="en-US" sz="1600" dirty="0"/>
          </a:p>
        </c:rich>
      </c:tx>
      <c:layout>
        <c:manualLayout>
          <c:xMode val="edge"/>
          <c:yMode val="edge"/>
          <c:x val="0.14228282132375517"/>
          <c:y val="0"/>
        </c:manualLayout>
      </c:layout>
    </c:title>
    <c:plotArea>
      <c:layout>
        <c:manualLayout>
          <c:layoutTarget val="inner"/>
          <c:xMode val="edge"/>
          <c:yMode val="edge"/>
          <c:x val="5.0710700206569002E-2"/>
          <c:y val="0.2699715782303338"/>
          <c:w val="0.85519220456399236"/>
          <c:h val="0.56924102311143432"/>
        </c:manualLayout>
      </c:layout>
      <c:barChart>
        <c:barDir val="col"/>
        <c:grouping val="clustered"/>
        <c:ser>
          <c:idx val="0"/>
          <c:order val="0"/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spPr>
              <a:solidFill>
                <a:srgbClr val="D1630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spPr>
              <a:solidFill>
                <a:srgbClr val="F9961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spPr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cat>
            <c:strRef>
              <c:f>formatted!$CI$23:$CI$25</c:f>
              <c:strCache>
                <c:ptCount val="3"/>
                <c:pt idx="0">
                  <c:v>Unidad de control interno</c:v>
                </c:pt>
                <c:pt idx="1">
                  <c:v>Unidad de riesgo</c:v>
                </c:pt>
                <c:pt idx="2">
                  <c:v>Otra</c:v>
                </c:pt>
              </c:strCache>
            </c:strRef>
          </c:cat>
          <c:val>
            <c:numRef>
              <c:f>formatted!$CJ$23:$CJ$25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gapWidth val="92"/>
        <c:overlap val="-5"/>
        <c:axId val="207857920"/>
        <c:axId val="207880192"/>
      </c:barChart>
      <c:catAx>
        <c:axId val="207857920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07880192"/>
        <c:crosses val="autoZero"/>
        <c:auto val="1"/>
        <c:lblAlgn val="ctr"/>
        <c:lblOffset val="100"/>
      </c:catAx>
      <c:valAx>
        <c:axId val="207880192"/>
        <c:scaling>
          <c:orientation val="minMax"/>
          <c:max val="2"/>
        </c:scaling>
        <c:axPos val="l"/>
        <c:majorGridlines>
          <c:spPr>
            <a:ln>
              <a:solidFill>
                <a:prstClr val="white">
                  <a:alpha val="0"/>
                </a:prstClr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lang="es-AR" sz="1200" noProof="0"/>
                </a:pPr>
                <a:r>
                  <a:rPr lang="es-AR" sz="1200" noProof="0" dirty="0"/>
                  <a:t>N</a:t>
                </a:r>
                <a:r>
                  <a:rPr lang="es-AR" sz="1200" noProof="0" dirty="0">
                    <a:latin typeface="Calibri"/>
                  </a:rPr>
                  <a:t>úmero de </a:t>
                </a:r>
                <a:r>
                  <a:rPr lang="es-AR" sz="1200" noProof="0" dirty="0" smtClean="0">
                    <a:latin typeface="Calibri"/>
                  </a:rPr>
                  <a:t>respuestas</a:t>
                </a:r>
                <a:endParaRPr lang="es-AR" sz="1200" noProof="0" dirty="0"/>
              </a:p>
            </c:rich>
          </c:tx>
          <c:layout>
            <c:manualLayout>
              <c:xMode val="edge"/>
              <c:yMode val="edge"/>
              <c:x val="2.1317854785344212E-4"/>
              <c:y val="0.10863882435309126"/>
            </c:manualLayout>
          </c:layout>
        </c:title>
        <c:numFmt formatCode="General" sourceLinked="1"/>
        <c:tickLblPos val="nextTo"/>
        <c:crossAx val="207857920"/>
        <c:crosses val="autoZero"/>
        <c:crossBetween val="between"/>
        <c:majorUnit val="1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title>
      <c:tx>
        <c:rich>
          <a:bodyPr/>
          <a:lstStyle/>
          <a:p>
            <a:pPr>
              <a:defRPr/>
            </a:pPr>
            <a:r>
              <a:rPr lang="es-AR" sz="1800" dirty="0" smtClean="0"/>
              <a:t>En los </a:t>
            </a:r>
            <a:r>
              <a:rPr lang="es-AR" sz="1800" noProof="0" dirty="0" smtClean="0"/>
              <a:t>países</a:t>
            </a:r>
            <a:r>
              <a:rPr lang="es-AR" sz="1800" dirty="0" smtClean="0"/>
              <a:t> se </a:t>
            </a:r>
            <a:r>
              <a:rPr lang="es-AR" sz="1800" dirty="0" smtClean="0"/>
              <a:t>han </a:t>
            </a:r>
            <a:r>
              <a:rPr lang="es-AR" sz="1800" dirty="0" smtClean="0"/>
              <a:t>desarrollado en mayor grado políticas </a:t>
            </a:r>
            <a:r>
              <a:rPr lang="es-AR" sz="1800" dirty="0" smtClean="0"/>
              <a:t>para mitigar y </a:t>
            </a:r>
            <a:r>
              <a:rPr lang="es-AR" sz="1800" dirty="0" smtClean="0"/>
              <a:t>controlar (80/20), que </a:t>
            </a:r>
            <a:r>
              <a:rPr lang="es-AR" sz="1800" dirty="0" smtClean="0"/>
              <a:t>para </a:t>
            </a:r>
            <a:r>
              <a:rPr lang="es-AR" sz="1800" dirty="0"/>
              <a:t>identificar, monitorear y reportar los riesgos operacionales </a:t>
            </a:r>
            <a:r>
              <a:rPr lang="es-AR" sz="1800" dirty="0" smtClean="0"/>
              <a:t> de </a:t>
            </a:r>
            <a:r>
              <a:rPr lang="es-AR" sz="1800" dirty="0"/>
              <a:t>la </a:t>
            </a:r>
            <a:r>
              <a:rPr lang="es-AR" sz="1800" dirty="0" smtClean="0"/>
              <a:t>Tesorería  </a:t>
            </a:r>
            <a:endParaRPr lang="en-US" sz="1800" dirty="0"/>
          </a:p>
        </c:rich>
      </c:tx>
      <c:layout>
        <c:manualLayout>
          <c:xMode val="edge"/>
          <c:yMode val="edge"/>
          <c:x val="0.13332047285905188"/>
          <c:y val="0"/>
        </c:manualLayout>
      </c:layout>
    </c:title>
    <c:plotArea>
      <c:layout>
        <c:manualLayout>
          <c:layoutTarget val="inner"/>
          <c:xMode val="edge"/>
          <c:yMode val="edge"/>
          <c:x val="0.29300244482696131"/>
          <c:y val="0.39645460576523039"/>
          <c:w val="0.44316038000696228"/>
          <c:h val="0.44081102892747781"/>
        </c:manualLayout>
      </c:layout>
      <c:pieChart>
        <c:varyColors val="1"/>
        <c:ser>
          <c:idx val="0"/>
          <c:order val="0"/>
          <c:cat>
            <c:strRef>
              <c:f>formatted!$CN$23:$CN$24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formatted!$CO$23:$CO$24</c:f>
              <c:numCache>
                <c:formatCode>General</c:formatCode>
                <c:ptCount val="2"/>
                <c:pt idx="0">
                  <c:v>6</c:v>
                </c:pt>
                <c:pt idx="1">
                  <c:v>7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s-AR" sz="1600" b="1" i="0" u="none" strike="noStrike" baseline="0" dirty="0" smtClean="0"/>
              <a:t> ¿Cómo </a:t>
            </a:r>
            <a:r>
              <a:rPr lang="es-AR" sz="1600" b="1" i="0" u="none" strike="noStrike" baseline="0" dirty="0"/>
              <a:t>se reporta la gestión de riesgos operacionales? </a:t>
            </a:r>
            <a:endParaRPr lang="en-US" sz="1600" dirty="0"/>
          </a:p>
        </c:rich>
      </c:tx>
      <c:layout>
        <c:manualLayout>
          <c:xMode val="edge"/>
          <c:yMode val="edge"/>
          <c:x val="0.13895936114151738"/>
          <c:y val="1.4971803387822595E-4"/>
        </c:manualLayout>
      </c:layout>
    </c:title>
    <c:plotArea>
      <c:layout>
        <c:manualLayout>
          <c:layoutTarget val="inner"/>
          <c:xMode val="edge"/>
          <c:yMode val="edge"/>
          <c:x val="5.0710700206569002E-2"/>
          <c:y val="0.21834076984178791"/>
          <c:w val="0.93315146209733668"/>
          <c:h val="0.73101414024358435"/>
        </c:manualLayout>
      </c:layout>
      <c:barChart>
        <c:barDir val="col"/>
        <c:grouping val="clustered"/>
        <c:ser>
          <c:idx val="0"/>
          <c:order val="0"/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spPr>
              <a:solidFill>
                <a:srgbClr val="D1630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spPr>
              <a:solidFill>
                <a:srgbClr val="F9961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spPr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cat>
            <c:strRef>
              <c:f>formatted!$CQ$23:$CQ$25</c:f>
              <c:strCache>
                <c:ptCount val="3"/>
                <c:pt idx="0">
                  <c:v>Informe Anual de Riesgos Fiscales</c:v>
                </c:pt>
                <c:pt idx="1">
                  <c:v>Otro</c:v>
                </c:pt>
                <c:pt idx="2">
                  <c:v>No Se Reporta</c:v>
                </c:pt>
              </c:strCache>
            </c:strRef>
          </c:cat>
          <c:val>
            <c:numRef>
              <c:f>formatted!$CR$23:$CR$25</c:f>
              <c:numCache>
                <c:formatCode>General</c:formatCode>
                <c:ptCount val="3"/>
                <c:pt idx="0">
                  <c:v>1</c:v>
                </c:pt>
                <c:pt idx="1">
                  <c:v>5</c:v>
                </c:pt>
                <c:pt idx="2">
                  <c:v>0</c:v>
                </c:pt>
              </c:numCache>
            </c:numRef>
          </c:val>
        </c:ser>
        <c:gapWidth val="92"/>
        <c:overlap val="-5"/>
        <c:axId val="207939840"/>
        <c:axId val="207970304"/>
      </c:barChart>
      <c:catAx>
        <c:axId val="20793984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07970304"/>
        <c:crosses val="autoZero"/>
        <c:auto val="1"/>
        <c:lblAlgn val="ctr"/>
        <c:lblOffset val="100"/>
      </c:catAx>
      <c:valAx>
        <c:axId val="207970304"/>
        <c:scaling>
          <c:orientation val="minMax"/>
          <c:max val="5"/>
        </c:scaling>
        <c:axPos val="l"/>
        <c:majorGridlines>
          <c:spPr>
            <a:ln>
              <a:solidFill>
                <a:prstClr val="white">
                  <a:alpha val="0"/>
                </a:prstClr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/>
                </a:pPr>
                <a:r>
                  <a:rPr lang="en-US" sz="1200" dirty="0"/>
                  <a:t>N</a:t>
                </a:r>
                <a:r>
                  <a:rPr lang="en-US" sz="1200" dirty="0">
                    <a:latin typeface="Calibri"/>
                  </a:rPr>
                  <a:t>úmero de respuestas</a:t>
                </a:r>
                <a:endParaRPr lang="en-US" sz="1200" dirty="0"/>
              </a:p>
            </c:rich>
          </c:tx>
          <c:layout>
            <c:manualLayout>
              <c:xMode val="edge"/>
              <c:yMode val="edge"/>
              <c:x val="2.9342334475398156E-3"/>
              <c:y val="0.10813478783778024"/>
            </c:manualLayout>
          </c:layout>
        </c:title>
        <c:numFmt formatCode="General" sourceLinked="1"/>
        <c:tickLblPos val="nextTo"/>
        <c:crossAx val="207939840"/>
        <c:crosses val="autoZero"/>
        <c:crossBetween val="between"/>
        <c:majorUnit val="1"/>
      </c:valAx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hart>
    <c:title>
      <c:tx>
        <c:rich>
          <a:bodyPr/>
          <a:lstStyle/>
          <a:p>
            <a:pPr>
              <a:defRPr/>
            </a:pPr>
            <a:r>
              <a:rPr lang="es-AR" sz="1800" dirty="0" smtClean="0"/>
              <a:t>Son escasas las auditorias </a:t>
            </a:r>
            <a:r>
              <a:rPr lang="es-AR" sz="1800" dirty="0"/>
              <a:t>de desempeño de la Tesorería basadas en un enfoque de análisis de </a:t>
            </a:r>
            <a:r>
              <a:rPr lang="es-AR" sz="1800" dirty="0" smtClean="0"/>
              <a:t>riesgos, </a:t>
            </a:r>
          </a:p>
          <a:p>
            <a:pPr>
              <a:defRPr/>
            </a:pPr>
            <a:r>
              <a:rPr lang="es-AR" sz="1800" b="1" i="0" u="none" strike="noStrike" baseline="0" dirty="0" smtClean="0"/>
              <a:t>que realiza el auditor externo</a:t>
            </a:r>
            <a:r>
              <a:rPr lang="es-AR" dirty="0" smtClean="0"/>
              <a:t> </a:t>
            </a:r>
            <a:endParaRPr lang="en-US" dirty="0"/>
          </a:p>
        </c:rich>
      </c:tx>
      <c:layout>
        <c:manualLayout>
          <c:xMode val="edge"/>
          <c:yMode val="edge"/>
          <c:x val="0.11982417527074551"/>
          <c:y val="0"/>
        </c:manualLayout>
      </c:layout>
    </c:title>
    <c:plotArea>
      <c:layout>
        <c:manualLayout>
          <c:layoutTarget val="inner"/>
          <c:xMode val="edge"/>
          <c:yMode val="edge"/>
          <c:x val="0.26424266921198192"/>
          <c:y val="0.3728349305619576"/>
          <c:w val="0.49356959844641418"/>
          <c:h val="0.46372807600779592"/>
        </c:manualLayout>
      </c:layout>
      <c:pieChart>
        <c:varyColors val="1"/>
        <c:ser>
          <c:idx val="0"/>
          <c:order val="0"/>
          <c:cat>
            <c:strRef>
              <c:f>formatted!$CT$23:$CT$24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formatted!$CU$23:$CU$24</c:f>
              <c:numCache>
                <c:formatCode>General</c:formatCode>
                <c:ptCount val="2"/>
                <c:pt idx="0">
                  <c:v>3</c:v>
                </c:pt>
                <c:pt idx="1">
                  <c:v>10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s-AR" sz="1800" b="1" i="0" u="none" strike="noStrike" baseline="0"/>
              <a:t>Si las realiza, ¿cu</a:t>
            </a:r>
            <a:r>
              <a:rPr lang="es-AR" sz="1800" b="1" i="0" u="none" strike="noStrike" baseline="0">
                <a:latin typeface="Calibri"/>
              </a:rPr>
              <a:t>á</a:t>
            </a:r>
            <a:r>
              <a:rPr lang="es-AR" sz="1800" b="1" i="0" u="none" strike="noStrike" baseline="0"/>
              <a:t>ndo se hicieron por última vez?  </a:t>
            </a:r>
            <a:endParaRPr lang="en-US"/>
          </a:p>
        </c:rich>
      </c:tx>
      <c:layout>
        <c:manualLayout>
          <c:xMode val="edge"/>
          <c:yMode val="edge"/>
          <c:x val="0.22443908595841774"/>
          <c:y val="1.8194639664951207E-2"/>
        </c:manualLayout>
      </c:layout>
    </c:title>
    <c:plotArea>
      <c:layout>
        <c:manualLayout>
          <c:layoutTarget val="inner"/>
          <c:xMode val="edge"/>
          <c:yMode val="edge"/>
          <c:x val="5.0710700206569002E-2"/>
          <c:y val="0.29837438089658608"/>
          <c:w val="0.93315146209733668"/>
          <c:h val="0.60958391209035734"/>
        </c:manualLayout>
      </c:layout>
      <c:barChart>
        <c:barDir val="col"/>
        <c:grouping val="clustered"/>
        <c:ser>
          <c:idx val="0"/>
          <c:order val="0"/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spPr>
              <a:solidFill>
                <a:srgbClr val="D1630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spPr>
              <a:solidFill>
                <a:srgbClr val="F9961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spPr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cat>
            <c:strRef>
              <c:f>formatted!$CW$23:$CW$25</c:f>
              <c:strCache>
                <c:ptCount val="3"/>
                <c:pt idx="0">
                  <c:v>Menos de un año</c:v>
                </c:pt>
                <c:pt idx="1">
                  <c:v>Entre 1 y 2 años</c:v>
                </c:pt>
                <c:pt idx="2">
                  <c:v>Más que 2 años</c:v>
                </c:pt>
              </c:strCache>
            </c:strRef>
          </c:cat>
          <c:val>
            <c:numRef>
              <c:f>formatted!$CX$23:$CX$25</c:f>
              <c:numCache>
                <c:formatCode>General</c:formatCode>
                <c:ptCount val="3"/>
                <c:pt idx="0">
                  <c:v>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gapWidth val="25"/>
        <c:overlap val="-5"/>
        <c:axId val="208408576"/>
        <c:axId val="208410112"/>
      </c:barChart>
      <c:catAx>
        <c:axId val="20840857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08410112"/>
        <c:crosses val="autoZero"/>
        <c:auto val="1"/>
        <c:lblAlgn val="ctr"/>
        <c:lblOffset val="100"/>
      </c:catAx>
      <c:valAx>
        <c:axId val="208410112"/>
        <c:scaling>
          <c:orientation val="minMax"/>
          <c:max val="3"/>
        </c:scaling>
        <c:axPos val="l"/>
        <c:majorGridlines>
          <c:spPr>
            <a:ln>
              <a:solidFill>
                <a:prstClr val="white">
                  <a:alpha val="0"/>
                </a:prstClr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/>
                </a:pPr>
                <a:r>
                  <a:rPr lang="en-US" sz="1200"/>
                  <a:t>N</a:t>
                </a:r>
                <a:r>
                  <a:rPr lang="en-US" sz="1200">
                    <a:latin typeface="Calibri"/>
                  </a:rPr>
                  <a:t>úmero de respuestas</a:t>
                </a:r>
                <a:endParaRPr lang="en-US" sz="1200"/>
              </a:p>
            </c:rich>
          </c:tx>
          <c:layout>
            <c:manualLayout>
              <c:xMode val="edge"/>
              <c:yMode val="edge"/>
              <c:x val="2.9342954396698925E-3"/>
              <c:y val="0.16807944563717053"/>
            </c:manualLayout>
          </c:layout>
        </c:title>
        <c:numFmt formatCode="General" sourceLinked="1"/>
        <c:tickLblPos val="nextTo"/>
        <c:crossAx val="208408576"/>
        <c:crosses val="autoZero"/>
        <c:crossBetween val="between"/>
        <c:majorUnit val="1"/>
      </c:valAx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title>
      <c:tx>
        <c:rich>
          <a:bodyPr/>
          <a:lstStyle/>
          <a:p>
            <a:pPr>
              <a:defRPr/>
            </a:pPr>
            <a:r>
              <a:rPr lang="es-AR" dirty="0" smtClean="0"/>
              <a:t>Son comunes las auditorias </a:t>
            </a:r>
            <a:r>
              <a:rPr lang="es-AR" dirty="0"/>
              <a:t>de los sistemas de </a:t>
            </a:r>
            <a:r>
              <a:rPr lang="es-AR" dirty="0" smtClean="0"/>
              <a:t>información por el auditor externo</a:t>
            </a:r>
            <a:endParaRPr lang="en-US" dirty="0"/>
          </a:p>
        </c:rich>
      </c:tx>
      <c:layout/>
    </c:title>
    <c:plotArea>
      <c:layout>
        <c:manualLayout>
          <c:layoutTarget val="inner"/>
          <c:xMode val="edge"/>
          <c:yMode val="edge"/>
          <c:x val="0.20502893305480721"/>
          <c:y val="0.3742878432278865"/>
          <c:w val="0.63614566097404002"/>
          <c:h val="0.55739531325334846"/>
        </c:manualLayout>
      </c:layout>
      <c:pieChart>
        <c:varyColors val="1"/>
        <c:ser>
          <c:idx val="0"/>
          <c:order val="0"/>
          <c:cat>
            <c:strRef>
              <c:f>formatted!$CZ$23:$CZ$24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formatted!$DA$23:$DA$24</c:f>
              <c:numCache>
                <c:formatCode>General</c:formatCode>
                <c:ptCount val="2"/>
                <c:pt idx="0">
                  <c:v>9</c:v>
                </c:pt>
                <c:pt idx="1">
                  <c:v>4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s-AR" sz="2000" b="1" i="0" u="none" strike="noStrike" baseline="0" dirty="0"/>
              <a:t>Si las realiza, ¿cu</a:t>
            </a:r>
            <a:r>
              <a:rPr lang="es-AR" sz="2000" b="1" i="0" u="none" strike="noStrike" baseline="0" dirty="0">
                <a:latin typeface="Calibri"/>
              </a:rPr>
              <a:t>á</a:t>
            </a:r>
            <a:r>
              <a:rPr lang="es-AR" sz="2000" b="1" i="0" u="none" strike="noStrike" baseline="0" dirty="0"/>
              <a:t>ndo se hicieron por última vez?</a:t>
            </a:r>
            <a:endParaRPr lang="en-US" sz="2000" dirty="0"/>
          </a:p>
        </c:rich>
      </c:tx>
      <c:layout>
        <c:manualLayout>
          <c:xMode val="edge"/>
          <c:yMode val="edge"/>
          <c:x val="0.2143985212770296"/>
          <c:y val="1.5819663762019119E-2"/>
        </c:manualLayout>
      </c:layout>
    </c:title>
    <c:plotArea>
      <c:layout>
        <c:manualLayout>
          <c:layoutTarget val="inner"/>
          <c:xMode val="edge"/>
          <c:yMode val="edge"/>
          <c:x val="0.14445873030974354"/>
          <c:y val="0.32453769932934468"/>
          <c:w val="0.77089960177772965"/>
          <c:h val="0.58422522202711069"/>
        </c:manualLayout>
      </c:layout>
      <c:barChart>
        <c:barDir val="col"/>
        <c:grouping val="clustered"/>
        <c:ser>
          <c:idx val="0"/>
          <c:order val="0"/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spPr>
              <a:solidFill>
                <a:srgbClr val="D1630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spPr>
              <a:solidFill>
                <a:srgbClr val="F9961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spPr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cat>
            <c:strRef>
              <c:f>formatted!$DC$23:$DC$24</c:f>
              <c:strCache>
                <c:ptCount val="2"/>
                <c:pt idx="0">
                  <c:v>Durante el último año</c:v>
                </c:pt>
                <c:pt idx="1">
                  <c:v>Hace más que un año</c:v>
                </c:pt>
              </c:strCache>
            </c:strRef>
          </c:cat>
          <c:val>
            <c:numRef>
              <c:f>formatted!$DD$23:$DD$24</c:f>
              <c:numCache>
                <c:formatCode>General</c:formatCode>
                <c:ptCount val="2"/>
                <c:pt idx="0">
                  <c:v>6</c:v>
                </c:pt>
                <c:pt idx="1">
                  <c:v>2</c:v>
                </c:pt>
              </c:numCache>
            </c:numRef>
          </c:val>
        </c:ser>
        <c:gapWidth val="25"/>
        <c:overlap val="-5"/>
        <c:axId val="208613760"/>
        <c:axId val="208615296"/>
      </c:barChart>
      <c:catAx>
        <c:axId val="20861376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08615296"/>
        <c:crosses val="autoZero"/>
        <c:auto val="1"/>
        <c:lblAlgn val="ctr"/>
        <c:lblOffset val="100"/>
      </c:catAx>
      <c:valAx>
        <c:axId val="208615296"/>
        <c:scaling>
          <c:orientation val="minMax"/>
          <c:max val="6"/>
        </c:scaling>
        <c:axPos val="l"/>
        <c:majorGridlines>
          <c:spPr>
            <a:ln>
              <a:solidFill>
                <a:prstClr val="white">
                  <a:alpha val="0"/>
                </a:prstClr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/>
                </a:pPr>
                <a:r>
                  <a:rPr lang="en-US" sz="1100" dirty="0"/>
                  <a:t>N</a:t>
                </a:r>
                <a:r>
                  <a:rPr lang="en-US" sz="1100" dirty="0">
                    <a:latin typeface="Calibri"/>
                  </a:rPr>
                  <a:t>úmero de </a:t>
                </a:r>
                <a:r>
                  <a:rPr lang="en-US" sz="1100" dirty="0" smtClean="0">
                    <a:latin typeface="Calibri"/>
                  </a:rPr>
                  <a:t>respuestas</a:t>
                </a:r>
                <a:endParaRPr lang="en-US" sz="1100" dirty="0"/>
              </a:p>
            </c:rich>
          </c:tx>
          <c:layout>
            <c:manualLayout>
              <c:xMode val="edge"/>
              <c:yMode val="edge"/>
              <c:x val="2.9340690704975753E-3"/>
              <c:y val="0.19485146396063782"/>
            </c:manualLayout>
          </c:layout>
        </c:title>
        <c:numFmt formatCode="General" sourceLinked="1"/>
        <c:tickLblPos val="nextTo"/>
        <c:crossAx val="208613760"/>
        <c:crosses val="autoZero"/>
        <c:crossBetween val="between"/>
        <c:majorUnit val="1"/>
      </c:valAx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hart>
    <c:autoTitleDeleted val="1"/>
    <c:plotArea>
      <c:layout>
        <c:manualLayout>
          <c:layoutTarget val="inner"/>
          <c:xMode val="edge"/>
          <c:yMode val="edge"/>
          <c:x val="0.18714113470724089"/>
          <c:y val="0.13896253936093253"/>
          <c:w val="0.57201834980915156"/>
          <c:h val="0.64987311361755551"/>
        </c:manualLayout>
      </c:layout>
      <c:pieChart>
        <c:varyColors val="1"/>
        <c:ser>
          <c:idx val="0"/>
          <c:order val="0"/>
          <c:cat>
            <c:strRef>
              <c:f>formatted!$DF$23:$DF$24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formatted!$DG$23:$DG$24</c:f>
              <c:numCache>
                <c:formatCode>General</c:formatCode>
                <c:ptCount val="2"/>
                <c:pt idx="0">
                  <c:v>9</c:v>
                </c:pt>
                <c:pt idx="1">
                  <c:v>4</c:v>
                </c:pt>
              </c:numCache>
            </c:numRef>
          </c:val>
        </c:ser>
        <c:firstSliceAng val="0"/>
      </c:pieChart>
    </c:plotArea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0.54145</cdr:x>
      <cdr:y>0.63188</cdr:y>
    </cdr:from>
    <cdr:to>
      <cdr:x>0.69089</cdr:x>
      <cdr:y>0.76446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45356" y="2934192"/>
          <a:ext cx="674917" cy="6156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 err="1"/>
            <a:t>S</a:t>
          </a:r>
          <a:r>
            <a:rPr lang="en-US" sz="1400" b="1" dirty="0" err="1">
              <a:latin typeface="Calibri"/>
            </a:rPr>
            <a:t>í</a:t>
          </a:r>
          <a:endParaRPr lang="en-US" sz="1400" b="1" dirty="0">
            <a:latin typeface="Calibri"/>
          </a:endParaRP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(80%)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0.32363</cdr:x>
      <cdr:y>0.36905</cdr:y>
    </cdr:from>
    <cdr:to>
      <cdr:x>0.47306</cdr:x>
      <cdr:y>0.50486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461613" y="1713723"/>
          <a:ext cx="674873" cy="6306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Calibri"/>
            </a:rPr>
            <a:t>No</a:t>
          </a: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(20%)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0.07433</cdr:x>
      <cdr:y>0.9323</cdr:y>
    </cdr:from>
    <cdr:to>
      <cdr:x>0.37842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2982" y="4329220"/>
          <a:ext cx="1198534" cy="3143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dirty="0"/>
            <a:t>Respuestas: 5</a:t>
          </a:r>
          <a:r>
            <a:rPr lang="en-US" sz="1600" baseline="0" dirty="0"/>
            <a:t> </a:t>
          </a:r>
          <a:endParaRPr lang="en-US" sz="16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0.54247</cdr:x>
      <cdr:y>0.4866</cdr:y>
    </cdr:from>
    <cdr:to>
      <cdr:x>0.71678</cdr:x>
      <cdr:y>0.63668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45964" y="2217063"/>
          <a:ext cx="785968" cy="6837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800" b="1" dirty="0"/>
            <a:t>S</a:t>
          </a:r>
          <a:r>
            <a:rPr lang="en-US" sz="1800" b="1" dirty="0">
              <a:latin typeface="Calibri"/>
            </a:rPr>
            <a:t>í</a:t>
          </a:r>
        </a:p>
        <a:p xmlns:a="http://schemas.openxmlformats.org/drawingml/2006/main">
          <a:pPr algn="ctr"/>
          <a:r>
            <a:rPr lang="en-US" sz="1800" b="1" dirty="0">
              <a:latin typeface="Calibri"/>
            </a:rPr>
            <a:t>(46%)</a:t>
          </a:r>
          <a:endParaRPr lang="en-US" sz="1800" b="1" dirty="0"/>
        </a:p>
      </cdr:txBody>
    </cdr:sp>
  </cdr:relSizeAnchor>
  <cdr:relSizeAnchor xmlns:cdr="http://schemas.openxmlformats.org/drawingml/2006/chartDrawing">
    <cdr:from>
      <cdr:x>0.29717</cdr:x>
      <cdr:y>0.54717</cdr:y>
    </cdr:from>
    <cdr:to>
      <cdr:x>0.48686</cdr:x>
      <cdr:y>0.66038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481959" y="2743200"/>
          <a:ext cx="945931" cy="5675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800" b="1" dirty="0">
              <a:latin typeface="Calibri"/>
            </a:rPr>
            <a:t>No</a:t>
          </a:r>
        </a:p>
        <a:p xmlns:a="http://schemas.openxmlformats.org/drawingml/2006/main">
          <a:pPr algn="ctr"/>
          <a:r>
            <a:rPr lang="en-US" sz="1800" b="1" dirty="0">
              <a:latin typeface="Calibri"/>
            </a:rPr>
            <a:t>(54%)</a:t>
          </a:r>
          <a:endParaRPr lang="en-US" sz="1800" b="1" dirty="0"/>
        </a:p>
      </cdr:txBody>
    </cdr:sp>
  </cdr:relSizeAnchor>
  <cdr:relSizeAnchor xmlns:cdr="http://schemas.openxmlformats.org/drawingml/2006/chartDrawing">
    <cdr:from>
      <cdr:x>0.59537</cdr:x>
      <cdr:y>0.88334</cdr:y>
    </cdr:from>
    <cdr:to>
      <cdr:x>0.82829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69024" y="4198185"/>
          <a:ext cx="1161542" cy="5544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/>
            <a:t>Respuestas: 13</a:t>
          </a:r>
          <a:r>
            <a:rPr lang="en-US" sz="1100" baseline="0" dirty="0"/>
            <a:t> </a:t>
          </a:r>
          <a:endParaRPr lang="en-US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0.53838</cdr:x>
      <cdr:y>0.41479</cdr:y>
    </cdr:from>
    <cdr:to>
      <cdr:x>0.68782</cdr:x>
      <cdr:y>0.54019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80119" y="2033751"/>
          <a:ext cx="688415" cy="6148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 err="1"/>
            <a:t>S</a:t>
          </a:r>
          <a:r>
            <a:rPr lang="en-US" sz="1600" b="1" dirty="0" err="1">
              <a:latin typeface="Calibri"/>
            </a:rPr>
            <a:t>í</a:t>
          </a:r>
          <a:endParaRPr lang="en-US" sz="1600" b="1" dirty="0">
            <a:latin typeface="Calibri"/>
          </a:endParaRPr>
        </a:p>
        <a:p xmlns:a="http://schemas.openxmlformats.org/drawingml/2006/main">
          <a:pPr algn="ctr"/>
          <a:r>
            <a:rPr lang="en-US" sz="1600" b="1" dirty="0">
              <a:latin typeface="Calibri"/>
            </a:rPr>
            <a:t>(23%)</a:t>
          </a:r>
          <a:endParaRPr lang="en-US" sz="1600" b="1" dirty="0"/>
        </a:p>
      </cdr:txBody>
    </cdr:sp>
  </cdr:relSizeAnchor>
  <cdr:relSizeAnchor xmlns:cdr="http://schemas.openxmlformats.org/drawingml/2006/chartDrawing">
    <cdr:from>
      <cdr:x>0.3081</cdr:x>
      <cdr:y>0.61918</cdr:y>
    </cdr:from>
    <cdr:to>
      <cdr:x>0.51179</cdr:x>
      <cdr:y>0.75176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419304" y="3035887"/>
          <a:ext cx="938343" cy="6500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600" b="1" dirty="0">
              <a:latin typeface="Calibri"/>
            </a:rPr>
            <a:t>No</a:t>
          </a:r>
        </a:p>
        <a:p xmlns:a="http://schemas.openxmlformats.org/drawingml/2006/main">
          <a:pPr algn="ctr"/>
          <a:r>
            <a:rPr lang="en-US" sz="1600" b="1" dirty="0">
              <a:latin typeface="Calibri"/>
            </a:rPr>
            <a:t>(77%)</a:t>
          </a:r>
          <a:endParaRPr lang="en-US" sz="1600" b="1" dirty="0"/>
        </a:p>
      </cdr:txBody>
    </cdr:sp>
  </cdr:relSizeAnchor>
  <cdr:relSizeAnchor xmlns:cdr="http://schemas.openxmlformats.org/drawingml/2006/chartDrawing">
    <cdr:from>
      <cdr:x>0.66989</cdr:x>
      <cdr:y>0.91396</cdr:y>
    </cdr:from>
    <cdr:to>
      <cdr:x>0.95804</cdr:x>
      <cdr:y>0.98166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085946" y="4623986"/>
          <a:ext cx="1327393" cy="3425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dirty="0"/>
            <a:t>Respuestas: 13</a:t>
          </a:r>
          <a:r>
            <a:rPr lang="en-US" sz="1400" baseline="0" dirty="0"/>
            <a:t> </a:t>
          </a:r>
          <a:endParaRPr lang="en-US" sz="14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0.54684</cdr:x>
      <cdr:y>0.57737</cdr:y>
    </cdr:from>
    <cdr:to>
      <cdr:x>0.76551</cdr:x>
      <cdr:y>0.72637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04945" y="2443655"/>
          <a:ext cx="961695" cy="6306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/>
            <a:t>S</a:t>
          </a:r>
          <a:r>
            <a:rPr lang="en-US" sz="1600" b="1" dirty="0">
              <a:latin typeface="Calibri"/>
            </a:rPr>
            <a:t>í</a:t>
          </a:r>
        </a:p>
        <a:p xmlns:a="http://schemas.openxmlformats.org/drawingml/2006/main">
          <a:pPr algn="ctr"/>
          <a:r>
            <a:rPr lang="en-US" sz="1600" b="1" dirty="0">
              <a:latin typeface="Calibri"/>
            </a:rPr>
            <a:t>(69%)</a:t>
          </a:r>
          <a:endParaRPr lang="en-US" sz="1600" b="1" dirty="0"/>
        </a:p>
      </cdr:txBody>
    </cdr:sp>
  </cdr:relSizeAnchor>
  <cdr:relSizeAnchor xmlns:cdr="http://schemas.openxmlformats.org/drawingml/2006/chartDrawing">
    <cdr:from>
      <cdr:x>0.29232</cdr:x>
      <cdr:y>0.46562</cdr:y>
    </cdr:from>
    <cdr:to>
      <cdr:x>0.47156</cdr:x>
      <cdr:y>0.62207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285591" y="1970689"/>
          <a:ext cx="788277" cy="6621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600" b="1" dirty="0">
              <a:latin typeface="Calibri"/>
            </a:rPr>
            <a:t>No</a:t>
          </a:r>
        </a:p>
        <a:p xmlns:a="http://schemas.openxmlformats.org/drawingml/2006/main">
          <a:pPr algn="ctr"/>
          <a:r>
            <a:rPr lang="en-US" sz="1600" b="1" dirty="0">
              <a:latin typeface="Calibri"/>
            </a:rPr>
            <a:t>(31%)</a:t>
          </a:r>
          <a:endParaRPr lang="en-US" sz="1600" b="1" dirty="0"/>
        </a:p>
      </cdr:txBody>
    </cdr:sp>
  </cdr:relSizeAnchor>
  <cdr:relSizeAnchor xmlns:cdr="http://schemas.openxmlformats.org/drawingml/2006/chartDrawing">
    <cdr:from>
      <cdr:x>0.72782</cdr:x>
      <cdr:y>0.94257</cdr:y>
    </cdr:from>
    <cdr:to>
      <cdr:x>1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200908" y="4731025"/>
          <a:ext cx="1197003" cy="2882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/>
            <a:t>Respuestas: 13</a:t>
          </a:r>
          <a:r>
            <a:rPr lang="en-US" sz="1100" baseline="0" dirty="0"/>
            <a:t> </a:t>
          </a:r>
          <a:endParaRPr lang="en-US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0.50366</cdr:x>
      <cdr:y>0.40023</cdr:y>
    </cdr:from>
    <cdr:to>
      <cdr:x>0.6592</cdr:x>
      <cdr:y>0.67756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44111" y="1303770"/>
          <a:ext cx="662152" cy="9034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/>
            <a:t>S</a:t>
          </a:r>
          <a:r>
            <a:rPr lang="en-US" sz="1400" b="1" dirty="0">
              <a:latin typeface="Calibri"/>
            </a:rPr>
            <a:t>í</a:t>
          </a: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(69%)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0.27739</cdr:x>
      <cdr:y>0.30324</cdr:y>
    </cdr:from>
    <cdr:to>
      <cdr:x>0.42682</cdr:x>
      <cdr:y>0.47531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180862" y="987830"/>
          <a:ext cx="636131" cy="5605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Calibri"/>
            </a:rPr>
            <a:t>No</a:t>
          </a: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(31%)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0.64068</cdr:x>
      <cdr:y>0.84303</cdr:y>
    </cdr:from>
    <cdr:to>
      <cdr:x>0.95742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727416" y="2746226"/>
          <a:ext cx="1348384" cy="5113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dirty="0"/>
            <a:t>Respuestas: 13</a:t>
          </a:r>
          <a:r>
            <a:rPr lang="en-US" sz="1400" baseline="0" dirty="0"/>
            <a:t> </a:t>
          </a:r>
          <a:endParaRPr lang="en-US" sz="14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44719" cy="465614"/>
          </a:xfrm>
          <a:prstGeom prst="rect">
            <a:avLst/>
          </a:prstGeom>
        </p:spPr>
        <p:txBody>
          <a:bodyPr vert="horz" lIns="93887" tIns="46944" rIns="93887" bIns="469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9931" y="1"/>
            <a:ext cx="3044719" cy="465614"/>
          </a:xfrm>
          <a:prstGeom prst="rect">
            <a:avLst/>
          </a:prstGeom>
        </p:spPr>
        <p:txBody>
          <a:bodyPr vert="horz" lIns="93887" tIns="46944" rIns="93887" bIns="46944" rtlCol="0"/>
          <a:lstStyle>
            <a:lvl1pPr algn="r">
              <a:defRPr sz="1200"/>
            </a:lvl1pPr>
          </a:lstStyle>
          <a:p>
            <a:fld id="{E6577747-78B2-7643-B570-D5739E082350}" type="datetimeFigureOut">
              <a:rPr lang="en-US" smtClean="0"/>
              <a:pPr/>
              <a:t>8/23/2012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45045"/>
            <a:ext cx="3044719" cy="465614"/>
          </a:xfrm>
          <a:prstGeom prst="rect">
            <a:avLst/>
          </a:prstGeom>
        </p:spPr>
        <p:txBody>
          <a:bodyPr vert="horz" lIns="93887" tIns="46944" rIns="93887" bIns="469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9931" y="8845045"/>
            <a:ext cx="3044719" cy="465614"/>
          </a:xfrm>
          <a:prstGeom prst="rect">
            <a:avLst/>
          </a:prstGeom>
        </p:spPr>
        <p:txBody>
          <a:bodyPr vert="horz" lIns="93887" tIns="46944" rIns="93887" bIns="46944" rtlCol="0" anchor="b"/>
          <a:lstStyle>
            <a:lvl1pPr algn="r">
              <a:defRPr sz="1200"/>
            </a:lvl1pPr>
          </a:lstStyle>
          <a:p>
            <a:fld id="{E8A0C12E-8CD3-2141-8D49-5F6B448629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44719" cy="465614"/>
          </a:xfrm>
          <a:prstGeom prst="rect">
            <a:avLst/>
          </a:prstGeom>
        </p:spPr>
        <p:txBody>
          <a:bodyPr vert="horz" lIns="93887" tIns="46944" rIns="93887" bIns="469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9931" y="1"/>
            <a:ext cx="3044719" cy="465614"/>
          </a:xfrm>
          <a:prstGeom prst="rect">
            <a:avLst/>
          </a:prstGeom>
        </p:spPr>
        <p:txBody>
          <a:bodyPr vert="horz" lIns="93887" tIns="46944" rIns="93887" bIns="46944" rtlCol="0"/>
          <a:lstStyle>
            <a:lvl1pPr algn="r">
              <a:defRPr sz="1200"/>
            </a:lvl1pPr>
          </a:lstStyle>
          <a:p>
            <a:fld id="{02DEFB63-91D6-C843-BEC5-DE67BBC20E75}" type="datetimeFigureOut">
              <a:rPr lang="en-US" smtClean="0"/>
              <a:pPr/>
              <a:t>8/23/2012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700088"/>
            <a:ext cx="4656137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887" tIns="46944" rIns="93887" bIns="469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628" y="4423332"/>
            <a:ext cx="5621020" cy="4190524"/>
          </a:xfrm>
          <a:prstGeom prst="rect">
            <a:avLst/>
          </a:prstGeom>
        </p:spPr>
        <p:txBody>
          <a:bodyPr vert="horz" lIns="93887" tIns="46944" rIns="93887" bIns="46944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5045"/>
            <a:ext cx="3044719" cy="465614"/>
          </a:xfrm>
          <a:prstGeom prst="rect">
            <a:avLst/>
          </a:prstGeom>
        </p:spPr>
        <p:txBody>
          <a:bodyPr vert="horz" lIns="93887" tIns="46944" rIns="93887" bIns="469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9931" y="8845045"/>
            <a:ext cx="3044719" cy="465614"/>
          </a:xfrm>
          <a:prstGeom prst="rect">
            <a:avLst/>
          </a:prstGeom>
        </p:spPr>
        <p:txBody>
          <a:bodyPr vert="horz" lIns="93887" tIns="46944" rIns="93887" bIns="46944" rtlCol="0" anchor="b"/>
          <a:lstStyle>
            <a:lvl1pPr algn="r">
              <a:defRPr sz="1200"/>
            </a:lvl1pPr>
          </a:lstStyle>
          <a:p>
            <a:fld id="{F44001D1-871D-C243-B414-7A73B14968C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</a:t>
            </a:r>
            <a:r>
              <a:rPr lang="es-MX" dirty="0" err="1" smtClean="0"/>
              <a:t>ólo</a:t>
            </a:r>
            <a:r>
              <a:rPr lang="es-MX" baseline="0" dirty="0" smtClean="0"/>
              <a:t> 4 de los encuestados en estas dos preguntas son los mismos.  (Dos de 6 los países que contestó sí a Q31, 2 sólo contestaron una de las preguntas siguientes.)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Otra</a:t>
            </a:r>
            <a:r>
              <a:rPr lang="en-US" dirty="0" smtClean="0"/>
              <a:t> </a:t>
            </a:r>
            <a:r>
              <a:rPr lang="en-US" dirty="0" err="1" smtClean="0"/>
              <a:t>incluye</a:t>
            </a:r>
            <a:r>
              <a:rPr lang="en-US" dirty="0" smtClean="0"/>
              <a:t>:</a:t>
            </a:r>
            <a:r>
              <a:rPr lang="en-US" baseline="0" dirty="0" smtClean="0"/>
              <a:t> 1) </a:t>
            </a:r>
            <a:r>
              <a:rPr lang="es-ES" baseline="0" dirty="0" smtClean="0"/>
              <a:t>con la Coordinación de Seguridad Informática y también con asesorías del Banco Mundial, FMI y apoyo del Banco Central. 2) Programación Financiera y Dirección de Política Económica y Fiscal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MX" dirty="0" smtClean="0"/>
              <a:t>Un</a:t>
            </a:r>
            <a:r>
              <a:rPr lang="es-MX" baseline="0" dirty="0" smtClean="0"/>
              <a:t> país que contestó no a la primera pregunta contestó la segunda.  No he incluído su respuesta a la segunda aquí.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461726">
              <a:defRPr/>
            </a:pPr>
            <a:r>
              <a:rPr lang="es-MX" dirty="0" smtClean="0"/>
              <a:t>Un</a:t>
            </a:r>
            <a:r>
              <a:rPr lang="es-MX" baseline="0" dirty="0" smtClean="0"/>
              <a:t> país que contestó no a la primera pregunta contestó la segunda.  No he incluído su respuesta a la segunda aquí. 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://rds.yahoo.com/_ylt=A0geus72t2FLM8gA9tdXNyoA;_ylu=X3oDMTB0cDFibzAyBHNlYwNzYwRjb2xvA2FjMgR2dGlkA0g0OTdfMTM4/SIG=1jps2cp6m/EXP=1264781686/**http:/images.search.yahoo.com/images/view?back=http://search.yahoo.com/search?ei=UTF-8&amp;p=world+bank+logo&amp;w=100&amp;h=86&amp;imgurl=www.unesco.org/water/logos/world_bank.gif&amp;size=2.5kB&amp;name=world+bank+gif&amp;rcurl=http://www.unesco.org/water/news/archives/semestre1_07.shtml&amp;rurl=http://www.unesco.org/water/news/archives/semestre1_07.shtml&amp;p=world+bank+logo&amp;type=gif&amp;no=1&amp;tt=6,702&amp;oid=10ba4a7c026e4206&amp;tit=world+bank+gif&amp;sigr=11s8tk1cm&amp;sigi=1190nbavk&amp;sigb=11p89lcgu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 smtClean="0"/>
              <a:t>Click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edit</a:t>
            </a:r>
            <a:r>
              <a:rPr lang="es-ES_tradnl" dirty="0" smtClean="0"/>
              <a:t> </a:t>
            </a:r>
            <a:r>
              <a:rPr lang="es-ES_tradnl" dirty="0" err="1" smtClean="0"/>
              <a:t>Master</a:t>
            </a:r>
            <a:r>
              <a:rPr lang="es-ES_tradnl" dirty="0" smtClean="0"/>
              <a:t> </a:t>
            </a:r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73324" y="6356350"/>
            <a:ext cx="2133600" cy="365125"/>
          </a:xfrm>
        </p:spPr>
        <p:txBody>
          <a:bodyPr/>
          <a:lstStyle/>
          <a:p>
            <a:fld id="{8BC30FED-C453-463B-BBCB-A3BDC1A5F69F}" type="datetime1">
              <a:rPr lang="en-US" smtClean="0"/>
              <a:pPr/>
              <a:t>8/23/2012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 algn="l"/>
            <a:r>
              <a:rPr lang="en-US" dirty="0" smtClean="0"/>
              <a:t>Add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89FDA-32E0-4241-93CA-B5B4FA56F843}" type="datetime1">
              <a:rPr lang="en-US" smtClean="0"/>
              <a:pPr/>
              <a:t>8/23/2012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F5BB1-6E01-4C00-AC6F-9DB19E02769B}" type="datetime1">
              <a:rPr lang="en-US" smtClean="0"/>
              <a:pPr/>
              <a:t>8/23/2012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13383-EDFF-4F93-AC9D-B2BF560A7D54}" type="datetime1">
              <a:rPr lang="en-US" smtClean="0"/>
              <a:pPr/>
              <a:t>8/23/2012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0E27-7FDE-4883-9AFA-C8EB8D5A2791}" type="datetime1">
              <a:rPr lang="en-US" smtClean="0"/>
              <a:pPr/>
              <a:t>8/23/2012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18" descr="www.radiojamaica.com/images/stories/imf%20logo.gif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810049" y="6196075"/>
            <a:ext cx="6477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www.unesco.org/water/logos/world_bank.gif">
            <a:hlinkClick r:id="rId3"/>
          </p:cNvPr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5967351" y="6199324"/>
            <a:ext cx="74295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0D9B-B49D-4CB3-9B3B-358D0E478A85}" type="datetime1">
              <a:rPr lang="en-US" smtClean="0"/>
              <a:pPr/>
              <a:t>8/23/2012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8F2BC-713B-4BBA-9884-935102FA73B8}" type="datetime1">
              <a:rPr lang="en-US" smtClean="0"/>
              <a:pPr/>
              <a:t>8/23/2012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C2DF6-2CAC-467A-A07F-293B28B386A6}" type="datetime1">
              <a:rPr lang="en-US" smtClean="0"/>
              <a:pPr/>
              <a:t>8/23/2012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16DE-B95B-4753-A9E6-C520E5EE437B}" type="datetime1">
              <a:rPr lang="en-US" smtClean="0"/>
              <a:pPr/>
              <a:t>8/23/2012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38BA-A32A-4351-8A5B-918B44DF116C}" type="datetime1">
              <a:rPr lang="en-US" smtClean="0"/>
              <a:pPr/>
              <a:t>8/23/2012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Treasury.xlsx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9526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EE792-3039-4F58-B366-7818546A2AE8}" type="datetime1">
              <a:rPr lang="en-US" smtClean="0"/>
              <a:pPr/>
              <a:t>8/23/2012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 rot="-21600000">
            <a:off x="-5781" y="6512011"/>
            <a:ext cx="5852650" cy="366900"/>
          </a:xfrm>
          <a:prstGeom prst="rect">
            <a:avLst/>
          </a:prstGeom>
          <a:solidFill>
            <a:srgbClr val="484329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0" bIns="9144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200" b="1" i="0" u="sng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imes New Roman" charset="0"/>
              <a:ea typeface="Times New Roman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charset="0"/>
                <a:ea typeface="Times New Roman" charset="0"/>
              </a:rPr>
              <a:t/>
            </a:r>
            <a:br>
              <a:rPr kumimoji="0" lang="es-E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charset="0"/>
                <a:ea typeface="Times New Roman" charset="0"/>
              </a:rPr>
            </a:br>
            <a:endParaRPr kumimoji="0" lang="es-ES" sz="12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Calibri" charset="0"/>
              <a:ea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14712" y="6356350"/>
            <a:ext cx="8160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D0651C5-83E3-9C4D-B13E-0A25CACA147F}" type="slidenum">
              <a:rPr lang="en-US" smtClean="0"/>
              <a:pPr/>
              <a:t>‹#›</a:t>
            </a:fld>
            <a:endParaRPr lang="en-US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-1" y="-1"/>
          <a:ext cx="0" cy="0"/>
        </p:xfrm>
        <a:graphic>
          <a:graphicData uri="http://schemas.openxmlformats.org/presentationml/2006/ole">
            <p:oleObj spid="_x0000_s1027" name="Worksheet" r:id="rId14" imgW="4943424" imgH="10696538" progId="Excel.Sheet.8">
              <p:link updateAutomatic="1"/>
            </p:oleObj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-1" y="-1"/>
          <a:ext cx="0" cy="0"/>
        </p:xfrm>
        <a:graphic>
          <a:graphicData uri="http://schemas.openxmlformats.org/presentationml/2006/ole">
            <p:oleObj spid="_x0000_s1029" name="Worksheet" r:id="rId14" imgW="4943424" imgH="10696538" progId="Excel.Sheet.8">
              <p:link updateAutomatic="1"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-1" y="-1"/>
          <a:ext cx="0" cy="0"/>
        </p:xfrm>
        <a:graphic>
          <a:graphicData uri="http://schemas.openxmlformats.org/presentationml/2006/ole">
            <p:oleObj spid="_x0000_s1030" name="Worksheet" r:id="rId14" imgW="4943424" imgH="10696538" progId="Excel.Sheet.8">
              <p:link updateAutomatic="1"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accent6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82414"/>
            <a:ext cx="7772400" cy="1986455"/>
          </a:xfrm>
        </p:spPr>
        <p:txBody>
          <a:bodyPr>
            <a:normAutofit fontScale="90000"/>
          </a:bodyPr>
          <a:lstStyle/>
          <a:p>
            <a:pPr lvl="0"/>
            <a:r>
              <a:rPr lang="en-US" sz="4000" b="1" dirty="0" smtClean="0">
                <a:solidFill>
                  <a:schemeClr val="tx2"/>
                </a:solidFill>
              </a:rPr>
              <a:t/>
            </a:r>
            <a:br>
              <a:rPr lang="en-US" sz="4000" b="1" dirty="0" smtClean="0">
                <a:solidFill>
                  <a:schemeClr val="tx2"/>
                </a:solidFill>
              </a:rPr>
            </a:br>
            <a:r>
              <a:rPr lang="en-US" sz="4000" b="1" dirty="0" smtClean="0">
                <a:solidFill>
                  <a:schemeClr val="tx2"/>
                </a:solidFill>
              </a:rPr>
              <a:t>Gestión del riesgo operacional </a:t>
            </a:r>
            <a:r>
              <a:rPr lang="en-US" sz="3200" b="1" dirty="0" smtClean="0">
                <a:solidFill>
                  <a:schemeClr val="tx2"/>
                </a:solidFill>
              </a:rPr>
              <a:t/>
            </a:r>
            <a:br>
              <a:rPr lang="en-US" sz="3200" b="1" dirty="0" smtClean="0">
                <a:solidFill>
                  <a:schemeClr val="tx2"/>
                </a:solidFill>
              </a:rPr>
            </a:br>
            <a:r>
              <a:rPr lang="en-US" sz="27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Israel Fainboim (FMI)</a:t>
            </a:r>
            <a:r>
              <a:rPr lang="en-US" sz="2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700" b="1" dirty="0" smtClean="0">
                <a:latin typeface="Arial" pitchFamily="34" charset="0"/>
                <a:cs typeface="Arial" pitchFamily="34" charset="0"/>
              </a:rPr>
            </a:br>
            <a:r>
              <a:rPr lang="en-US" sz="27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700" b="1" dirty="0" smtClean="0">
                <a:latin typeface="Arial" pitchFamily="34" charset="0"/>
                <a:cs typeface="Arial" pitchFamily="34" charset="0"/>
              </a:rPr>
            </a:br>
            <a:r>
              <a:rPr lang="en-US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3200" b="1" dirty="0" smtClean="0">
                <a:latin typeface="Arial" pitchFamily="34" charset="0"/>
                <a:cs typeface="Arial" pitchFamily="34" charset="0"/>
              </a:rPr>
            </a:br>
            <a:r>
              <a:rPr lang="en-US" sz="32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3200" b="1" dirty="0" smtClean="0">
                <a:latin typeface="Arial" pitchFamily="34" charset="0"/>
                <a:cs typeface="Arial" pitchFamily="34" charset="0"/>
              </a:rPr>
            </a:br>
            <a:endParaRPr lang="es-E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51283"/>
            <a:ext cx="6400800" cy="1072054"/>
          </a:xfrm>
        </p:spPr>
        <p:txBody>
          <a:bodyPr>
            <a:normAutofit fontScale="77500" lnSpcReduction="20000"/>
          </a:bodyPr>
          <a:lstStyle/>
          <a:p>
            <a:pPr lvl="0"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Seminario Internacional de G</a:t>
            </a:r>
            <a:r>
              <a:rPr lang="es-E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estión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de T</a:t>
            </a:r>
            <a:r>
              <a:rPr lang="es-E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esorería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0"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(FOTEGAL)  </a:t>
            </a:r>
          </a:p>
          <a:p>
            <a:pPr>
              <a:spcBef>
                <a:spcPts val="0"/>
              </a:spcBef>
            </a:pPr>
            <a:endPara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n-US" sz="2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Colombia, Agosto 22-23   </a:t>
            </a:r>
          </a:p>
          <a:p>
            <a:endParaRPr lang="es-ES" sz="2400" dirty="0"/>
          </a:p>
        </p:txBody>
      </p:sp>
      <p:pic>
        <p:nvPicPr>
          <p:cNvPr id="4" name="Picture 13" descr="MHCP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423338"/>
            <a:ext cx="2648607" cy="1056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 descr="http://cdn.bikyamasr.com/wp-content/uploads/2011/04/IM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2552" y="2364828"/>
            <a:ext cx="1481958" cy="1521372"/>
          </a:xfrm>
          <a:prstGeom prst="rect">
            <a:avLst/>
          </a:prstGeom>
          <a:noFill/>
        </p:spPr>
      </p:pic>
      <p:pic>
        <p:nvPicPr>
          <p:cNvPr id="6" name="Picture 3" descr="C:\Users\mdavid2\Desktop\bann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-4825"/>
            <a:ext cx="8534400" cy="8255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b="1" dirty="0" smtClean="0">
                <a:solidFill>
                  <a:schemeClr val="tx1"/>
                </a:solidFill>
              </a:rPr>
              <a:t>Importancia de la gestión de los Riesgos Operacionales y </a:t>
            </a:r>
            <a:r>
              <a:rPr lang="es-ES" sz="2400" b="1" dirty="0" smtClean="0">
                <a:solidFill>
                  <a:schemeClr val="tx1"/>
                </a:solidFill>
              </a:rPr>
              <a:t>mecanismos </a:t>
            </a:r>
            <a:r>
              <a:rPr lang="es-ES" sz="2400" b="1" dirty="0" smtClean="0">
                <a:solidFill>
                  <a:schemeClr val="tx1"/>
                </a:solidFill>
              </a:rPr>
              <a:t>de gestión de estos  </a:t>
            </a:r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8264"/>
            <a:ext cx="8229600" cy="4787900"/>
          </a:xfrm>
        </p:spPr>
        <p:txBody>
          <a:bodyPr>
            <a:normAutofit lnSpcReduction="10000"/>
          </a:bodyPr>
          <a:lstStyle/>
          <a:p>
            <a:r>
              <a:rPr lang="es-ES" sz="1800" dirty="0" smtClean="0"/>
              <a:t>Los Ministerios de Finanzas tienen la responsabilidad por el manejo de un volumen considerable de activos, pasivos y transacciones. Exposiciones a riesgos operacionales pueden generar consecuencias </a:t>
            </a:r>
            <a:r>
              <a:rPr lang="es-ES" sz="1800" b="1" dirty="0" smtClean="0"/>
              <a:t>financieras</a:t>
            </a:r>
            <a:r>
              <a:rPr lang="es-ES" sz="1800" dirty="0" smtClean="0"/>
              <a:t>, </a:t>
            </a:r>
            <a:r>
              <a:rPr lang="es-ES" sz="1800" b="1" dirty="0" smtClean="0"/>
              <a:t>políticas</a:t>
            </a:r>
            <a:r>
              <a:rPr lang="es-ES" sz="1800" dirty="0" smtClean="0"/>
              <a:t> y </a:t>
            </a:r>
            <a:r>
              <a:rPr lang="es-ES" sz="1800" b="1" dirty="0" smtClean="0"/>
              <a:t>reputacionales </a:t>
            </a:r>
            <a:r>
              <a:rPr lang="es-ES" sz="1800" dirty="0" smtClean="0"/>
              <a:t>negativas de importancia considerable.</a:t>
            </a:r>
          </a:p>
          <a:p>
            <a:r>
              <a:rPr lang="es-ES" sz="1800" dirty="0" smtClean="0"/>
              <a:t>Los riesgos operacionales incluyen riesgos de perdida de personal critico, fallas en liquidación de transacciones, fraude, fallas en los sistemas, fallas de proveedores de servicios, </a:t>
            </a:r>
            <a:r>
              <a:rPr lang="es-ES" sz="1800" dirty="0" smtClean="0"/>
              <a:t>errores humanos, daños </a:t>
            </a:r>
            <a:r>
              <a:rPr lang="es-ES" sz="1800" dirty="0" smtClean="0"/>
              <a:t>en </a:t>
            </a:r>
            <a:r>
              <a:rPr lang="es-ES" sz="1800" dirty="0" smtClean="0"/>
              <a:t>edificaciones y otros danos por desastres naturales, </a:t>
            </a:r>
            <a:r>
              <a:rPr lang="es-ES" sz="1800" dirty="0" smtClean="0"/>
              <a:t>etc. Para su gestión se requiere una variedad de herramientas, incluyendo: auditorias, políticas de personal, controles de sistemas y planes de continuidad de operación. </a:t>
            </a:r>
          </a:p>
          <a:p>
            <a:r>
              <a:rPr lang="es-ES" sz="1800" dirty="0" smtClean="0"/>
              <a:t>Desarrollar y mantener un marco de gestión del riesgo operacional (incluyendo un PCO) </a:t>
            </a:r>
            <a:r>
              <a:rPr lang="es-ES" sz="1800" dirty="0" smtClean="0"/>
              <a:t>es por lo tanto urgente, mas no </a:t>
            </a:r>
            <a:r>
              <a:rPr lang="es-ES" sz="1800" dirty="0" smtClean="0"/>
              <a:t>se considera una prioridad en </a:t>
            </a:r>
            <a:r>
              <a:rPr lang="es-ES" sz="1800" dirty="0" smtClean="0"/>
              <a:t>muchos </a:t>
            </a:r>
            <a:r>
              <a:rPr lang="es-ES" sz="1800" dirty="0" smtClean="0"/>
              <a:t>países de AL, o se delega a las unidades de IT, aunque la situación ha venido </a:t>
            </a:r>
            <a:r>
              <a:rPr lang="es-ES" sz="1800" dirty="0" smtClean="0"/>
              <a:t>cambiando lentamente (Brasil, Chile, los primeros; le ha seguido México; Colombia y Perú empezando).  </a:t>
            </a:r>
            <a:endParaRPr lang="es-ES" sz="1800" dirty="0" smtClean="0"/>
          </a:p>
          <a:p>
            <a:r>
              <a:rPr lang="es-ES" sz="1800" dirty="0" smtClean="0"/>
              <a:t>Quizás </a:t>
            </a:r>
            <a:r>
              <a:rPr lang="es-ES" sz="1800" dirty="0" smtClean="0"/>
              <a:t>establecer </a:t>
            </a:r>
            <a:r>
              <a:rPr lang="es-ES" sz="1800" dirty="0" smtClean="0"/>
              <a:t>la obligación legal de adoptar medidas para monitorear y controlar estos riesgos, como es el caso para los bancos centrales, pueda contribuir a la adopción de estos marcos en algunos países. </a:t>
            </a:r>
            <a:endParaRPr lang="es-E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b="1" dirty="0" smtClean="0">
                <a:solidFill>
                  <a:schemeClr val="tx1"/>
                </a:solidFill>
              </a:rPr>
              <a:t>Importancia de la gestión de los Riesgos Operacionales y </a:t>
            </a:r>
            <a:r>
              <a:rPr lang="es-ES" sz="2400" b="1" dirty="0" smtClean="0">
                <a:solidFill>
                  <a:schemeClr val="tx1"/>
                </a:solidFill>
              </a:rPr>
              <a:t>mecanismos </a:t>
            </a:r>
            <a:r>
              <a:rPr lang="es-ES" sz="2400" b="1" dirty="0" smtClean="0">
                <a:solidFill>
                  <a:schemeClr val="tx1"/>
                </a:solidFill>
              </a:rPr>
              <a:t>de gestión de estos </a:t>
            </a:r>
            <a:endParaRPr lang="es-E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1800" dirty="0" smtClean="0"/>
              <a:t>El marco de gestión de riesgos operacionales (MGRO) debe proveer una definición de riesgo operacional, y establecer los principios de cómo los riesgos operacionales se van a identificar, evaluar, monitorear y controlar o mitigar. Puede desarrollarse y aplicarse de manera gradual. </a:t>
            </a:r>
          </a:p>
          <a:p>
            <a:r>
              <a:rPr lang="es-ES" sz="1800" dirty="0" smtClean="0"/>
              <a:t>La tesorería debe considerar el uso de auditores internos y/o externos para examinar y evaluar de manera independiente el marco.</a:t>
            </a:r>
          </a:p>
          <a:p>
            <a:r>
              <a:rPr lang="es-ES" sz="1800" dirty="0" smtClean="0"/>
              <a:t>Un MGRO usualmente incluye un Plan de Continuidad de Operaciones y de Recuperación de Desastres (PCO/PRD).</a:t>
            </a:r>
          </a:p>
          <a:p>
            <a:r>
              <a:rPr lang="es-ES" sz="1800" dirty="0" smtClean="0"/>
              <a:t>Desarrollar un PCO usualmente implica adoptar medidas que busquen prevenir la ocurrencia de eventos interrupción de las operaciones y establecer respuestas apropiadas si estos eventos ocurren.</a:t>
            </a:r>
          </a:p>
          <a:p>
            <a:r>
              <a:rPr lang="es-ES" sz="1800" dirty="0" smtClean="0"/>
              <a:t>Un PCO/DRP se concentran en mejorar la resistencia a estos eventos y en asegurar que se adopten técnicas de mitigación especialmente para aquellas áreas que tienen una combinación de probabilidad de ocurrencia muy alta/alta e impacto catastrófico.    </a:t>
            </a:r>
            <a:endParaRPr lang="es-E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b="1" dirty="0" smtClean="0">
                <a:solidFill>
                  <a:schemeClr val="tx1"/>
                </a:solidFill>
              </a:rPr>
              <a:t>Importancia de la gestión de los Riesgos Operacionales y </a:t>
            </a:r>
            <a:r>
              <a:rPr lang="es-ES" sz="2400" b="1" dirty="0" smtClean="0">
                <a:solidFill>
                  <a:schemeClr val="tx1"/>
                </a:solidFill>
              </a:rPr>
              <a:t>mecanismos </a:t>
            </a:r>
            <a:r>
              <a:rPr lang="es-ES" sz="2400" b="1" dirty="0" smtClean="0">
                <a:solidFill>
                  <a:schemeClr val="tx1"/>
                </a:solidFill>
              </a:rPr>
              <a:t>de gestión de estos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1800" dirty="0" smtClean="0"/>
              <a:t>La tesorería debe seleccionar la intervención mas costo/efectiva y apropiada para actividad, entre las siguientes:</a:t>
            </a:r>
          </a:p>
          <a:p>
            <a:pPr lvl="1"/>
            <a:r>
              <a:rPr lang="es-ES" sz="1600" dirty="0" smtClean="0"/>
              <a:t>Prevenir o evitar (eliminar) la ocurrencia del evento</a:t>
            </a:r>
          </a:p>
          <a:p>
            <a:pPr lvl="1"/>
            <a:r>
              <a:rPr lang="es-ES" sz="1600" dirty="0" smtClean="0"/>
              <a:t>Transferir los riesgos a un tercero mediante aseguramiento o </a:t>
            </a:r>
            <a:r>
              <a:rPr lang="es-ES" sz="1600" dirty="0" smtClean="0"/>
              <a:t>outsourcing</a:t>
            </a:r>
            <a:endParaRPr lang="es-ES" sz="1600" dirty="0" smtClean="0"/>
          </a:p>
          <a:p>
            <a:pPr lvl="1"/>
            <a:r>
              <a:rPr lang="es-ES" sz="1600" dirty="0" smtClean="0"/>
              <a:t>Contener o limitar el impacto potencial de un evento</a:t>
            </a:r>
          </a:p>
          <a:p>
            <a:pPr lvl="1"/>
            <a:r>
              <a:rPr lang="es-ES" sz="1600" dirty="0" smtClean="0"/>
              <a:t>Aceptar el evento y recuperarse utilizando un PRD, que se debe probar regularmente en el lugar de recuperación (sitio alterno)</a:t>
            </a:r>
          </a:p>
          <a:p>
            <a:r>
              <a:rPr lang="es-ES" sz="1800" dirty="0" smtClean="0"/>
              <a:t>Existe usualmente un </a:t>
            </a:r>
            <a:r>
              <a:rPr lang="es-ES" sz="1800" dirty="0" smtClean="0"/>
              <a:t>trade</a:t>
            </a:r>
            <a:r>
              <a:rPr lang="es-ES" sz="1800" dirty="0" smtClean="0"/>
              <a:t>-off entre el costo de prevenir o recuperar y el tiempo de recuperación requerido por el tesoro. Si el tiempo para recuperar actividades criticas/procesos/sistemas es muy corto, se requerirán inversiones significativas en replicar sistemas, establecer espejos para los datos, establecer redundancia  en comunicaciones e infraestructura y un sitio alterno que pueda activarse rápidamente. El costo de establecer este sitio puede ser alto; y debe ubicarse lejos del sitio primario para evitar que ambos se afecten por el mismo evento.  </a:t>
            </a:r>
            <a:endParaRPr lang="es-E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b="1" dirty="0" smtClean="0">
                <a:solidFill>
                  <a:schemeClr val="tx1"/>
                </a:solidFill>
              </a:rPr>
              <a:t>Importancia de la gestión de los Riesgos Operacionales y </a:t>
            </a:r>
            <a:r>
              <a:rPr lang="es-ES" sz="2400" b="1" dirty="0" smtClean="0">
                <a:solidFill>
                  <a:schemeClr val="tx1"/>
                </a:solidFill>
              </a:rPr>
              <a:t>mecanismos de </a:t>
            </a:r>
            <a:r>
              <a:rPr lang="es-ES" sz="2400" b="1" dirty="0" smtClean="0">
                <a:solidFill>
                  <a:schemeClr val="tx1"/>
                </a:solidFill>
              </a:rPr>
              <a:t>gestión de estos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1800" dirty="0" smtClean="0"/>
              <a:t>Para </a:t>
            </a:r>
            <a:r>
              <a:rPr lang="es-ES" sz="1800" dirty="0" smtClean="0"/>
              <a:t>desarrrollar</a:t>
            </a:r>
            <a:r>
              <a:rPr lang="es-ES" sz="1800" dirty="0" smtClean="0"/>
              <a:t> un PCO/PRC se recomienda seguir un proceso de seis etapas:</a:t>
            </a:r>
          </a:p>
          <a:p>
            <a:endParaRPr lang="es-ES" sz="1800" dirty="0" smtClean="0"/>
          </a:p>
          <a:p>
            <a:pPr lvl="1">
              <a:buFont typeface="+mj-lt"/>
              <a:buAutoNum type="arabicPeriod"/>
            </a:pPr>
            <a:r>
              <a:rPr lang="es-ES" sz="1600" dirty="0" smtClean="0"/>
              <a:t>Entender y documentar los procesos de negocio y sistemas y procesos críticos</a:t>
            </a:r>
          </a:p>
          <a:p>
            <a:pPr lvl="1">
              <a:buFont typeface="+mj-lt"/>
              <a:buAutoNum type="arabicPeriod"/>
            </a:pPr>
            <a:r>
              <a:rPr lang="es-ES" sz="1600" dirty="0" smtClean="0"/>
              <a:t>Identificar, evaluar y medir los riesgos (análisis de impacto sobre los negocios). Para cada categoría de riesgo operacional e incidente que pueda afectar las operaciones, se deben evaluar las exposiciones al riesgo (probabilidades e impactos)</a:t>
            </a:r>
          </a:p>
          <a:p>
            <a:pPr lvl="1">
              <a:buFont typeface="+mj-lt"/>
              <a:buAutoNum type="arabicPeriod"/>
            </a:pPr>
            <a:r>
              <a:rPr lang="es-ES" sz="1600" dirty="0" smtClean="0"/>
              <a:t>Desarrollar estrategias de gestión de riesgo (un PCO/PRD, que incluya terceros, como el banco central)</a:t>
            </a:r>
          </a:p>
          <a:p>
            <a:pPr lvl="1">
              <a:buFont typeface="+mj-lt"/>
              <a:buAutoNum type="arabicPeriod"/>
            </a:pPr>
            <a:r>
              <a:rPr lang="es-ES" sz="1600" dirty="0" smtClean="0"/>
              <a:t>Implementar o actualizar el PCO/PRD (implementar políticas de gestión de riesgos, limites y controles).  Monitorear el desempeño y cumplimiento de políticas, limites y controles. </a:t>
            </a:r>
          </a:p>
          <a:p>
            <a:pPr lvl="1">
              <a:buFont typeface="+mj-lt"/>
              <a:buAutoNum type="arabicPeriod"/>
            </a:pPr>
            <a:r>
              <a:rPr lang="es-ES" sz="1600" dirty="0" smtClean="0"/>
              <a:t>Proveer entrenamiento  al </a:t>
            </a:r>
            <a:r>
              <a:rPr lang="es-ES" sz="1600" dirty="0" smtClean="0"/>
              <a:t>staff</a:t>
            </a:r>
            <a:r>
              <a:rPr lang="es-ES" sz="1600" dirty="0" smtClean="0"/>
              <a:t> para que entienda sus roles y responsabilidades en relación con el PCO/PRD y para la asunción de responsabilidades en introducir o mantener estrategias de reducción o mitigación de riesgos en su área respectiva</a:t>
            </a:r>
          </a:p>
          <a:p>
            <a:pPr lvl="1">
              <a:buFont typeface="+mj-lt"/>
              <a:buAutoNum type="arabicPeriod"/>
            </a:pPr>
            <a:r>
              <a:rPr lang="es-ES" sz="1600" dirty="0" smtClean="0"/>
              <a:t>Realizar pruebas (</a:t>
            </a:r>
            <a:r>
              <a:rPr lang="es-ES" sz="1600" dirty="0" smtClean="0"/>
              <a:t>tests</a:t>
            </a:r>
            <a:r>
              <a:rPr lang="es-ES" sz="1600" dirty="0" smtClean="0"/>
              <a:t>) periódicas (anuales) de los sistemas y procesos críticos y actualizar el PCO/PRD con base en los resultados de  las pruebas. </a:t>
            </a:r>
            <a:endParaRPr lang="es-E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b="1" dirty="0" smtClean="0">
                <a:solidFill>
                  <a:schemeClr val="tx1"/>
                </a:solidFill>
              </a:rPr>
              <a:t>Importancia de la gestión de los Riesgos Operacionales y </a:t>
            </a:r>
            <a:r>
              <a:rPr lang="es-ES" sz="2400" b="1" dirty="0" smtClean="0">
                <a:solidFill>
                  <a:schemeClr val="tx1"/>
                </a:solidFill>
              </a:rPr>
              <a:t>mecanismos de </a:t>
            </a:r>
            <a:r>
              <a:rPr lang="es-ES" sz="2400" b="1" dirty="0" smtClean="0">
                <a:solidFill>
                  <a:schemeClr val="tx1"/>
                </a:solidFill>
              </a:rPr>
              <a:t>gestión de estos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sz="1800" dirty="0" smtClean="0"/>
              <a:t>La gestión de los riesgos operacionales requiere de una adecuada distribución de funciones entre los actores y la creación de una institucionalidad:</a:t>
            </a:r>
          </a:p>
          <a:p>
            <a:pPr lvl="1"/>
            <a:r>
              <a:rPr lang="es-ES" sz="1600" dirty="0" smtClean="0"/>
              <a:t>El tesorero debe aprobar y revisar periódicamente el MGRO</a:t>
            </a:r>
          </a:p>
          <a:p>
            <a:pPr lvl="1"/>
            <a:r>
              <a:rPr lang="es-ES" sz="1600" dirty="0" smtClean="0"/>
              <a:t>Un </a:t>
            </a:r>
            <a:r>
              <a:rPr lang="es-ES" sz="1600" b="1" dirty="0" smtClean="0"/>
              <a:t>comité de riesgos </a:t>
            </a:r>
            <a:r>
              <a:rPr lang="es-ES" sz="1600" dirty="0" smtClean="0"/>
              <a:t>puede supervisar el proceso de definir un MGRO</a:t>
            </a:r>
          </a:p>
          <a:p>
            <a:pPr lvl="1"/>
            <a:r>
              <a:rPr lang="es-ES" sz="1600" dirty="0" smtClean="0"/>
              <a:t>La alta dirección de la tesorería debe ser responsable de implementar el MGRO</a:t>
            </a:r>
          </a:p>
          <a:p>
            <a:pPr lvl="1"/>
            <a:r>
              <a:rPr lang="es-ES" sz="1600" dirty="0" smtClean="0"/>
              <a:t>Un “</a:t>
            </a:r>
            <a:r>
              <a:rPr lang="es-ES" sz="1600" b="1" dirty="0" smtClean="0"/>
              <a:t>risk</a:t>
            </a:r>
            <a:r>
              <a:rPr lang="es-ES" sz="1600" b="1" dirty="0" smtClean="0"/>
              <a:t> </a:t>
            </a:r>
            <a:r>
              <a:rPr lang="es-ES" sz="1600" b="1" dirty="0" smtClean="0"/>
              <a:t>champion</a:t>
            </a:r>
            <a:r>
              <a:rPr lang="es-ES" sz="1600" dirty="0" smtClean="0"/>
              <a:t>” debe dirigir y guiar el proceso de preparación del MGRO,  coordinar el reporte al tesorero y la alta dirección y desarrollar las políticas y procedimientos apropiados de gestión de riesgos operacionales. Este “</a:t>
            </a:r>
            <a:r>
              <a:rPr lang="es-ES" sz="1600" dirty="0" smtClean="0"/>
              <a:t>champion</a:t>
            </a:r>
            <a:r>
              <a:rPr lang="es-ES" sz="1600" dirty="0" smtClean="0"/>
              <a:t>” debería ubicarse en una </a:t>
            </a:r>
            <a:r>
              <a:rPr lang="es-ES" sz="1600" b="1" dirty="0" smtClean="0"/>
              <a:t>unidad de gestión de riesgos</a:t>
            </a:r>
            <a:r>
              <a:rPr lang="es-ES" sz="1600" dirty="0" smtClean="0"/>
              <a:t>. </a:t>
            </a:r>
          </a:p>
          <a:p>
            <a:pPr lvl="1"/>
            <a:r>
              <a:rPr lang="es-ES" sz="1600" dirty="0" smtClean="0"/>
              <a:t>La unidad dirige el desarrollo del proceso de gestión de riesgos, monitorea el desempeño y la ejecución, reporta al tesorero y actúa como asesora de los subdirectores (</a:t>
            </a:r>
            <a:r>
              <a:rPr lang="es-ES" sz="1600" dirty="0" smtClean="0"/>
              <a:t>senior</a:t>
            </a:r>
            <a:r>
              <a:rPr lang="es-ES" sz="1600" dirty="0" smtClean="0"/>
              <a:t> managers) en identificar riesgos y planear actividades de control</a:t>
            </a:r>
          </a:p>
          <a:p>
            <a:pPr lvl="1"/>
            <a:r>
              <a:rPr lang="es-ES" sz="1600" dirty="0" smtClean="0"/>
              <a:t>Los gerentes o subdirectores deben ser responsables de identificar y monitorear los riesgos en sus propias unidades y asegurar que las actividades de control operan como se deseaba.</a:t>
            </a:r>
          </a:p>
          <a:p>
            <a:pPr lvl="1"/>
            <a:r>
              <a:rPr lang="es-ES" sz="1600" dirty="0" smtClean="0"/>
              <a:t>El </a:t>
            </a:r>
            <a:r>
              <a:rPr lang="es-ES" sz="1600" dirty="0" smtClean="0"/>
              <a:t>staff</a:t>
            </a:r>
            <a:r>
              <a:rPr lang="es-ES" sz="1600" dirty="0" smtClean="0"/>
              <a:t> debe estar enterado de los riesgos operacionales en su respectiva área y como pueden afectar la continuidad de las operaciones y tener la responsabilidad  de manejar las exposiciones bajo su control</a:t>
            </a:r>
            <a:endParaRPr lang="es-E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2" y="189186"/>
            <a:ext cx="9144001" cy="740980"/>
          </a:xfrm>
        </p:spPr>
        <p:txBody>
          <a:bodyPr/>
          <a:lstStyle/>
          <a:p>
            <a:r>
              <a:rPr lang="es-ES" dirty="0" smtClean="0"/>
              <a:t> </a:t>
            </a:r>
            <a:r>
              <a:rPr lang="es-ES" sz="2400" b="1" dirty="0" smtClean="0">
                <a:solidFill>
                  <a:schemeClr val="tx1"/>
                </a:solidFill>
              </a:rPr>
              <a:t>Identificación de actividades criticas que pueden generar mayores riesgos operacionales </a:t>
            </a:r>
            <a:endParaRPr lang="es-E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1229710" y="1481958"/>
          <a:ext cx="6985002" cy="4666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2" y="252248"/>
            <a:ext cx="9144001" cy="756745"/>
          </a:xfrm>
        </p:spPr>
        <p:txBody>
          <a:bodyPr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Adopcion de </a:t>
            </a:r>
            <a:r>
              <a:rPr lang="es-AR" sz="2400" b="1" dirty="0" smtClean="0">
                <a:solidFill>
                  <a:schemeClr val="tx1"/>
                </a:solidFill>
              </a:rPr>
              <a:t>políticas</a:t>
            </a:r>
            <a:r>
              <a:rPr lang="en-US" sz="2400" b="1" dirty="0" smtClean="0">
                <a:solidFill>
                  <a:schemeClr val="tx1"/>
                </a:solidFill>
              </a:rPr>
              <a:t> y procedimientos de </a:t>
            </a:r>
            <a:r>
              <a:rPr lang="es-AR" sz="2400" b="1" dirty="0" smtClean="0">
                <a:solidFill>
                  <a:schemeClr val="tx1"/>
                </a:solidFill>
              </a:rPr>
              <a:t>mitigación</a:t>
            </a:r>
            <a:r>
              <a:rPr lang="en-US" sz="2400" b="1" dirty="0" smtClean="0">
                <a:solidFill>
                  <a:schemeClr val="tx1"/>
                </a:solidFill>
              </a:rPr>
              <a:t>/control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-1" y="1202898"/>
          <a:ext cx="4516310" cy="4643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556064" y="1418897"/>
          <a:ext cx="4667449" cy="4427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2" y="220716"/>
            <a:ext cx="9144001" cy="772512"/>
          </a:xfrm>
        </p:spPr>
        <p:txBody>
          <a:bodyPr/>
          <a:lstStyle/>
          <a:p>
            <a:r>
              <a:rPr lang="es-ES" sz="2400" b="1" dirty="0" smtClean="0">
                <a:solidFill>
                  <a:schemeClr val="tx1"/>
                </a:solidFill>
              </a:rPr>
              <a:t>Actividades y las </a:t>
            </a:r>
            <a:r>
              <a:rPr lang="es-ES" sz="2400" b="1" dirty="0" smtClean="0">
                <a:solidFill>
                  <a:schemeClr val="tx1"/>
                </a:solidFill>
              </a:rPr>
              <a:t>correspondientes políticas </a:t>
            </a:r>
            <a:r>
              <a:rPr lang="es-ES" sz="2400" b="1" dirty="0" smtClean="0">
                <a:solidFill>
                  <a:schemeClr val="tx1"/>
                </a:solidFill>
              </a:rPr>
              <a:t>y </a:t>
            </a:r>
            <a:r>
              <a:rPr lang="es-ES" sz="2400" b="1" dirty="0" smtClean="0">
                <a:solidFill>
                  <a:schemeClr val="tx1"/>
                </a:solidFill>
              </a:rPr>
              <a:t>procedimientos para mitigar y/o controlar riesgos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5496" y="1331840"/>
            <a:ext cx="798112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 smtClean="0"/>
              <a:t>Manuales de Procedimientos, Plan de Continuidad de Negocio y Sitio Alterno</a:t>
            </a:r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Inversiones, Deuda, Pagos Municipales, Aporte Fiscal e Informaci</a:t>
            </a:r>
            <a:r>
              <a:rPr lang="es-ES" dirty="0" smtClean="0">
                <a:latin typeface="Calibri"/>
              </a:rPr>
              <a:t>ón Contable</a:t>
            </a:r>
          </a:p>
          <a:p>
            <a:pPr>
              <a:buFont typeface="Arial" pitchFamily="34" charset="0"/>
              <a:buChar char="•"/>
            </a:pPr>
            <a:endParaRPr lang="es-ES" dirty="0" smtClean="0">
              <a:latin typeface="Calibri"/>
            </a:endParaRPr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Elaboración de plan de contingencia, Actualización de procedimientos,    Estructuración de sistema de calidad</a:t>
            </a:r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Mesa de Ayuda de la Unidad Informática</a:t>
            </a:r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Definición de destino de fondos—Ubicación en cuenta especial </a:t>
            </a:r>
            <a:r>
              <a:rPr lang="es-ES" dirty="0" smtClean="0"/>
              <a:t>restringida; Atención </a:t>
            </a:r>
            <a:r>
              <a:rPr lang="es-ES" dirty="0" smtClean="0"/>
              <a:t>de requerimientos de fondos—Conciliación de cuentas;</a:t>
            </a:r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Mejoramiento de los aplicativos de administración de portafolios; </a:t>
            </a:r>
            <a:r>
              <a:rPr lang="es-ES" dirty="0" smtClean="0"/>
              <a:t> mejoramiento </a:t>
            </a:r>
            <a:r>
              <a:rPr lang="es-ES" dirty="0" smtClean="0"/>
              <a:t>de planillas que se entregan a la Subdirección de pagos y  para el cumplimiento de las operaciones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-1" y="1340069"/>
          <a:ext cx="4508939" cy="4556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4781904" y="1135116"/>
          <a:ext cx="4248823" cy="5221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478169" y="1757067"/>
            <a:ext cx="1665831" cy="332398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1400" dirty="0" smtClean="0"/>
              <a:t>Reporte anual del PCN y reporte periódico a la Secretaría de la Función Pública</a:t>
            </a:r>
          </a:p>
          <a:p>
            <a:endParaRPr lang="es-ES_tradnl" sz="1400" dirty="0" smtClean="0"/>
          </a:p>
          <a:p>
            <a:r>
              <a:rPr lang="es-ES_tradnl" sz="1400" dirty="0" smtClean="0"/>
              <a:t>Reporte semestral</a:t>
            </a:r>
          </a:p>
          <a:p>
            <a:endParaRPr lang="es-ES_tradnl" sz="1400" dirty="0" smtClean="0"/>
          </a:p>
          <a:p>
            <a:r>
              <a:rPr lang="es-ES_tradnl" sz="1400" dirty="0" smtClean="0"/>
              <a:t>Evaluación anual de riesgos</a:t>
            </a:r>
          </a:p>
          <a:p>
            <a:endParaRPr lang="es-ES_tradnl" sz="1400" dirty="0" smtClean="0"/>
          </a:p>
          <a:p>
            <a:r>
              <a:rPr lang="es-ES_tradnl" sz="1400" dirty="0" smtClean="0"/>
              <a:t>Documentos Específicos</a:t>
            </a:r>
          </a:p>
          <a:p>
            <a:endParaRPr lang="es-ES_tradnl" sz="1400" dirty="0" smtClean="0"/>
          </a:p>
          <a:p>
            <a:r>
              <a:rPr lang="es-ES_tradnl" sz="1400" dirty="0" smtClean="0"/>
              <a:t>En desarrollo</a:t>
            </a:r>
            <a:endParaRPr lang="es-ES_tradnl" sz="1400" dirty="0"/>
          </a:p>
        </p:txBody>
      </p:sp>
      <p:sp>
        <p:nvSpPr>
          <p:cNvPr id="6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2" y="0"/>
            <a:ext cx="9144001" cy="646386"/>
          </a:xfrm>
        </p:spPr>
        <p:txBody>
          <a:bodyPr/>
          <a:lstStyle/>
          <a:p>
            <a:r>
              <a:rPr lang="es-AR" sz="2400" b="1" dirty="0" smtClean="0">
                <a:solidFill>
                  <a:schemeClr val="tx1"/>
                </a:solidFill>
              </a:rPr>
              <a:t>Política para identificar, monitorear y reportar riesgos operacionales</a:t>
            </a:r>
            <a:endParaRPr lang="es-AR" sz="2400" b="1" dirty="0">
              <a:solidFill>
                <a:schemeClr val="tx1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7305261" y="3289852"/>
            <a:ext cx="298174" cy="129209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2" y="0"/>
            <a:ext cx="9144001" cy="725214"/>
          </a:xfrm>
        </p:spPr>
        <p:txBody>
          <a:bodyPr/>
          <a:lstStyle/>
          <a:p>
            <a:r>
              <a:rPr lang="es-AR" sz="2400" b="1" dirty="0" smtClean="0">
                <a:solidFill>
                  <a:schemeClr val="tx1"/>
                </a:solidFill>
              </a:rPr>
              <a:t>Auditorias de desempeño basadas en enfoque de análisis de riesgos</a:t>
            </a:r>
            <a:endParaRPr lang="es-AR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243663" y="1387365"/>
          <a:ext cx="4606633" cy="4713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850296" y="1387365"/>
          <a:ext cx="3931097" cy="4713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2" y="204951"/>
            <a:ext cx="9144001" cy="740979"/>
          </a:xfrm>
        </p:spPr>
        <p:txBody>
          <a:bodyPr/>
          <a:lstStyle/>
          <a:p>
            <a:r>
              <a:rPr lang="es-AR" sz="2400" b="1" dirty="0" smtClean="0">
                <a:solidFill>
                  <a:schemeClr val="tx1"/>
                </a:solidFill>
              </a:rPr>
              <a:t>Auditorias de los sistemas de información </a:t>
            </a:r>
            <a:endParaRPr lang="es-AR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243663" y="1403131"/>
          <a:ext cx="4397911" cy="42323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850296" y="1403130"/>
          <a:ext cx="3678850" cy="4689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1"/>
          <p:cNvSpPr txBox="1"/>
          <p:nvPr/>
        </p:nvSpPr>
        <p:spPr>
          <a:xfrm>
            <a:off x="7703313" y="6046967"/>
            <a:ext cx="1197023" cy="30938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/>
              <a:t>Respuestas: </a:t>
            </a:r>
            <a:r>
              <a:rPr lang="en-US" dirty="0" smtClean="0"/>
              <a:t>8</a:t>
            </a:r>
            <a:r>
              <a:rPr lang="en-US" sz="1100" baseline="0" dirty="0" smtClean="0"/>
              <a:t> 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2" y="0"/>
            <a:ext cx="9144001" cy="677917"/>
          </a:xfrm>
        </p:spPr>
        <p:txBody>
          <a:bodyPr/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Sitio alterno para </a:t>
            </a:r>
            <a:r>
              <a:rPr lang="en-US" sz="2400" b="1" dirty="0" err="1" smtClean="0">
                <a:solidFill>
                  <a:schemeClr val="tx1"/>
                </a:solidFill>
              </a:rPr>
              <a:t>desarrollar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s-AR" sz="2400" b="1" dirty="0" smtClean="0">
                <a:solidFill>
                  <a:schemeClr val="tx1"/>
                </a:solidFill>
              </a:rPr>
              <a:t>actividades criticas</a:t>
            </a:r>
            <a:endParaRPr lang="es-AR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945931" y="2238703"/>
          <a:ext cx="4257047" cy="3257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49" y="1261240"/>
            <a:ext cx="55360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600" b="1" dirty="0" smtClean="0"/>
              <a:t>En el 69% de los países  (9) el </a:t>
            </a:r>
            <a:r>
              <a:rPr lang="es-AR" sz="1600" b="1" dirty="0" smtClean="0"/>
              <a:t>Ministerio de Hacienda (y la Tesorería en particular) </a:t>
            </a:r>
            <a:r>
              <a:rPr lang="es-AR" sz="1600" b="1" dirty="0" smtClean="0"/>
              <a:t>dispone  de </a:t>
            </a:r>
            <a:r>
              <a:rPr lang="es-AR" sz="1600" b="1" dirty="0" smtClean="0"/>
              <a:t>un sitio alterno desde donde desarrollar sus actividades críticas en caso de ocurrencia de eventos que impidan  desarrollarlas en el sitio </a:t>
            </a:r>
            <a:r>
              <a:rPr lang="es-AR" sz="1600" b="1" dirty="0" smtClean="0"/>
              <a:t>tradicional </a:t>
            </a:r>
            <a:endParaRPr lang="en-US" sz="1600" b="1" dirty="0"/>
          </a:p>
        </p:txBody>
      </p:sp>
      <p:grpSp>
        <p:nvGrpSpPr>
          <p:cNvPr id="12" name="Group 11"/>
          <p:cNvGrpSpPr/>
          <p:nvPr/>
        </p:nvGrpSpPr>
        <p:grpSpPr>
          <a:xfrm>
            <a:off x="4038337" y="3019590"/>
            <a:ext cx="2104855" cy="1758304"/>
            <a:chOff x="3825995" y="3178179"/>
            <a:chExt cx="1807931" cy="1188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" name="Right Arrow 5"/>
            <p:cNvSpPr/>
            <p:nvPr/>
          </p:nvSpPr>
          <p:spPr>
            <a:xfrm rot="2727287">
              <a:off x="4628539" y="3763025"/>
              <a:ext cx="864705" cy="342133"/>
            </a:xfrm>
            <a:prstGeom prst="rightArrow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ight Arrow 6"/>
            <p:cNvSpPr/>
            <p:nvPr/>
          </p:nvSpPr>
          <p:spPr>
            <a:xfrm rot="19135586">
              <a:off x="4574176" y="3178179"/>
              <a:ext cx="1059750" cy="309825"/>
            </a:xfrm>
            <a:prstGeom prst="rightArrow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825995" y="3531543"/>
              <a:ext cx="844670" cy="19224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091881" y="1749205"/>
            <a:ext cx="2723321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_tradnl" dirty="0" smtClean="0"/>
              <a:t> 8 de estos sitios est</a:t>
            </a:r>
            <a:r>
              <a:rPr lang="es-ES_tradnl" dirty="0" smtClean="0">
                <a:latin typeface="Calibri"/>
              </a:rPr>
              <a:t>án a </a:t>
            </a:r>
          </a:p>
          <a:p>
            <a:r>
              <a:rPr lang="es-ES_tradnl" dirty="0" smtClean="0">
                <a:latin typeface="Calibri"/>
              </a:rPr>
              <a:t>  menos de 50 km de las   </a:t>
            </a:r>
          </a:p>
          <a:p>
            <a:r>
              <a:rPr lang="es-ES_tradnl" dirty="0" smtClean="0">
                <a:latin typeface="Calibri"/>
              </a:rPr>
              <a:t>  oficinas de la Tesorería</a:t>
            </a:r>
          </a:p>
          <a:p>
            <a:pPr>
              <a:buFont typeface="Arial" pitchFamily="34" charset="0"/>
              <a:buChar char="•"/>
            </a:pPr>
            <a:endParaRPr lang="es-ES_tradnl" dirty="0" smtClean="0">
              <a:latin typeface="Calibri"/>
            </a:endParaRPr>
          </a:p>
          <a:p>
            <a:pPr>
              <a:buFont typeface="Arial" pitchFamily="34" charset="0"/>
              <a:buChar char="•"/>
            </a:pPr>
            <a:r>
              <a:rPr lang="es-ES_tradnl" dirty="0" smtClean="0">
                <a:latin typeface="Calibri"/>
              </a:rPr>
              <a:t>1 </a:t>
            </a:r>
            <a:r>
              <a:rPr lang="es-ES_tradnl" dirty="0" smtClean="0"/>
              <a:t>está m</a:t>
            </a:r>
            <a:r>
              <a:rPr lang="es-ES_tradnl" dirty="0" smtClean="0">
                <a:latin typeface="Calibri"/>
              </a:rPr>
              <a:t>ás de 100 km</a:t>
            </a:r>
            <a:endParaRPr lang="es-ES_tradnl" dirty="0"/>
          </a:p>
        </p:txBody>
      </p:sp>
      <p:sp>
        <p:nvSpPr>
          <p:cNvPr id="11" name="TextBox 10"/>
          <p:cNvSpPr txBox="1"/>
          <p:nvPr/>
        </p:nvSpPr>
        <p:spPr>
          <a:xfrm>
            <a:off x="6091881" y="4144617"/>
            <a:ext cx="2723321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_tradnl" dirty="0" smtClean="0"/>
              <a:t> 6 de ellos han sido </a:t>
            </a:r>
          </a:p>
          <a:p>
            <a:r>
              <a:rPr lang="es-ES_tradnl" dirty="0" smtClean="0"/>
              <a:t>   utilizados para realizar  </a:t>
            </a:r>
          </a:p>
          <a:p>
            <a:r>
              <a:rPr lang="es-ES_tradnl" dirty="0" smtClean="0"/>
              <a:t>   pruebas o durante un </a:t>
            </a:r>
          </a:p>
          <a:p>
            <a:r>
              <a:rPr lang="es-ES_tradnl" dirty="0" smtClean="0"/>
              <a:t>   incidente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8898</TotalTime>
  <Words>1660</Words>
  <Application>Microsoft Office PowerPoint</Application>
  <PresentationFormat>On-screen Show (4:3)</PresentationFormat>
  <Paragraphs>141</Paragraphs>
  <Slides>13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Office Theme</vt:lpstr>
      <vt:lpstr>Treasury.xlsx</vt:lpstr>
      <vt:lpstr>Treasury.xlsx</vt:lpstr>
      <vt:lpstr>Treasury.xlsx</vt:lpstr>
      <vt:lpstr> Gestión del riesgo operacional  Israel Fainboim (FMI)    </vt:lpstr>
      <vt:lpstr>Importancia de la gestión de los Riesgos Operacionales y mecanismos de gestión de estos  </vt:lpstr>
      <vt:lpstr>Importancia de la gestión de los Riesgos Operacionales y mecanismos de gestión de estos </vt:lpstr>
      <vt:lpstr>Importancia de la gestión de los Riesgos Operacionales y mecanismos de gestión de estos </vt:lpstr>
      <vt:lpstr>Importancia de la gestión de los Riesgos Operacionales y mecanismos de gestión de estos </vt:lpstr>
      <vt:lpstr>Importancia de la gestión de los Riesgos Operacionales y mecanismos de gestión de estos 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TREASURY MANAGEMENT PRACTICES IN LATIN AMERICA   -Results of a Survey with the Treasurers-</dc:title>
  <dc:creator>Fanny Weiner</dc:creator>
  <cp:lastModifiedBy>superrspohn</cp:lastModifiedBy>
  <cp:revision>761</cp:revision>
  <dcterms:created xsi:type="dcterms:W3CDTF">2010-04-05T00:04:09Z</dcterms:created>
  <dcterms:modified xsi:type="dcterms:W3CDTF">2012-08-23T05:54:15Z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1665018455</vt:i4>
  </property>
  <property fmtid="{D5CDD505-2E9C-101B-9397-08002B2CF9AE}" pid="3" name="_NewReviewCycle">
    <vt:lpwstr/>
  </property>
  <property fmtid="{D5CDD505-2E9C-101B-9397-08002B2CF9AE}" pid="4" name="_EmailSubject">
    <vt:lpwstr>Treasury Management_April9+HvE.pptx</vt:lpwstr>
  </property>
  <property fmtid="{D5CDD505-2E9C-101B-9397-08002B2CF9AE}" pid="5" name="_AuthorEmail">
    <vt:lpwstr>SPitrof@imf.org</vt:lpwstr>
  </property>
  <property fmtid="{D5CDD505-2E9C-101B-9397-08002B2CF9AE}" pid="6" name="_AuthorEmailDisplayName">
    <vt:lpwstr>Pitrof, Sasha</vt:lpwstr>
  </property>
</Properties>
</file>