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13"/>
  </p:notesMasterIdLst>
  <p:handoutMasterIdLst>
    <p:handoutMasterId r:id="rId14"/>
  </p:handoutMasterIdLst>
  <p:sldIdLst>
    <p:sldId id="4289" r:id="rId2"/>
    <p:sldId id="4504" r:id="rId3"/>
    <p:sldId id="4491" r:id="rId4"/>
    <p:sldId id="4492" r:id="rId5"/>
    <p:sldId id="4495" r:id="rId6"/>
    <p:sldId id="4494" r:id="rId7"/>
    <p:sldId id="4498" r:id="rId8"/>
    <p:sldId id="4500" r:id="rId9"/>
    <p:sldId id="4505" r:id="rId10"/>
    <p:sldId id="4501" r:id="rId11"/>
    <p:sldId id="4502" r:id="rId12"/>
  </p:sldIdLst>
  <p:sldSz cx="9144000" cy="6858000" type="screen4x3"/>
  <p:notesSz cx="6669088" cy="9926638"/>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3200" kern="1200">
        <a:solidFill>
          <a:schemeClr val="tx2"/>
        </a:solidFill>
        <a:latin typeface="Arial" charset="0"/>
        <a:ea typeface="+mn-ea"/>
        <a:cs typeface="Arial" charset="0"/>
      </a:defRPr>
    </a:lvl1pPr>
    <a:lvl2pPr marL="457200" algn="l" rtl="0" fontAlgn="base">
      <a:spcBef>
        <a:spcPct val="0"/>
      </a:spcBef>
      <a:spcAft>
        <a:spcPct val="0"/>
      </a:spcAft>
      <a:defRPr sz="3200" kern="1200">
        <a:solidFill>
          <a:schemeClr val="tx2"/>
        </a:solidFill>
        <a:latin typeface="Arial" charset="0"/>
        <a:ea typeface="+mn-ea"/>
        <a:cs typeface="Arial" charset="0"/>
      </a:defRPr>
    </a:lvl2pPr>
    <a:lvl3pPr marL="914400" algn="l" rtl="0" fontAlgn="base">
      <a:spcBef>
        <a:spcPct val="0"/>
      </a:spcBef>
      <a:spcAft>
        <a:spcPct val="0"/>
      </a:spcAft>
      <a:defRPr sz="3200" kern="1200">
        <a:solidFill>
          <a:schemeClr val="tx2"/>
        </a:solidFill>
        <a:latin typeface="Arial" charset="0"/>
        <a:ea typeface="+mn-ea"/>
        <a:cs typeface="Arial" charset="0"/>
      </a:defRPr>
    </a:lvl3pPr>
    <a:lvl4pPr marL="1371600" algn="l" rtl="0" fontAlgn="base">
      <a:spcBef>
        <a:spcPct val="0"/>
      </a:spcBef>
      <a:spcAft>
        <a:spcPct val="0"/>
      </a:spcAft>
      <a:defRPr sz="3200" kern="1200">
        <a:solidFill>
          <a:schemeClr val="tx2"/>
        </a:solidFill>
        <a:latin typeface="Arial" charset="0"/>
        <a:ea typeface="+mn-ea"/>
        <a:cs typeface="Arial" charset="0"/>
      </a:defRPr>
    </a:lvl4pPr>
    <a:lvl5pPr marL="1828800" algn="l" rtl="0" fontAlgn="base">
      <a:spcBef>
        <a:spcPct val="0"/>
      </a:spcBef>
      <a:spcAft>
        <a:spcPct val="0"/>
      </a:spcAft>
      <a:defRPr sz="3200" kern="1200">
        <a:solidFill>
          <a:schemeClr val="tx2"/>
        </a:solidFill>
        <a:latin typeface="Arial" charset="0"/>
        <a:ea typeface="+mn-ea"/>
        <a:cs typeface="Arial" charset="0"/>
      </a:defRPr>
    </a:lvl5pPr>
    <a:lvl6pPr marL="2286000" algn="l" defTabSz="914400" rtl="0" eaLnBrk="1" latinLnBrk="0" hangingPunct="1">
      <a:defRPr sz="3200" kern="1200">
        <a:solidFill>
          <a:schemeClr val="tx2"/>
        </a:solidFill>
        <a:latin typeface="Arial" charset="0"/>
        <a:ea typeface="+mn-ea"/>
        <a:cs typeface="Arial" charset="0"/>
      </a:defRPr>
    </a:lvl6pPr>
    <a:lvl7pPr marL="2743200" algn="l" defTabSz="914400" rtl="0" eaLnBrk="1" latinLnBrk="0" hangingPunct="1">
      <a:defRPr sz="3200" kern="1200">
        <a:solidFill>
          <a:schemeClr val="tx2"/>
        </a:solidFill>
        <a:latin typeface="Arial" charset="0"/>
        <a:ea typeface="+mn-ea"/>
        <a:cs typeface="Arial" charset="0"/>
      </a:defRPr>
    </a:lvl7pPr>
    <a:lvl8pPr marL="3200400" algn="l" defTabSz="914400" rtl="0" eaLnBrk="1" latinLnBrk="0" hangingPunct="1">
      <a:defRPr sz="3200" kern="1200">
        <a:solidFill>
          <a:schemeClr val="tx2"/>
        </a:solidFill>
        <a:latin typeface="Arial" charset="0"/>
        <a:ea typeface="+mn-ea"/>
        <a:cs typeface="Arial" charset="0"/>
      </a:defRPr>
    </a:lvl8pPr>
    <a:lvl9pPr marL="3657600" algn="l" defTabSz="914400" rtl="0" eaLnBrk="1" latinLnBrk="0" hangingPunct="1">
      <a:defRPr sz="3200" kern="1200">
        <a:solidFill>
          <a:schemeClr val="tx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41C"/>
    <a:srgbClr val="6600CC"/>
    <a:srgbClr val="00CC00"/>
    <a:srgbClr val="FF6600"/>
    <a:srgbClr val="CC99FF"/>
    <a:srgbClr val="9966FF"/>
    <a:srgbClr val="FF99FF"/>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45" autoAdjust="0"/>
    <p:restoredTop sz="98874" autoAdjust="0"/>
  </p:normalViewPr>
  <p:slideViewPr>
    <p:cSldViewPr snapToGrid="0" snapToObjects="1">
      <p:cViewPr>
        <p:scale>
          <a:sx n="74" d="100"/>
          <a:sy n="74" d="100"/>
        </p:scale>
        <p:origin x="-444" y="648"/>
      </p:cViewPr>
      <p:guideLst>
        <p:guide orient="horz" pos="2160"/>
        <p:guide pos="2880"/>
      </p:guideLst>
    </p:cSldViewPr>
  </p:slideViewPr>
  <p:outlineViewPr>
    <p:cViewPr>
      <p:scale>
        <a:sx n="33" d="100"/>
        <a:sy n="33" d="100"/>
      </p:scale>
      <p:origin x="0" y="366"/>
    </p:cViewPr>
  </p:outlineViewPr>
  <p:notesTextViewPr>
    <p:cViewPr>
      <p:scale>
        <a:sx n="70" d="100"/>
        <a:sy n="70" d="100"/>
      </p:scale>
      <p:origin x="0" y="0"/>
    </p:cViewPr>
  </p:notesTextViewPr>
  <p:sorterViewPr>
    <p:cViewPr>
      <p:scale>
        <a:sx n="75" d="100"/>
        <a:sy n="75" d="100"/>
      </p:scale>
      <p:origin x="0" y="1962"/>
    </p:cViewPr>
  </p:sorterViewPr>
  <p:notesViewPr>
    <p:cSldViewPr snapToGrid="0" snapToObjects="1">
      <p:cViewPr>
        <p:scale>
          <a:sx n="50" d="100"/>
          <a:sy n="50" d="100"/>
        </p:scale>
        <p:origin x="-1890" y="-7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6675" y="9507538"/>
            <a:ext cx="822325" cy="306387"/>
          </a:xfrm>
          <a:prstGeom prst="rect">
            <a:avLst/>
          </a:prstGeom>
          <a:noFill/>
          <a:ln w="12700">
            <a:noFill/>
            <a:miter lim="800000"/>
            <a:headEnd/>
            <a:tailEnd/>
          </a:ln>
        </p:spPr>
        <p:txBody>
          <a:bodyPr wrap="none" lIns="91299" tIns="44847" rIns="91299" bIns="44847" anchor="ctr">
            <a:spAutoFit/>
          </a:bodyPr>
          <a:lstStyle/>
          <a:p>
            <a:pPr defTabSz="922585" eaLnBrk="0" hangingPunct="0">
              <a:defRPr/>
            </a:pPr>
            <a:r>
              <a:rPr lang="es-UY" sz="1400" dirty="0">
                <a:solidFill>
                  <a:schemeClr val="tx1"/>
                </a:solidFill>
                <a:latin typeface="Times New Roman" pitchFamily="18" charset="0"/>
                <a:cs typeface="+mn-cs"/>
              </a:rPr>
              <a:t>06/07/97</a:t>
            </a:r>
          </a:p>
        </p:txBody>
      </p:sp>
      <p:sp>
        <p:nvSpPr>
          <p:cNvPr id="3075" name="Rectangle 3"/>
          <p:cNvSpPr>
            <a:spLocks noChangeArrowheads="1"/>
          </p:cNvSpPr>
          <p:nvPr/>
        </p:nvSpPr>
        <p:spPr bwMode="auto">
          <a:xfrm>
            <a:off x="6113463" y="9507538"/>
            <a:ext cx="488950" cy="306387"/>
          </a:xfrm>
          <a:prstGeom prst="rect">
            <a:avLst/>
          </a:prstGeom>
          <a:noFill/>
          <a:ln w="12700">
            <a:noFill/>
            <a:miter lim="800000"/>
            <a:headEnd/>
            <a:tailEnd/>
          </a:ln>
        </p:spPr>
        <p:txBody>
          <a:bodyPr wrap="none" lIns="91299" tIns="44847" rIns="91299" bIns="44847" anchor="ctr">
            <a:spAutoFit/>
          </a:bodyPr>
          <a:lstStyle/>
          <a:p>
            <a:pPr algn="r" defTabSz="922585" eaLnBrk="0" hangingPunct="0">
              <a:defRPr/>
            </a:pPr>
            <a:fld id="{D1050DBD-600A-4E16-BECE-C6905DAEF2BC}" type="slidenum">
              <a:rPr lang="es-UY" sz="1400">
                <a:solidFill>
                  <a:schemeClr val="tx1"/>
                </a:solidFill>
                <a:latin typeface="Times New Roman" pitchFamily="18" charset="0"/>
                <a:cs typeface="+mn-cs"/>
              </a:rPr>
              <a:pPr algn="r" defTabSz="922585" eaLnBrk="0" hangingPunct="0">
                <a:defRPr/>
              </a:pPr>
              <a:t>‹Nº›</a:t>
            </a:fld>
            <a:endParaRPr lang="es-UY" sz="1400" dirty="0">
              <a:solidFill>
                <a:schemeClr val="tx1"/>
              </a:solidFill>
              <a:latin typeface="Times New Roman" pitchFamily="18" charset="0"/>
              <a:cs typeface="+mn-cs"/>
            </a:endParaRPr>
          </a:p>
        </p:txBody>
      </p:sp>
    </p:spTree>
    <p:extLst>
      <p:ext uri="{BB962C8B-B14F-4D97-AF65-F5344CB8AC3E}">
        <p14:creationId xmlns:p14="http://schemas.microsoft.com/office/powerpoint/2010/main" val="306234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idx="2"/>
          </p:nvPr>
        </p:nvSpPr>
        <p:spPr bwMode="auto">
          <a:xfrm>
            <a:off x="865188" y="752475"/>
            <a:ext cx="4946650" cy="3709988"/>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90588" y="4719638"/>
            <a:ext cx="4887912" cy="4462462"/>
          </a:xfrm>
          <a:prstGeom prst="rect">
            <a:avLst/>
          </a:prstGeom>
          <a:noFill/>
          <a:ln w="12700">
            <a:noFill/>
            <a:miter lim="800000"/>
            <a:headEnd/>
            <a:tailEnd/>
          </a:ln>
        </p:spPr>
        <p:txBody>
          <a:bodyPr vert="horz" wrap="square" lIns="91299" tIns="44847" rIns="91299" bIns="44847" numCol="1" anchor="t" anchorCtr="0" compatLnSpc="1">
            <a:prstTxWarp prst="textNoShape">
              <a:avLst/>
            </a:prstTxWarp>
          </a:bodyPr>
          <a:lstStyle/>
          <a:p>
            <a:pPr lvl="0"/>
            <a:r>
              <a:rPr lang="en-US" noProof="0" smtClean="0"/>
              <a:t>Haga clic para editar el estilo del texto del patrón</a:t>
            </a:r>
          </a:p>
          <a:p>
            <a:pPr lvl="1"/>
            <a:r>
              <a:rPr lang="en-US" noProof="0" smtClean="0"/>
              <a:t>Segundo nivel</a:t>
            </a:r>
          </a:p>
          <a:p>
            <a:pPr lvl="2"/>
            <a:r>
              <a:rPr lang="en-US" noProof="0" smtClean="0"/>
              <a:t>Tercer nivel</a:t>
            </a:r>
          </a:p>
          <a:p>
            <a:pPr lvl="3"/>
            <a:r>
              <a:rPr lang="en-US" noProof="0" smtClean="0"/>
              <a:t>Cuarto nivel</a:t>
            </a:r>
          </a:p>
          <a:p>
            <a:pPr lvl="4"/>
            <a:r>
              <a:rPr lang="en-US" noProof="0" smtClean="0"/>
              <a:t>Quinto nivel</a:t>
            </a:r>
          </a:p>
        </p:txBody>
      </p:sp>
      <p:sp>
        <p:nvSpPr>
          <p:cNvPr id="2052" name="Rectangle 4"/>
          <p:cNvSpPr>
            <a:spLocks noChangeArrowheads="1"/>
          </p:cNvSpPr>
          <p:nvPr/>
        </p:nvSpPr>
        <p:spPr bwMode="auto">
          <a:xfrm>
            <a:off x="66675" y="9507538"/>
            <a:ext cx="822325" cy="306387"/>
          </a:xfrm>
          <a:prstGeom prst="rect">
            <a:avLst/>
          </a:prstGeom>
          <a:noFill/>
          <a:ln w="12700">
            <a:noFill/>
            <a:miter lim="800000"/>
            <a:headEnd/>
            <a:tailEnd/>
          </a:ln>
        </p:spPr>
        <p:txBody>
          <a:bodyPr wrap="none" lIns="91299" tIns="44847" rIns="91299" bIns="44847" anchor="ctr">
            <a:spAutoFit/>
          </a:bodyPr>
          <a:lstStyle/>
          <a:p>
            <a:pPr defTabSz="922585" eaLnBrk="0" hangingPunct="0">
              <a:defRPr/>
            </a:pPr>
            <a:r>
              <a:rPr lang="es-UY" sz="1400" dirty="0">
                <a:solidFill>
                  <a:schemeClr val="tx1"/>
                </a:solidFill>
                <a:latin typeface="Times New Roman" pitchFamily="18" charset="0"/>
                <a:cs typeface="+mn-cs"/>
              </a:rPr>
              <a:t>06/07/97</a:t>
            </a:r>
          </a:p>
        </p:txBody>
      </p:sp>
      <p:sp>
        <p:nvSpPr>
          <p:cNvPr id="2053" name="Rectangle 5"/>
          <p:cNvSpPr>
            <a:spLocks noChangeArrowheads="1"/>
          </p:cNvSpPr>
          <p:nvPr/>
        </p:nvSpPr>
        <p:spPr bwMode="auto">
          <a:xfrm>
            <a:off x="6113463" y="9507538"/>
            <a:ext cx="488950" cy="306387"/>
          </a:xfrm>
          <a:prstGeom prst="rect">
            <a:avLst/>
          </a:prstGeom>
          <a:noFill/>
          <a:ln w="12700">
            <a:noFill/>
            <a:miter lim="800000"/>
            <a:headEnd/>
            <a:tailEnd/>
          </a:ln>
        </p:spPr>
        <p:txBody>
          <a:bodyPr wrap="none" lIns="91299" tIns="44847" rIns="91299" bIns="44847" anchor="ctr">
            <a:spAutoFit/>
          </a:bodyPr>
          <a:lstStyle/>
          <a:p>
            <a:pPr algn="r" defTabSz="922585" eaLnBrk="0" hangingPunct="0">
              <a:defRPr/>
            </a:pPr>
            <a:fld id="{79E72D4B-7678-428E-8885-FFFBBC4AE50D}" type="slidenum">
              <a:rPr lang="es-UY" sz="1400">
                <a:solidFill>
                  <a:schemeClr val="tx1"/>
                </a:solidFill>
                <a:latin typeface="Times New Roman" pitchFamily="18" charset="0"/>
                <a:cs typeface="+mn-cs"/>
              </a:rPr>
              <a:pPr algn="r" defTabSz="922585" eaLnBrk="0" hangingPunct="0">
                <a:defRPr/>
              </a:pPr>
              <a:t>‹Nº›</a:t>
            </a:fld>
            <a:endParaRPr lang="es-UY" sz="1400" dirty="0">
              <a:solidFill>
                <a:schemeClr val="tx1"/>
              </a:solidFill>
              <a:latin typeface="Times New Roman" pitchFamily="18" charset="0"/>
              <a:cs typeface="+mn-cs"/>
            </a:endParaRPr>
          </a:p>
        </p:txBody>
      </p:sp>
    </p:spTree>
    <p:extLst>
      <p:ext uri="{BB962C8B-B14F-4D97-AF65-F5344CB8AC3E}">
        <p14:creationId xmlns:p14="http://schemas.microsoft.com/office/powerpoint/2010/main" val="3280136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842963" y="765175"/>
            <a:ext cx="4984750" cy="3740150"/>
          </a:xfrm>
          <a:ln/>
        </p:spPr>
      </p:sp>
      <p:sp>
        <p:nvSpPr>
          <p:cNvPr id="37891" name="Rectangle 3"/>
          <p:cNvSpPr>
            <a:spLocks noGrp="1" noChangeArrowheads="1"/>
          </p:cNvSpPr>
          <p:nvPr>
            <p:ph type="body" idx="1"/>
          </p:nvPr>
        </p:nvSpPr>
        <p:spPr>
          <a:xfrm>
            <a:off x="898525" y="4735513"/>
            <a:ext cx="4872038" cy="4425950"/>
          </a:xfrm>
          <a:noFill/>
          <a:ln w="9525"/>
        </p:spPr>
        <p:txBody>
          <a:bodyPr lIns="91179" tIns="45590" rIns="91179" bIns="45590"/>
          <a:lstStyle/>
          <a:p>
            <a:endParaRPr lang="es-UY"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842963" y="765175"/>
            <a:ext cx="4984750" cy="3740150"/>
          </a:xfrm>
          <a:ln/>
        </p:spPr>
      </p:sp>
      <p:sp>
        <p:nvSpPr>
          <p:cNvPr id="38915"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842963" y="765175"/>
            <a:ext cx="4984750" cy="3740150"/>
          </a:xfrm>
          <a:ln/>
        </p:spPr>
      </p:sp>
      <p:sp>
        <p:nvSpPr>
          <p:cNvPr id="39939"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842963" y="765175"/>
            <a:ext cx="4984750" cy="3740150"/>
          </a:xfrm>
          <a:ln/>
        </p:spPr>
      </p:sp>
      <p:sp>
        <p:nvSpPr>
          <p:cNvPr id="40963"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842963" y="765175"/>
            <a:ext cx="4984750" cy="3740150"/>
          </a:xfrm>
          <a:ln/>
        </p:spPr>
      </p:sp>
      <p:sp>
        <p:nvSpPr>
          <p:cNvPr id="41987"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842963" y="765175"/>
            <a:ext cx="4984750" cy="3740150"/>
          </a:xfrm>
          <a:ln/>
        </p:spPr>
      </p:sp>
      <p:sp>
        <p:nvSpPr>
          <p:cNvPr id="43011"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842963" y="765175"/>
            <a:ext cx="4984750" cy="3740150"/>
          </a:xfrm>
          <a:ln/>
        </p:spPr>
      </p:sp>
      <p:sp>
        <p:nvSpPr>
          <p:cNvPr id="44035"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842963" y="765175"/>
            <a:ext cx="4984750" cy="3740150"/>
          </a:xfrm>
          <a:ln/>
        </p:spPr>
      </p:sp>
      <p:sp>
        <p:nvSpPr>
          <p:cNvPr id="45059"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842963" y="765175"/>
            <a:ext cx="4984750" cy="3740150"/>
          </a:xfrm>
          <a:ln/>
        </p:spPr>
      </p:sp>
      <p:sp>
        <p:nvSpPr>
          <p:cNvPr id="45059"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842963" y="765175"/>
            <a:ext cx="4984750" cy="3740150"/>
          </a:xfrm>
          <a:ln/>
        </p:spPr>
      </p:sp>
      <p:sp>
        <p:nvSpPr>
          <p:cNvPr id="46083"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842963" y="765175"/>
            <a:ext cx="4984750" cy="3740150"/>
          </a:xfrm>
          <a:ln/>
        </p:spPr>
      </p:sp>
      <p:sp>
        <p:nvSpPr>
          <p:cNvPr id="47107" name="Rectangle 3"/>
          <p:cNvSpPr>
            <a:spLocks noGrp="1" noChangeArrowheads="1"/>
          </p:cNvSpPr>
          <p:nvPr>
            <p:ph type="body" idx="1"/>
          </p:nvPr>
        </p:nvSpPr>
        <p:spPr>
          <a:xfrm>
            <a:off x="898525" y="4735513"/>
            <a:ext cx="4872038" cy="4425950"/>
          </a:xfrm>
          <a:noFill/>
          <a:ln w="9525"/>
        </p:spPr>
        <p:txBody>
          <a:bodyPr lIns="91155" tIns="45577" rIns="91155" bIns="45577"/>
          <a:lstStyle/>
          <a:p>
            <a:endParaRPr lang="es-UY"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4.v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vmlDrawing" Target="../drawings/vmlDrawing5.v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vmlDrawing" Target="../drawings/vmlDrawing6.v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vmlDrawing" Target="../drawings/vmlDrawing7.v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vmlDrawing" Target="../drawings/vmlDrawing8.v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9.v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vmlDrawing" Target="../drawings/vmlDrawing10.v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vmlDrawing" Target="../drawings/vmlDrawing11.v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vmlDrawing" Target="../drawings/vmlDrawing12.v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vmlDrawing" Target="../drawings/vmlDrawing13.v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49158"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y objetos">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0182"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1206"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2230"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graphicFrame>
        <p:nvGraphicFramePr>
          <p:cNvPr id="7"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3254"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graphicFrame>
        <p:nvGraphicFramePr>
          <p:cNvPr id="3"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4278"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p:txBody>
          <a:bodyPr/>
          <a:lstStyle/>
          <a:p>
            <a:r>
              <a:rPr lang="es-ES" smtClean="0"/>
              <a:t>Haga clic para modificar el estilo de título del patrón</a:t>
            </a:r>
            <a:endParaRPr lang="es-ES"/>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graphicFrame>
        <p:nvGraphicFramePr>
          <p:cNvPr id="2"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5302"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6326"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7350"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8374"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59398"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vertical"/>
          <p:cNvSpPr>
            <a:spLocks noGrp="1"/>
          </p:cNvSpPr>
          <p:nvPr>
            <p:ph type="title" orient="vert"/>
          </p:nvPr>
        </p:nvSpPr>
        <p:spPr>
          <a:xfrm>
            <a:off x="6515100" y="38100"/>
            <a:ext cx="1943100" cy="60579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85800" y="38100"/>
            <a:ext cx="5676900" cy="60579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Título y gráfico">
    <p:spTree>
      <p:nvGrpSpPr>
        <p:cNvPr id="1" name=""/>
        <p:cNvGrpSpPr/>
        <p:nvPr/>
      </p:nvGrpSpPr>
      <p:grpSpPr>
        <a:xfrm>
          <a:off x="0" y="0"/>
          <a:ext cx="0" cy="0"/>
          <a:chOff x="0" y="0"/>
          <a:chExt cx="0" cy="0"/>
        </a:xfrm>
      </p:grpSpPr>
      <p:graphicFrame>
        <p:nvGraphicFramePr>
          <p:cNvPr id="4"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60422" name="Foto de Photo Editor" r:id="rId3" imgW="1504762" imgH="1009791" progId="">
                  <p:embed/>
                </p:oleObj>
              </mc:Choice>
              <mc:Fallback>
                <p:oleObj name="Foto de Photo Editor" r:id="rId3" imgW="1504762" imgH="1009791"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
        <p:nvSpPr>
          <p:cNvPr id="2" name="1 Título"/>
          <p:cNvSpPr>
            <a:spLocks noGrp="1"/>
          </p:cNvSpPr>
          <p:nvPr>
            <p:ph type="title"/>
          </p:nvPr>
        </p:nvSpPr>
        <p:spPr>
          <a:xfrm>
            <a:off x="685800" y="38100"/>
            <a:ext cx="7772400" cy="1143000"/>
          </a:xfrm>
        </p:spPr>
        <p:txBody>
          <a:bodyPr/>
          <a:lstStyle/>
          <a:p>
            <a:r>
              <a:rPr lang="es-ES" smtClean="0"/>
              <a:t>Haga clic para modificar el estilo de título del patrón</a:t>
            </a:r>
            <a:endParaRPr lang="es-ES"/>
          </a:p>
        </p:txBody>
      </p:sp>
      <p:sp>
        <p:nvSpPr>
          <p:cNvPr id="3" name="2 Marcador de gráfico"/>
          <p:cNvSpPr>
            <a:spLocks noGrp="1"/>
          </p:cNvSpPr>
          <p:nvPr>
            <p:ph type="chart" idx="1"/>
          </p:nvPr>
        </p:nvSpPr>
        <p:spPr>
          <a:xfrm>
            <a:off x="685800" y="1981200"/>
            <a:ext cx="7772400" cy="4114800"/>
          </a:xfrm>
        </p:spPr>
        <p:txBody>
          <a:bodyPr/>
          <a:lstStyle/>
          <a:p>
            <a:pPr lvl="0"/>
            <a:endParaRPr lang="es-ES" noProof="0" smtClean="0"/>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9804"/>
                <a:invGamma/>
              </a:schemeClr>
            </a:gs>
          </a:gsLst>
          <a:lin ang="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38100"/>
            <a:ext cx="77724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Haga clic para editar el estilo del título patrón</a:t>
            </a:r>
          </a:p>
        </p:txBody>
      </p:sp>
      <p:sp>
        <p:nvSpPr>
          <p:cNvPr id="1029" name="Rectangle 3"/>
          <p:cNvSpPr>
            <a:spLocks noGrp="1" noChangeArrowheads="1"/>
          </p:cNvSpPr>
          <p:nvPr>
            <p:ph type="body" idx="1"/>
          </p:nvPr>
        </p:nvSpPr>
        <p:spPr bwMode="auto">
          <a:xfrm>
            <a:off x="685800" y="1981200"/>
            <a:ext cx="7772400" cy="4114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Haga clic para editar el estilo del texto del patrón</a:t>
            </a:r>
          </a:p>
          <a:p>
            <a:pPr lvl="1"/>
            <a:r>
              <a:rPr lang="en-US" smtClean="0"/>
              <a:t>Segundo nivel</a:t>
            </a:r>
          </a:p>
          <a:p>
            <a:pPr lvl="2"/>
            <a:r>
              <a:rPr lang="en-US" smtClean="0"/>
              <a:t>Tercer nivel</a:t>
            </a:r>
          </a:p>
          <a:p>
            <a:pPr lvl="3"/>
            <a:r>
              <a:rPr lang="en-US" smtClean="0"/>
              <a:t>Cuarto nivel</a:t>
            </a:r>
          </a:p>
          <a:p>
            <a:pPr lvl="4"/>
            <a:r>
              <a:rPr lang="en-US" smtClean="0"/>
              <a:t>Quinto nivel</a:t>
            </a:r>
          </a:p>
        </p:txBody>
      </p:sp>
      <p:graphicFrame>
        <p:nvGraphicFramePr>
          <p:cNvPr id="1026" name="Object 4"/>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030" name="Foto de Photo Editor" r:id="rId15" imgW="1504762" imgH="1009791" progId="">
                  <p:embed/>
                </p:oleObj>
              </mc:Choice>
              <mc:Fallback>
                <p:oleObj name="Foto de Photo Editor" r:id="rId15" imgW="1504762" imgH="1009791" progId="">
                  <p:embed/>
                  <p:pic>
                    <p:nvPicPr>
                      <p:cNvPr id="0" name="Object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rgbClr val="00FFFF">
                          <a:alpha val="50000"/>
                        </a:srgbClr>
                      </a:solidFill>
                      <a:ln>
                        <a:noFill/>
                      </a:ln>
                      <a:effectLst/>
                      <a:extLs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oleObj>
              </mc:Fallback>
            </mc:AlternateContent>
          </a:graphicData>
        </a:graphic>
      </p:graphicFrame>
      <p:sp>
        <p:nvSpPr>
          <p:cNvPr id="4101" name="Text Box 5"/>
          <p:cNvSpPr txBox="1">
            <a:spLocks noChangeArrowheads="1"/>
          </p:cNvSpPr>
          <p:nvPr/>
        </p:nvSpPr>
        <p:spPr bwMode="auto">
          <a:xfrm>
            <a:off x="171450" y="6643688"/>
            <a:ext cx="533400" cy="214312"/>
          </a:xfrm>
          <a:prstGeom prst="rect">
            <a:avLst/>
          </a:prstGeom>
          <a:noFill/>
          <a:ln w="12700">
            <a:noFill/>
            <a:miter lim="800000"/>
            <a:headEnd/>
            <a:tailEnd/>
          </a:ln>
          <a:effectLst/>
        </p:spPr>
        <p:txBody>
          <a:bodyPr>
            <a:spAutoFit/>
          </a:bodyPr>
          <a:lstStyle/>
          <a:p>
            <a:pPr eaLnBrk="0" hangingPunct="0">
              <a:defRPr/>
            </a:pPr>
            <a:r>
              <a:rPr lang="es-UY" sz="800">
                <a:solidFill>
                  <a:srgbClr val="969696"/>
                </a:solidFill>
                <a:latin typeface="Times New Roman" pitchFamily="18" charset="0"/>
                <a:cs typeface="+mn-cs"/>
              </a:rPr>
              <a:t>MEF</a:t>
            </a:r>
          </a:p>
        </p:txBody>
      </p:sp>
    </p:spTree>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ransition spd="slow">
    <p:zoom/>
  </p:transition>
  <p:txStyles>
    <p:titleStyle>
      <a:lvl1pPr algn="ctr" rtl="0" eaLnBrk="0" fontAlgn="base" hangingPunct="0">
        <a:spcBef>
          <a:spcPct val="0"/>
        </a:spcBef>
        <a:spcAft>
          <a:spcPct val="0"/>
        </a:spcAft>
        <a:defRPr sz="32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b="1">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b="1">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b="1">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Font typeface="Wingdings" pitchFamily="2" charset="2"/>
        <a:buChar char="ü"/>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ü"/>
        <a:defRPr sz="2800">
          <a:solidFill>
            <a:schemeClr val="tx1"/>
          </a:solidFill>
          <a:latin typeface="+mn-lt"/>
        </a:defRPr>
      </a:lvl2pPr>
      <a:lvl3pPr marL="1143000" indent="-228600" algn="l" rtl="0" eaLnBrk="0" fontAlgn="base" hangingPunct="0">
        <a:spcBef>
          <a:spcPct val="20000"/>
        </a:spcBef>
        <a:spcAft>
          <a:spcPct val="0"/>
        </a:spcAft>
        <a:buClr>
          <a:schemeClr val="accent2"/>
        </a:buClr>
        <a:buFont typeface="Wingdings" pitchFamily="2" charset="2"/>
        <a:buChar char="ü"/>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Wingdings" pitchFamily="2" charset="2"/>
        <a:buChar char="ü"/>
        <a:defRPr sz="2000">
          <a:solidFill>
            <a:schemeClr val="tx1"/>
          </a:solidFill>
          <a:latin typeface="+mn-lt"/>
        </a:defRPr>
      </a:lvl4pPr>
      <a:lvl5pPr marL="2057400" indent="-228600" algn="l" rtl="0" eaLnBrk="0" fontAlgn="base" hangingPunct="0">
        <a:spcBef>
          <a:spcPct val="20000"/>
        </a:spcBef>
        <a:spcAft>
          <a:spcPct val="0"/>
        </a:spcAft>
        <a:buClr>
          <a:schemeClr val="accent2"/>
        </a:buClr>
        <a:buFont typeface="Wingdings" pitchFamily="2" charset="2"/>
        <a:buChar char="ü"/>
        <a:defRPr sz="2000">
          <a:solidFill>
            <a:schemeClr val="tx1"/>
          </a:solidFill>
          <a:latin typeface="+mn-lt"/>
        </a:defRPr>
      </a:lvl5pPr>
      <a:lvl6pPr marL="2514600" indent="-228600" algn="l" rtl="0" fontAlgn="base">
        <a:spcBef>
          <a:spcPct val="20000"/>
        </a:spcBef>
        <a:spcAft>
          <a:spcPct val="0"/>
        </a:spcAft>
        <a:buClr>
          <a:schemeClr val="accent2"/>
        </a:buClr>
        <a:buFont typeface="Wingdings" pitchFamily="2" charset="2"/>
        <a:buChar char="ü"/>
        <a:defRPr sz="2000">
          <a:solidFill>
            <a:schemeClr val="tx1"/>
          </a:solidFill>
          <a:latin typeface="+mn-lt"/>
        </a:defRPr>
      </a:lvl6pPr>
      <a:lvl7pPr marL="2971800" indent="-228600" algn="l" rtl="0" fontAlgn="base">
        <a:spcBef>
          <a:spcPct val="20000"/>
        </a:spcBef>
        <a:spcAft>
          <a:spcPct val="0"/>
        </a:spcAft>
        <a:buClr>
          <a:schemeClr val="accent2"/>
        </a:buClr>
        <a:buFont typeface="Wingdings" pitchFamily="2" charset="2"/>
        <a:buChar char="ü"/>
        <a:defRPr sz="2000">
          <a:solidFill>
            <a:schemeClr val="tx1"/>
          </a:solidFill>
          <a:latin typeface="+mn-lt"/>
        </a:defRPr>
      </a:lvl7pPr>
      <a:lvl8pPr marL="3429000" indent="-228600" algn="l" rtl="0" fontAlgn="base">
        <a:spcBef>
          <a:spcPct val="20000"/>
        </a:spcBef>
        <a:spcAft>
          <a:spcPct val="0"/>
        </a:spcAft>
        <a:buClr>
          <a:schemeClr val="accent2"/>
        </a:buClr>
        <a:buFont typeface="Wingdings" pitchFamily="2" charset="2"/>
        <a:buChar char="ü"/>
        <a:defRPr sz="2000">
          <a:solidFill>
            <a:schemeClr val="tx1"/>
          </a:solidFill>
          <a:latin typeface="+mn-lt"/>
        </a:defRPr>
      </a:lvl8pPr>
      <a:lvl9pPr marL="3886200" indent="-228600" algn="l" rtl="0" fontAlgn="base">
        <a:spcBef>
          <a:spcPct val="20000"/>
        </a:spcBef>
        <a:spcAft>
          <a:spcPct val="0"/>
        </a:spcAft>
        <a:buClr>
          <a:schemeClr val="accent2"/>
        </a:buClr>
        <a:buFont typeface="Wingdings" pitchFamily="2" charset="2"/>
        <a:buChar char="ü"/>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1.png"/><Relationship Id="rId4" Type="http://schemas.openxmlformats.org/officeDocument/2006/relationships/oleObject" Target="../embeddings/oleObject14.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1.png"/><Relationship Id="rId4" Type="http://schemas.openxmlformats.org/officeDocument/2006/relationships/oleObject" Target="../embeddings/oleObject1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1.png"/><Relationship Id="rId4" Type="http://schemas.openxmlformats.org/officeDocument/2006/relationships/oleObject" Target="../embeddings/oleObject1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1.png"/><Relationship Id="rId4" Type="http://schemas.openxmlformats.org/officeDocument/2006/relationships/oleObject" Target="../embeddings/oleObject1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1.png"/><Relationship Id="rId4" Type="http://schemas.openxmlformats.org/officeDocument/2006/relationships/oleObject" Target="../embeddings/oleObject18.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1.png"/><Relationship Id="rId4" Type="http://schemas.openxmlformats.org/officeDocument/2006/relationships/oleObject" Target="../embeddings/oleObject1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1.png"/><Relationship Id="rId4" Type="http://schemas.openxmlformats.org/officeDocument/2006/relationships/oleObject" Target="../embeddings/oleObject2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1.png"/><Relationship Id="rId4" Type="http://schemas.openxmlformats.org/officeDocument/2006/relationships/oleObject" Target="../embeddings/oleObject2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1.png"/><Relationship Id="rId4" Type="http://schemas.openxmlformats.org/officeDocument/2006/relationships/oleObject" Target="../embeddings/oleObject2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1.png"/><Relationship Id="rId4" Type="http://schemas.openxmlformats.org/officeDocument/2006/relationships/oleObject" Target="../embeddings/oleObject2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490" name="Rectangle 2"/>
          <p:cNvSpPr>
            <a:spLocks noGrp="1" noChangeArrowheads="1"/>
          </p:cNvSpPr>
          <p:nvPr>
            <p:ph type="ctrTitle"/>
          </p:nvPr>
        </p:nvSpPr>
        <p:spPr>
          <a:xfrm>
            <a:off x="336550" y="976313"/>
            <a:ext cx="8483600" cy="6186487"/>
          </a:xfrm>
          <a:ln w="9525"/>
          <a:effectLst>
            <a:outerShdw dist="35921" dir="2700000" algn="ctr" rotWithShape="0">
              <a:srgbClr val="000000"/>
            </a:outerShdw>
          </a:effectLst>
        </p:spPr>
        <p:txBody>
          <a:bodyPr lIns="92075" tIns="46038" rIns="92075" bIns="46038" anchor="t">
            <a:spAutoFit/>
          </a:bodyPr>
          <a:lstStyle/>
          <a:p>
            <a:pPr>
              <a:defRPr/>
            </a:pPr>
            <a:r>
              <a:rPr lang="es-UY" sz="4800" dirty="0" smtClean="0">
                <a:effectLst/>
              </a:rPr>
              <a:t>LEYES DE TESORERIA</a:t>
            </a:r>
            <a:br>
              <a:rPr lang="es-UY" sz="4800" dirty="0" smtClean="0">
                <a:effectLst/>
              </a:rPr>
            </a:br>
            <a:r>
              <a:rPr lang="es-UY" sz="2800" dirty="0" smtClean="0">
                <a:effectLst/>
              </a:rPr>
              <a:t/>
            </a:r>
            <a:br>
              <a:rPr lang="es-UY" sz="2800" dirty="0" smtClean="0">
                <a:effectLst/>
              </a:rPr>
            </a:br>
            <a:r>
              <a:rPr lang="es-UY" sz="2800" dirty="0" smtClean="0">
                <a:effectLst/>
              </a:rPr>
              <a:t>CASO URUGUAY</a:t>
            </a:r>
            <a:br>
              <a:rPr lang="es-UY" sz="2800" dirty="0" smtClean="0">
                <a:effectLst/>
              </a:rPr>
            </a:br>
            <a:r>
              <a:rPr lang="es-UY" sz="2800" dirty="0" smtClean="0">
                <a:effectLst/>
              </a:rPr>
              <a:t/>
            </a:r>
            <a:br>
              <a:rPr lang="es-UY" sz="2800" dirty="0" smtClean="0">
                <a:effectLst/>
              </a:rPr>
            </a:br>
            <a:r>
              <a:rPr lang="es-UY" sz="2800" dirty="0" smtClean="0">
                <a:effectLst/>
              </a:rPr>
              <a:t/>
            </a:r>
            <a:br>
              <a:rPr lang="es-UY" sz="2800" dirty="0" smtClean="0">
                <a:effectLst/>
              </a:rPr>
            </a:br>
            <a:r>
              <a:rPr lang="es-UY" sz="2800" dirty="0" err="1" smtClean="0">
                <a:effectLst/>
              </a:rPr>
              <a:t>Cra</a:t>
            </a:r>
            <a:r>
              <a:rPr lang="es-UY" sz="2800" dirty="0" smtClean="0">
                <a:effectLst/>
              </a:rPr>
              <a:t>. Adriana </a:t>
            </a:r>
            <a:r>
              <a:rPr lang="es-UY" sz="2800" dirty="0" err="1" smtClean="0">
                <a:effectLst/>
              </a:rPr>
              <a:t>Arosteguiberry</a:t>
            </a:r>
            <a:r>
              <a:rPr lang="es-UY" sz="2800" dirty="0" smtClean="0">
                <a:effectLst/>
              </a:rPr>
              <a:t> </a:t>
            </a:r>
            <a:r>
              <a:rPr lang="es-UY" sz="2800" dirty="0" err="1" smtClean="0">
                <a:effectLst/>
              </a:rPr>
              <a:t>Cantullera</a:t>
            </a:r>
            <a:r>
              <a:rPr lang="es-UY" sz="2800" dirty="0" smtClean="0">
                <a:effectLst/>
              </a:rPr>
              <a:t> </a:t>
            </a:r>
            <a:br>
              <a:rPr lang="es-UY" sz="2800" dirty="0" smtClean="0">
                <a:effectLst/>
              </a:rPr>
            </a:br>
            <a:r>
              <a:rPr lang="es-UY" sz="2800" dirty="0" smtClean="0">
                <a:effectLst/>
              </a:rPr>
              <a:t>Tesorera General de la Nación </a:t>
            </a:r>
            <a:br>
              <a:rPr lang="es-UY" sz="2800" dirty="0" smtClean="0">
                <a:effectLst/>
              </a:rPr>
            </a:br>
            <a:r>
              <a:rPr lang="es-UY" sz="2800" dirty="0" smtClean="0">
                <a:effectLst/>
              </a:rPr>
              <a:t/>
            </a:r>
            <a:br>
              <a:rPr lang="es-UY" sz="2800" dirty="0" smtClean="0">
                <a:effectLst/>
              </a:rPr>
            </a:br>
            <a:r>
              <a:rPr lang="es-UY" sz="2800" dirty="0" smtClean="0">
                <a:effectLst/>
              </a:rPr>
              <a:t/>
            </a:r>
            <a:br>
              <a:rPr lang="es-UY" sz="2800" dirty="0" smtClean="0">
                <a:effectLst/>
              </a:rPr>
            </a:br>
            <a:r>
              <a:rPr lang="es-UY" sz="2000" dirty="0" smtClean="0">
                <a:effectLst/>
              </a:rPr>
              <a:t>Seminario Anual  </a:t>
            </a:r>
            <a:r>
              <a:rPr lang="es-ES" sz="2000" dirty="0" smtClean="0">
                <a:effectLst/>
              </a:rPr>
              <a:t>FOTEGAL</a:t>
            </a:r>
            <a:r>
              <a:rPr lang="es-UY" sz="2000" dirty="0" smtClean="0">
                <a:effectLst/>
              </a:rPr>
              <a:t/>
            </a:r>
            <a:br>
              <a:rPr lang="es-UY" sz="2000" dirty="0" smtClean="0">
                <a:effectLst/>
              </a:rPr>
            </a:br>
            <a:r>
              <a:rPr lang="es-UY" sz="2000" dirty="0" smtClean="0">
                <a:effectLst/>
              </a:rPr>
              <a:t>23 de agosto de 2012 </a:t>
            </a:r>
            <a:r>
              <a:rPr lang="es-UY" sz="2800" dirty="0" smtClean="0">
                <a:effectLst/>
              </a:rPr>
              <a:t/>
            </a:r>
            <a:br>
              <a:rPr lang="es-UY" sz="2800" dirty="0" smtClean="0">
                <a:effectLst/>
              </a:rPr>
            </a:br>
            <a:r>
              <a:rPr lang="es-ES" sz="2800" dirty="0" smtClean="0">
                <a:effectLst/>
              </a:rPr>
              <a:t/>
            </a:r>
            <a:br>
              <a:rPr lang="es-ES" sz="2800" dirty="0" smtClean="0">
                <a:effectLst/>
              </a:rPr>
            </a:br>
            <a:r>
              <a:rPr lang="es-UY" sz="2800" dirty="0" smtClean="0">
                <a:effectLst/>
              </a:rPr>
              <a:t/>
            </a:r>
            <a:br>
              <a:rPr lang="es-UY" sz="2800" dirty="0" smtClean="0">
                <a:effectLst/>
              </a:rPr>
            </a:br>
            <a:endParaRPr lang="es-UY" sz="2800" dirty="0" smtClean="0">
              <a:effectLst/>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5730" name="Rectangle 2"/>
          <p:cNvSpPr>
            <a:spLocks noGrp="1" noChangeArrowheads="1"/>
          </p:cNvSpPr>
          <p:nvPr>
            <p:ph type="title" idx="4294967295"/>
          </p:nvPr>
        </p:nvSpPr>
        <p:spPr>
          <a:xfrm>
            <a:off x="0" y="139700"/>
            <a:ext cx="8812213" cy="477838"/>
          </a:xfrm>
          <a:effectLst>
            <a:outerShdw dist="35921" dir="2700000" algn="ctr" rotWithShape="0">
              <a:srgbClr val="000000"/>
            </a:outerShdw>
          </a:effectLst>
        </p:spPr>
        <p:txBody>
          <a:bodyPr lIns="92075" tIns="46038" rIns="92075" bIns="46038" anchor="t">
            <a:spAutoFit/>
          </a:bodyPr>
          <a:lstStyle/>
          <a:p>
            <a:pPr>
              <a:defRPr/>
            </a:pPr>
            <a:r>
              <a:rPr lang="es-UY" sz="2500" dirty="0" smtClean="0"/>
              <a:t>UN TEMA PENDIENTE PARA URUGUAY</a:t>
            </a:r>
          </a:p>
        </p:txBody>
      </p:sp>
      <p:graphicFrame>
        <p:nvGraphicFramePr>
          <p:cNvPr id="14338"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4342"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0" name="Text Box 4"/>
          <p:cNvSpPr txBox="1">
            <a:spLocks noChangeArrowheads="1"/>
          </p:cNvSpPr>
          <p:nvPr/>
        </p:nvSpPr>
        <p:spPr bwMode="auto">
          <a:xfrm>
            <a:off x="142875" y="6643688"/>
            <a:ext cx="533400" cy="646331"/>
          </a:xfrm>
          <a:prstGeom prst="rect">
            <a:avLst/>
          </a:prstGeom>
          <a:noFill/>
          <a:ln w="12700">
            <a:noFill/>
            <a:miter lim="800000"/>
            <a:headEnd/>
            <a:tailEnd/>
          </a:ln>
        </p:spPr>
        <p:txBody>
          <a:bodyPr>
            <a:spAutoFit/>
          </a:bodyPr>
          <a:lstStyle/>
          <a:p>
            <a:pPr eaLnBrk="0" hangingPunct="0"/>
            <a:r>
              <a:rPr lang="es-UY" sz="1800">
                <a:solidFill>
                  <a:srgbClr val="969696"/>
                </a:solidFill>
                <a:latin typeface="Times New Roman" pitchFamily="18" charset="0"/>
              </a:rPr>
              <a:t>MEF</a:t>
            </a:r>
          </a:p>
        </p:txBody>
      </p:sp>
      <p:sp>
        <p:nvSpPr>
          <p:cNvPr id="14341" name="9 CuadroTexto"/>
          <p:cNvSpPr txBox="1">
            <a:spLocks noChangeArrowheads="1"/>
          </p:cNvSpPr>
          <p:nvPr/>
        </p:nvSpPr>
        <p:spPr bwMode="auto">
          <a:xfrm>
            <a:off x="269875" y="989013"/>
            <a:ext cx="7970838" cy="369332"/>
          </a:xfrm>
          <a:prstGeom prst="rect">
            <a:avLst/>
          </a:prstGeom>
          <a:noFill/>
          <a:ln w="9525">
            <a:noFill/>
            <a:miter lim="800000"/>
            <a:headEnd/>
            <a:tailEnd/>
          </a:ln>
        </p:spPr>
        <p:txBody>
          <a:bodyPr>
            <a:spAutoFit/>
          </a:bodyPr>
          <a:lstStyle/>
          <a:p>
            <a:pPr algn="just">
              <a:buFont typeface="Arial" charset="0"/>
              <a:buChar char="•"/>
            </a:pPr>
            <a:r>
              <a:rPr lang="es-ES" sz="1800" dirty="0"/>
              <a:t> No existe una única ley de tesorería en Uruguay</a:t>
            </a:r>
          </a:p>
        </p:txBody>
      </p:sp>
      <p:sp>
        <p:nvSpPr>
          <p:cNvPr id="14342" name="11 CuadroTexto"/>
          <p:cNvSpPr txBox="1">
            <a:spLocks noChangeArrowheads="1"/>
          </p:cNvSpPr>
          <p:nvPr/>
        </p:nvSpPr>
        <p:spPr bwMode="auto">
          <a:xfrm>
            <a:off x="269875" y="2564708"/>
            <a:ext cx="8281697" cy="646331"/>
          </a:xfrm>
          <a:prstGeom prst="rect">
            <a:avLst/>
          </a:prstGeom>
          <a:noFill/>
          <a:ln w="9525">
            <a:noFill/>
            <a:miter lim="800000"/>
            <a:headEnd/>
            <a:tailEnd/>
          </a:ln>
        </p:spPr>
        <p:txBody>
          <a:bodyPr wrap="square">
            <a:spAutoFit/>
          </a:bodyPr>
          <a:lstStyle/>
          <a:p>
            <a:pPr algn="just">
              <a:buFont typeface="Arial" charset="0"/>
              <a:buChar char="•"/>
            </a:pPr>
            <a:r>
              <a:rPr lang="es-ES" sz="1800" dirty="0"/>
              <a:t> Se aprovechan instancias de leyes de Presupuesto Nacional y de Rendición de Cuentas para incorporar normativas financieras.</a:t>
            </a:r>
          </a:p>
        </p:txBody>
      </p:sp>
      <p:sp>
        <p:nvSpPr>
          <p:cNvPr id="14343" name="9 CuadroTexto"/>
          <p:cNvSpPr txBox="1">
            <a:spLocks noChangeArrowheads="1"/>
          </p:cNvSpPr>
          <p:nvPr/>
        </p:nvSpPr>
        <p:spPr bwMode="auto">
          <a:xfrm>
            <a:off x="257175" y="1587500"/>
            <a:ext cx="8294397" cy="646331"/>
          </a:xfrm>
          <a:prstGeom prst="rect">
            <a:avLst/>
          </a:prstGeom>
          <a:noFill/>
          <a:ln w="9525">
            <a:noFill/>
            <a:miter lim="800000"/>
            <a:headEnd/>
            <a:tailEnd/>
          </a:ln>
        </p:spPr>
        <p:txBody>
          <a:bodyPr wrap="square">
            <a:spAutoFit/>
          </a:bodyPr>
          <a:lstStyle/>
          <a:p>
            <a:pPr algn="just">
              <a:buFont typeface="Arial" charset="0"/>
              <a:buChar char="•"/>
            </a:pPr>
            <a:r>
              <a:rPr lang="es-ES" sz="1800" dirty="0"/>
              <a:t> El marco legal de la administración financiera del Estado, se encuentra disperso en varias leyes y decretos. </a:t>
            </a:r>
          </a:p>
        </p:txBody>
      </p:sp>
      <p:sp>
        <p:nvSpPr>
          <p:cNvPr id="14344" name="9 CuadroTexto"/>
          <p:cNvSpPr txBox="1">
            <a:spLocks noChangeArrowheads="1"/>
          </p:cNvSpPr>
          <p:nvPr/>
        </p:nvSpPr>
        <p:spPr bwMode="auto">
          <a:xfrm>
            <a:off x="282575" y="3784600"/>
            <a:ext cx="8268997" cy="646331"/>
          </a:xfrm>
          <a:prstGeom prst="rect">
            <a:avLst/>
          </a:prstGeom>
          <a:noFill/>
          <a:ln w="9525">
            <a:noFill/>
            <a:miter lim="800000"/>
            <a:headEnd/>
            <a:tailEnd/>
          </a:ln>
        </p:spPr>
        <p:txBody>
          <a:bodyPr wrap="square">
            <a:spAutoFit/>
          </a:bodyPr>
          <a:lstStyle/>
          <a:p>
            <a:pPr algn="just">
              <a:buFont typeface="Arial" charset="0"/>
              <a:buChar char="•"/>
            </a:pPr>
            <a:r>
              <a:rPr lang="es-ES" sz="1800" dirty="0"/>
              <a:t> La normativa dispersa se ordena en el Texto Ordenado de Contabilidad y Administración Financiera (TOCAF).</a:t>
            </a:r>
          </a:p>
        </p:txBody>
      </p:sp>
      <p:sp>
        <p:nvSpPr>
          <p:cNvPr id="14345" name="11 CuadroTexto"/>
          <p:cNvSpPr txBox="1">
            <a:spLocks noChangeArrowheads="1"/>
          </p:cNvSpPr>
          <p:nvPr/>
        </p:nvSpPr>
        <p:spPr bwMode="auto">
          <a:xfrm>
            <a:off x="258763" y="4748213"/>
            <a:ext cx="8292809" cy="923330"/>
          </a:xfrm>
          <a:prstGeom prst="rect">
            <a:avLst/>
          </a:prstGeom>
          <a:noFill/>
          <a:ln w="9525">
            <a:noFill/>
            <a:miter lim="800000"/>
            <a:headEnd/>
            <a:tailEnd/>
          </a:ln>
        </p:spPr>
        <p:txBody>
          <a:bodyPr wrap="square">
            <a:spAutoFit/>
          </a:bodyPr>
          <a:lstStyle/>
          <a:p>
            <a:pPr algn="just">
              <a:buFont typeface="Arial" charset="0"/>
              <a:buChar char="•"/>
            </a:pPr>
            <a:r>
              <a:rPr lang="es-ES" sz="1800" dirty="0"/>
              <a:t> Incluso dentro del TOCAF, la lógica de ordenación no es tal que permita fácilmente distinguir las reglamentaciones referentes a la Tesorería General de la Nación, y al manejo del Tesoro. </a:t>
            </a:r>
          </a:p>
        </p:txBody>
      </p:sp>
    </p:spTree>
  </p:cSld>
  <p:clrMapOvr>
    <a:masterClrMapping/>
  </p:clrMapOvr>
  <p:transition>
    <p:pull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5730" name="Rectangle 2"/>
          <p:cNvSpPr>
            <a:spLocks noGrp="1" noChangeArrowheads="1"/>
          </p:cNvSpPr>
          <p:nvPr>
            <p:ph type="title" idx="4294967295"/>
          </p:nvPr>
        </p:nvSpPr>
        <p:spPr>
          <a:xfrm>
            <a:off x="0" y="139700"/>
            <a:ext cx="9144000" cy="477838"/>
          </a:xfrm>
          <a:effectLst>
            <a:outerShdw dist="35921" dir="2700000" algn="ctr" rotWithShape="0">
              <a:srgbClr val="000000"/>
            </a:outerShdw>
          </a:effectLst>
        </p:spPr>
        <p:txBody>
          <a:bodyPr lIns="92075" tIns="46038" rIns="92075" bIns="46038" anchor="t">
            <a:spAutoFit/>
          </a:bodyPr>
          <a:lstStyle/>
          <a:p>
            <a:pPr>
              <a:defRPr/>
            </a:pPr>
            <a:r>
              <a:rPr lang="es-UY" sz="2500" dirty="0" smtClean="0"/>
              <a:t>EVOLUCIÓN DE LA LEGISLACIÓN SOBRE LA TESORERÍA</a:t>
            </a:r>
          </a:p>
        </p:txBody>
      </p:sp>
      <p:graphicFrame>
        <p:nvGraphicFramePr>
          <p:cNvPr id="15362"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5366"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4"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5365" name="11 CuadroTexto"/>
          <p:cNvSpPr txBox="1">
            <a:spLocks noChangeArrowheads="1"/>
          </p:cNvSpPr>
          <p:nvPr/>
        </p:nvSpPr>
        <p:spPr bwMode="auto">
          <a:xfrm>
            <a:off x="327025" y="1433513"/>
            <a:ext cx="7970838" cy="646331"/>
          </a:xfrm>
          <a:prstGeom prst="rect">
            <a:avLst/>
          </a:prstGeom>
          <a:noFill/>
          <a:ln w="9525">
            <a:noFill/>
            <a:miter lim="800000"/>
            <a:headEnd/>
            <a:tailEnd/>
          </a:ln>
        </p:spPr>
        <p:txBody>
          <a:bodyPr>
            <a:spAutoFit/>
          </a:bodyPr>
          <a:lstStyle/>
          <a:p>
            <a:pPr algn="ctr"/>
            <a:r>
              <a:rPr lang="es-ES" sz="1800" dirty="0"/>
              <a:t>A continuación se exponen en orden cronológico las principales normativas que dan marco al funcionamiento de la Tesorería:</a:t>
            </a:r>
          </a:p>
        </p:txBody>
      </p:sp>
      <p:cxnSp>
        <p:nvCxnSpPr>
          <p:cNvPr id="8" name="7 Conector recto"/>
          <p:cNvCxnSpPr/>
          <p:nvPr/>
        </p:nvCxnSpPr>
        <p:spPr>
          <a:xfrm>
            <a:off x="1270000" y="5118100"/>
            <a:ext cx="6618288" cy="15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rot="5400000">
            <a:off x="1132682" y="5145881"/>
            <a:ext cx="273050" cy="158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rot="5400000">
            <a:off x="2882107" y="5147469"/>
            <a:ext cx="273050" cy="158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13 Conector recto"/>
          <p:cNvCxnSpPr/>
          <p:nvPr/>
        </p:nvCxnSpPr>
        <p:spPr>
          <a:xfrm rot="5400000">
            <a:off x="3933032" y="5120481"/>
            <a:ext cx="273050" cy="158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370" name="14 CuadroTexto"/>
          <p:cNvSpPr txBox="1">
            <a:spLocks noChangeArrowheads="1"/>
          </p:cNvSpPr>
          <p:nvPr/>
        </p:nvSpPr>
        <p:spPr bwMode="auto">
          <a:xfrm rot="-1951044">
            <a:off x="777875" y="3889375"/>
            <a:ext cx="3411538" cy="338138"/>
          </a:xfrm>
          <a:prstGeom prst="rect">
            <a:avLst/>
          </a:prstGeom>
          <a:noFill/>
          <a:ln w="9525">
            <a:noFill/>
            <a:miter lim="800000"/>
            <a:headEnd/>
            <a:tailEnd/>
          </a:ln>
        </p:spPr>
        <p:txBody>
          <a:bodyPr>
            <a:spAutoFit/>
          </a:bodyPr>
          <a:lstStyle/>
          <a:p>
            <a:r>
              <a:rPr lang="es-ES" sz="1600" b="1"/>
              <a:t>1979</a:t>
            </a:r>
            <a:r>
              <a:rPr lang="es-ES" sz="1600"/>
              <a:t>: Decreto Ley 14.867</a:t>
            </a:r>
          </a:p>
        </p:txBody>
      </p:sp>
      <p:sp>
        <p:nvSpPr>
          <p:cNvPr id="15371" name="15 CuadroTexto"/>
          <p:cNvSpPr txBox="1">
            <a:spLocks noChangeArrowheads="1"/>
          </p:cNvSpPr>
          <p:nvPr/>
        </p:nvSpPr>
        <p:spPr bwMode="auto">
          <a:xfrm rot="-1951044">
            <a:off x="2513013" y="3889375"/>
            <a:ext cx="3413125" cy="338138"/>
          </a:xfrm>
          <a:prstGeom prst="rect">
            <a:avLst/>
          </a:prstGeom>
          <a:noFill/>
          <a:ln w="9525">
            <a:noFill/>
            <a:miter lim="800000"/>
            <a:headEnd/>
            <a:tailEnd/>
          </a:ln>
        </p:spPr>
        <p:txBody>
          <a:bodyPr>
            <a:spAutoFit/>
          </a:bodyPr>
          <a:lstStyle/>
          <a:p>
            <a:r>
              <a:rPr lang="es-ES" sz="1600" b="1"/>
              <a:t>1999</a:t>
            </a:r>
            <a:r>
              <a:rPr lang="es-ES" sz="1600"/>
              <a:t>: Ley 17213</a:t>
            </a:r>
          </a:p>
        </p:txBody>
      </p:sp>
      <p:sp>
        <p:nvSpPr>
          <p:cNvPr id="15372" name="16 CuadroTexto"/>
          <p:cNvSpPr txBox="1">
            <a:spLocks noChangeArrowheads="1"/>
          </p:cNvSpPr>
          <p:nvPr/>
        </p:nvSpPr>
        <p:spPr bwMode="auto">
          <a:xfrm rot="-1951044">
            <a:off x="3675063" y="3889375"/>
            <a:ext cx="3413125" cy="338138"/>
          </a:xfrm>
          <a:prstGeom prst="rect">
            <a:avLst/>
          </a:prstGeom>
          <a:noFill/>
          <a:ln w="9525">
            <a:noFill/>
            <a:miter lim="800000"/>
            <a:headEnd/>
            <a:tailEnd/>
          </a:ln>
        </p:spPr>
        <p:txBody>
          <a:bodyPr>
            <a:spAutoFit/>
          </a:bodyPr>
          <a:lstStyle/>
          <a:p>
            <a:r>
              <a:rPr lang="es-ES" sz="1600" b="1"/>
              <a:t>2000</a:t>
            </a:r>
            <a:r>
              <a:rPr lang="es-ES" sz="1600"/>
              <a:t>: Decreto 332/00</a:t>
            </a:r>
          </a:p>
        </p:txBody>
      </p:sp>
      <p:sp>
        <p:nvSpPr>
          <p:cNvPr id="15373" name="17 CuadroTexto"/>
          <p:cNvSpPr txBox="1">
            <a:spLocks noChangeArrowheads="1"/>
          </p:cNvSpPr>
          <p:nvPr/>
        </p:nvSpPr>
        <p:spPr bwMode="auto">
          <a:xfrm rot="-1951044">
            <a:off x="4652963" y="3800475"/>
            <a:ext cx="3411537" cy="339725"/>
          </a:xfrm>
          <a:prstGeom prst="rect">
            <a:avLst/>
          </a:prstGeom>
          <a:noFill/>
          <a:ln w="9525">
            <a:noFill/>
            <a:miter lim="800000"/>
            <a:headEnd/>
            <a:tailEnd/>
          </a:ln>
        </p:spPr>
        <p:txBody>
          <a:bodyPr>
            <a:spAutoFit/>
          </a:bodyPr>
          <a:lstStyle/>
          <a:p>
            <a:r>
              <a:rPr lang="es-ES" sz="1600" b="1"/>
              <a:t>2001</a:t>
            </a:r>
            <a:r>
              <a:rPr lang="es-ES" sz="1600"/>
              <a:t>: Ley de P.N. 17296</a:t>
            </a:r>
          </a:p>
        </p:txBody>
      </p:sp>
      <p:cxnSp>
        <p:nvCxnSpPr>
          <p:cNvPr id="19" name="18 Conector recto"/>
          <p:cNvCxnSpPr/>
          <p:nvPr/>
        </p:nvCxnSpPr>
        <p:spPr>
          <a:xfrm rot="5400000">
            <a:off x="4741069" y="5122069"/>
            <a:ext cx="27305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375" name="19 CuadroTexto"/>
          <p:cNvSpPr txBox="1">
            <a:spLocks noChangeArrowheads="1"/>
          </p:cNvSpPr>
          <p:nvPr/>
        </p:nvSpPr>
        <p:spPr bwMode="auto">
          <a:xfrm rot="-1951044">
            <a:off x="5907088" y="3825875"/>
            <a:ext cx="3413125" cy="338138"/>
          </a:xfrm>
          <a:prstGeom prst="rect">
            <a:avLst/>
          </a:prstGeom>
          <a:noFill/>
          <a:ln w="9525">
            <a:noFill/>
            <a:miter lim="800000"/>
            <a:headEnd/>
            <a:tailEnd/>
          </a:ln>
        </p:spPr>
        <p:txBody>
          <a:bodyPr>
            <a:spAutoFit/>
          </a:bodyPr>
          <a:lstStyle/>
          <a:p>
            <a:r>
              <a:rPr lang="es-ES" sz="1600" b="1"/>
              <a:t>2009</a:t>
            </a:r>
            <a:r>
              <a:rPr lang="es-ES" sz="1600"/>
              <a:t>: Ley </a:t>
            </a:r>
            <a:r>
              <a:rPr lang="es-ES_tradnl" sz="1600"/>
              <a:t>18.573 </a:t>
            </a:r>
            <a:endParaRPr lang="es-ES" sz="1600"/>
          </a:p>
        </p:txBody>
      </p:sp>
      <p:cxnSp>
        <p:nvCxnSpPr>
          <p:cNvPr id="21" name="20 Conector recto"/>
          <p:cNvCxnSpPr/>
          <p:nvPr/>
        </p:nvCxnSpPr>
        <p:spPr>
          <a:xfrm rot="5400000">
            <a:off x="5995194" y="5147469"/>
            <a:ext cx="27305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377" name="21 Rectángulo"/>
          <p:cNvSpPr>
            <a:spLocks noChangeArrowheads="1"/>
          </p:cNvSpPr>
          <p:nvPr/>
        </p:nvSpPr>
        <p:spPr bwMode="auto">
          <a:xfrm rot="-1900226">
            <a:off x="2065338" y="4217988"/>
            <a:ext cx="2271712" cy="338137"/>
          </a:xfrm>
          <a:prstGeom prst="rect">
            <a:avLst/>
          </a:prstGeom>
          <a:noFill/>
          <a:ln w="9525">
            <a:noFill/>
            <a:miter lim="800000"/>
            <a:headEnd/>
            <a:tailEnd/>
          </a:ln>
        </p:spPr>
        <p:txBody>
          <a:bodyPr wrap="none">
            <a:spAutoFit/>
          </a:bodyPr>
          <a:lstStyle/>
          <a:p>
            <a:r>
              <a:rPr lang="es-ES" sz="1600" b="1"/>
              <a:t>1999</a:t>
            </a:r>
            <a:r>
              <a:rPr lang="es-ES" sz="1600"/>
              <a:t> Decreto 342/999 </a:t>
            </a:r>
          </a:p>
        </p:txBody>
      </p:sp>
      <p:cxnSp>
        <p:nvCxnSpPr>
          <p:cNvPr id="23" name="22 Conector recto"/>
          <p:cNvCxnSpPr/>
          <p:nvPr/>
        </p:nvCxnSpPr>
        <p:spPr>
          <a:xfrm rot="5400000">
            <a:off x="2297907" y="5136356"/>
            <a:ext cx="273050" cy="158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23 Cerrar llave"/>
          <p:cNvSpPr/>
          <p:nvPr/>
        </p:nvSpPr>
        <p:spPr>
          <a:xfrm rot="5400000">
            <a:off x="2519363" y="4692650"/>
            <a:ext cx="339725" cy="1470025"/>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sp>
        <p:nvSpPr>
          <p:cNvPr id="15380" name="24 CuadroTexto"/>
          <p:cNvSpPr txBox="1">
            <a:spLocks noChangeArrowheads="1"/>
          </p:cNvSpPr>
          <p:nvPr/>
        </p:nvSpPr>
        <p:spPr bwMode="auto">
          <a:xfrm>
            <a:off x="2322513" y="5603875"/>
            <a:ext cx="1101725" cy="584200"/>
          </a:xfrm>
          <a:prstGeom prst="rect">
            <a:avLst/>
          </a:prstGeom>
          <a:noFill/>
          <a:ln w="9525">
            <a:noFill/>
            <a:miter lim="800000"/>
            <a:headEnd/>
            <a:tailEnd/>
          </a:ln>
        </p:spPr>
        <p:txBody>
          <a:bodyPr>
            <a:spAutoFit/>
          </a:bodyPr>
          <a:lstStyle/>
          <a:p>
            <a:r>
              <a:rPr lang="es-ES"/>
              <a:t>SIIF</a:t>
            </a:r>
          </a:p>
        </p:txBody>
      </p:sp>
    </p:spTree>
  </p:cSld>
  <p:clrMapOvr>
    <a:masterClrMapping/>
  </p:clrMapOvr>
  <p:transition>
    <p:pull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6390"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7"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7413" name="11 CuadroTexto"/>
          <p:cNvSpPr txBox="1">
            <a:spLocks noChangeArrowheads="1"/>
          </p:cNvSpPr>
          <p:nvPr/>
        </p:nvSpPr>
        <p:spPr bwMode="auto">
          <a:xfrm>
            <a:off x="2205038" y="1273891"/>
            <a:ext cx="6226175" cy="461665"/>
          </a:xfrm>
          <a:prstGeom prst="rect">
            <a:avLst/>
          </a:prstGeom>
          <a:noFill/>
          <a:ln w="9525">
            <a:noFill/>
            <a:miter lim="800000"/>
            <a:headEnd/>
            <a:tailEnd/>
          </a:ln>
        </p:spPr>
        <p:txBody>
          <a:bodyPr>
            <a:spAutoFit/>
          </a:bodyPr>
          <a:lstStyle/>
          <a:p>
            <a:pPr>
              <a:defRPr/>
            </a:pPr>
            <a:r>
              <a:rPr lang="es-ES" sz="2400" b="1" dirty="0">
                <a:solidFill>
                  <a:schemeClr val="tx1">
                    <a:lumMod val="95000"/>
                  </a:schemeClr>
                </a:solidFill>
              </a:rPr>
              <a:t>Decreto Ley </a:t>
            </a:r>
            <a:r>
              <a:rPr lang="es-ES" sz="2400" b="1" dirty="0" smtClean="0">
                <a:solidFill>
                  <a:schemeClr val="tx1">
                    <a:lumMod val="95000"/>
                  </a:schemeClr>
                </a:solidFill>
              </a:rPr>
              <a:t>14.867</a:t>
            </a:r>
            <a:endParaRPr lang="es-ES" sz="2000" dirty="0">
              <a:solidFill>
                <a:schemeClr val="tx1">
                  <a:lumMod val="95000"/>
                </a:schemeClr>
              </a:solidFill>
            </a:endParaRPr>
          </a:p>
        </p:txBody>
      </p:sp>
      <p:sp>
        <p:nvSpPr>
          <p:cNvPr id="17414" name="19 CuadroTexto"/>
          <p:cNvSpPr txBox="1">
            <a:spLocks noChangeArrowheads="1"/>
          </p:cNvSpPr>
          <p:nvPr/>
        </p:nvSpPr>
        <p:spPr bwMode="auto">
          <a:xfrm>
            <a:off x="233363" y="1222375"/>
            <a:ext cx="2511425" cy="584200"/>
          </a:xfrm>
          <a:prstGeom prst="rect">
            <a:avLst/>
          </a:prstGeom>
          <a:noFill/>
          <a:ln w="9525">
            <a:noFill/>
            <a:miter lim="800000"/>
            <a:headEnd/>
            <a:tailEnd/>
          </a:ln>
        </p:spPr>
        <p:txBody>
          <a:bodyPr>
            <a:spAutoFit/>
          </a:bodyPr>
          <a:lstStyle/>
          <a:p>
            <a:pPr>
              <a:defRPr/>
            </a:pPr>
            <a:r>
              <a:rPr lang="es-ES" u="sng" dirty="0">
                <a:solidFill>
                  <a:schemeClr val="tx1">
                    <a:lumMod val="95000"/>
                  </a:schemeClr>
                </a:solidFill>
              </a:rPr>
              <a:t>Año 1979</a:t>
            </a:r>
          </a:p>
        </p:txBody>
      </p:sp>
      <p:sp>
        <p:nvSpPr>
          <p:cNvPr id="16390" name="22 Rectángulo"/>
          <p:cNvSpPr>
            <a:spLocks noChangeArrowheads="1"/>
          </p:cNvSpPr>
          <p:nvPr/>
        </p:nvSpPr>
        <p:spPr bwMode="auto">
          <a:xfrm>
            <a:off x="488950" y="2901950"/>
            <a:ext cx="7942263" cy="2585323"/>
          </a:xfrm>
          <a:prstGeom prst="rect">
            <a:avLst/>
          </a:prstGeom>
          <a:noFill/>
          <a:ln w="9525">
            <a:noFill/>
            <a:miter lim="800000"/>
            <a:headEnd/>
            <a:tailEnd/>
          </a:ln>
        </p:spPr>
        <p:txBody>
          <a:bodyPr>
            <a:spAutoFit/>
          </a:bodyPr>
          <a:lstStyle/>
          <a:p>
            <a:pPr algn="just"/>
            <a:r>
              <a:rPr lang="es-ES" sz="1800" dirty="0">
                <a:solidFill>
                  <a:srgbClr val="FFC000"/>
                </a:solidFill>
              </a:rPr>
              <a:t>A partir del 1° de enero de 1979, los saldos acreedores de las cuentas bancarias, las dependencias comprendidas en el Presupuesto Nacional y los demás Organismos Públicos que establezca el Poder Ejecutivo, </a:t>
            </a:r>
            <a:r>
              <a:rPr lang="es-ES" sz="1800" b="1" dirty="0">
                <a:solidFill>
                  <a:srgbClr val="FFC000"/>
                </a:solidFill>
              </a:rPr>
              <a:t>se computarán a los efectos de determinar la disponibilidad del Tesoro Nacional</a:t>
            </a:r>
            <a:r>
              <a:rPr lang="es-ES" sz="1800" dirty="0">
                <a:solidFill>
                  <a:srgbClr val="FFC000"/>
                </a:solidFill>
              </a:rPr>
              <a:t>. Lo dispuesto precedentemente no afecta la disponibilidad de los fondos por parte de los titulares de las respectivas cuentas. (</a:t>
            </a:r>
            <a:r>
              <a:rPr lang="es-ES" sz="1800" b="1" dirty="0">
                <a:solidFill>
                  <a:srgbClr val="FFC000"/>
                </a:solidFill>
              </a:rPr>
              <a:t>Artículo 8°)</a:t>
            </a:r>
          </a:p>
          <a:p>
            <a:r>
              <a:rPr lang="es-ES" sz="1800" b="1" dirty="0">
                <a:solidFill>
                  <a:srgbClr val="FFC000"/>
                </a:solidFill>
              </a:rPr>
              <a:t>	</a:t>
            </a:r>
          </a:p>
          <a:p>
            <a:r>
              <a:rPr lang="es-ES" sz="1800" dirty="0">
                <a:solidFill>
                  <a:srgbClr val="FFC000"/>
                </a:solidFill>
              </a:rPr>
              <a:t>	</a:t>
            </a:r>
          </a:p>
          <a:p>
            <a:endParaRPr lang="es-MX" sz="1800" dirty="0">
              <a:solidFill>
                <a:srgbClr val="FFC000"/>
              </a:solidFill>
            </a:endParaRP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9" name="8 Rectángulo"/>
          <p:cNvSpPr/>
          <p:nvPr/>
        </p:nvSpPr>
        <p:spPr>
          <a:xfrm>
            <a:off x="503822" y="2237221"/>
            <a:ext cx="4572000" cy="338554"/>
          </a:xfrm>
          <a:prstGeom prst="rect">
            <a:avLst/>
          </a:prstGeom>
        </p:spPr>
        <p:txBody>
          <a:bodyPr>
            <a:spAutoFit/>
          </a:bodyPr>
          <a:lstStyle/>
          <a:p>
            <a:pPr>
              <a:defRPr/>
            </a:pPr>
            <a:r>
              <a:rPr lang="es-ES" sz="1600" b="1" dirty="0">
                <a:solidFill>
                  <a:schemeClr val="tx1">
                    <a:lumMod val="95000"/>
                  </a:schemeClr>
                </a:solidFill>
              </a:rPr>
              <a:t>Centralización de los fondos</a:t>
            </a:r>
          </a:p>
        </p:txBody>
      </p:sp>
    </p:spTree>
  </p:cSld>
  <p:clrMapOvr>
    <a:masterClrMapping/>
  </p:clrMapOvr>
  <p:transition>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7414"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1"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7412" name="11 CuadroTexto"/>
          <p:cNvSpPr txBox="1">
            <a:spLocks noChangeArrowheads="1"/>
          </p:cNvSpPr>
          <p:nvPr/>
        </p:nvSpPr>
        <p:spPr bwMode="auto">
          <a:xfrm>
            <a:off x="31750" y="1923226"/>
            <a:ext cx="8920163" cy="4416594"/>
          </a:xfrm>
          <a:prstGeom prst="rect">
            <a:avLst/>
          </a:prstGeom>
          <a:noFill/>
          <a:ln w="9525">
            <a:noFill/>
            <a:miter lim="800000"/>
            <a:headEnd/>
            <a:tailEnd/>
          </a:ln>
        </p:spPr>
        <p:txBody>
          <a:bodyPr wrap="square">
            <a:spAutoFit/>
          </a:bodyPr>
          <a:lstStyle/>
          <a:p>
            <a:pPr algn="just">
              <a:buClr>
                <a:schemeClr val="tx2">
                  <a:lumMod val="75000"/>
                </a:schemeClr>
              </a:buClr>
            </a:pPr>
            <a:r>
              <a:rPr lang="es-ES" sz="1600" dirty="0" smtClean="0"/>
              <a:t/>
            </a:r>
            <a:br>
              <a:rPr lang="es-ES" sz="1600" dirty="0" smtClean="0"/>
            </a:br>
            <a:r>
              <a:rPr lang="es-ES" sz="1600" dirty="0" smtClean="0"/>
              <a:t>a) Coordinar </a:t>
            </a:r>
            <a:r>
              <a:rPr lang="es-ES" sz="1600" dirty="0"/>
              <a:t>el funcionamiento de las tesorerías de las unidades ejecutoras de la A.C.</a:t>
            </a:r>
            <a:br>
              <a:rPr lang="es-ES" sz="1600" dirty="0"/>
            </a:br>
            <a:r>
              <a:rPr lang="es-ES" sz="500" dirty="0"/>
              <a:t/>
            </a:r>
            <a:br>
              <a:rPr lang="es-ES" sz="500" dirty="0"/>
            </a:br>
            <a:r>
              <a:rPr lang="es-ES" sz="1600" dirty="0" smtClean="0"/>
              <a:t>b) </a:t>
            </a:r>
            <a:r>
              <a:rPr lang="es-ES" sz="1600" dirty="0"/>
              <a:t>Centralizar la recaudación de los recursos y fuentes de financiamiento del Presupuesto Nacional y efectuar el pago de las obligaciones generadas en los </a:t>
            </a:r>
            <a:r>
              <a:rPr lang="es-ES" sz="1600" dirty="0" smtClean="0"/>
              <a:t>organismos</a:t>
            </a:r>
          </a:p>
          <a:p>
            <a:pPr algn="just"/>
            <a:r>
              <a:rPr lang="es-ES" sz="500" dirty="0"/>
              <a:t/>
            </a:r>
            <a:br>
              <a:rPr lang="es-ES" sz="500" dirty="0"/>
            </a:br>
            <a:r>
              <a:rPr lang="es-ES" sz="1600" dirty="0" smtClean="0"/>
              <a:t>c) </a:t>
            </a:r>
            <a:r>
              <a:rPr lang="es-ES" sz="1600" dirty="0"/>
              <a:t>Llevar el control de las disponibilidades y flujos de fondos, adecuando los desembolsos a los fondos existentes</a:t>
            </a:r>
            <a:r>
              <a:rPr lang="es-ES" sz="1600" dirty="0" smtClean="0"/>
              <a:t>.</a:t>
            </a:r>
          </a:p>
          <a:p>
            <a:pPr algn="just"/>
            <a:r>
              <a:rPr lang="es-ES" sz="500" dirty="0"/>
              <a:t/>
            </a:r>
            <a:br>
              <a:rPr lang="es-ES" sz="500" dirty="0"/>
            </a:br>
            <a:r>
              <a:rPr lang="es-ES" sz="1600" dirty="0" smtClean="0"/>
              <a:t>d) </a:t>
            </a:r>
            <a:r>
              <a:rPr lang="es-ES" sz="1600" dirty="0"/>
              <a:t>Formular, para su aprobación por parte del Ministerio de Economía y Finanzas, el Programa de Caja Anual en base mensual a cuyos efectos los Incisos integrantes del PN elaborarán sus respectivos presupuestos de fondos y serán responsables por la información proporcionada</a:t>
            </a:r>
            <a:r>
              <a:rPr lang="es-ES" sz="1600" dirty="0" smtClean="0"/>
              <a:t>.</a:t>
            </a:r>
          </a:p>
          <a:p>
            <a:pPr algn="just"/>
            <a:r>
              <a:rPr lang="es-ES" sz="500" dirty="0"/>
              <a:t/>
            </a:r>
            <a:br>
              <a:rPr lang="es-ES" sz="500" dirty="0"/>
            </a:br>
            <a:r>
              <a:rPr lang="es-ES" sz="1600" dirty="0" smtClean="0"/>
              <a:t>e) </a:t>
            </a:r>
            <a:r>
              <a:rPr lang="es-ES" sz="1600" dirty="0"/>
              <a:t>Administrar las disponibilidades de los recursos y fuentes de financiamiento del PN.</a:t>
            </a:r>
            <a:br>
              <a:rPr lang="es-ES" sz="1600" dirty="0"/>
            </a:br>
            <a:r>
              <a:rPr lang="es-ES" sz="500" dirty="0"/>
              <a:t/>
            </a:r>
            <a:br>
              <a:rPr lang="es-ES" sz="500" dirty="0"/>
            </a:br>
            <a:r>
              <a:rPr lang="es-ES" sz="1600" dirty="0" smtClean="0"/>
              <a:t>f) </a:t>
            </a:r>
            <a:r>
              <a:rPr lang="es-ES" sz="1600" dirty="0"/>
              <a:t>Dictar normas técnicas y de procedimiento relacionadas con la administración de fondos </a:t>
            </a:r>
            <a:br>
              <a:rPr lang="es-ES" sz="1600" dirty="0"/>
            </a:br>
            <a:r>
              <a:rPr lang="es-ES" sz="1600" dirty="0"/>
              <a:t/>
            </a:r>
            <a:br>
              <a:rPr lang="es-ES" sz="1600" dirty="0"/>
            </a:br>
            <a:r>
              <a:rPr lang="es-ES" sz="1600" dirty="0"/>
              <a:t>g) Custodiar los fondos, títulos o valores de propiedad de la Administración Central </a:t>
            </a:r>
            <a:br>
              <a:rPr lang="es-ES" sz="1600" dirty="0"/>
            </a:br>
            <a:r>
              <a:rPr lang="es-ES" sz="1600" dirty="0"/>
              <a:t/>
            </a:r>
            <a:br>
              <a:rPr lang="es-ES" sz="1600" dirty="0"/>
            </a:br>
            <a:r>
              <a:rPr lang="es-ES" sz="1600" dirty="0"/>
              <a:t>h) Asesorar al Poder Ejecutivo y al Ministerio de Economía y Finanzas en la materia de su competencia</a:t>
            </a:r>
          </a:p>
        </p:txBody>
      </p:sp>
      <p:sp>
        <p:nvSpPr>
          <p:cNvPr id="18438" name="19 CuadroTexto"/>
          <p:cNvSpPr txBox="1">
            <a:spLocks noChangeArrowheads="1"/>
          </p:cNvSpPr>
          <p:nvPr/>
        </p:nvSpPr>
        <p:spPr bwMode="auto">
          <a:xfrm>
            <a:off x="477838" y="850900"/>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1999</a:t>
            </a:r>
          </a:p>
        </p:txBody>
      </p:sp>
      <p:sp>
        <p:nvSpPr>
          <p:cNvPr id="7" name="6 Rectángulo"/>
          <p:cNvSpPr/>
          <p:nvPr/>
        </p:nvSpPr>
        <p:spPr>
          <a:xfrm>
            <a:off x="2541588" y="850900"/>
            <a:ext cx="5635625" cy="400110"/>
          </a:xfrm>
          <a:prstGeom prst="rect">
            <a:avLst/>
          </a:prstGeom>
        </p:spPr>
        <p:txBody>
          <a:bodyPr>
            <a:spAutoFit/>
          </a:bodyPr>
          <a:lstStyle/>
          <a:p>
            <a:pPr algn="ctr">
              <a:defRPr/>
            </a:pPr>
            <a:r>
              <a:rPr lang="es-ES" sz="2000" b="1" dirty="0">
                <a:solidFill>
                  <a:schemeClr val="tx1">
                    <a:lumMod val="95000"/>
                  </a:schemeClr>
                </a:solidFill>
              </a:rPr>
              <a:t>Ley Nº 17.213 Sustituye artículos del </a:t>
            </a:r>
            <a:r>
              <a:rPr lang="es-ES" sz="2000" b="1" dirty="0" smtClean="0">
                <a:solidFill>
                  <a:schemeClr val="tx1">
                    <a:lumMod val="95000"/>
                  </a:schemeClr>
                </a:solidFill>
              </a:rPr>
              <a:t>TOCAF</a:t>
            </a:r>
            <a:endParaRPr lang="es-ES" sz="2000" b="1" dirty="0">
              <a:solidFill>
                <a:schemeClr val="tx1">
                  <a:lumMod val="95000"/>
                </a:schemeClr>
              </a:solidFill>
            </a:endParaRP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9" name="8 Rectángulo"/>
          <p:cNvSpPr/>
          <p:nvPr/>
        </p:nvSpPr>
        <p:spPr>
          <a:xfrm>
            <a:off x="104238" y="1538132"/>
            <a:ext cx="7674665" cy="338554"/>
          </a:xfrm>
          <a:prstGeom prst="rect">
            <a:avLst/>
          </a:prstGeom>
        </p:spPr>
        <p:txBody>
          <a:bodyPr wrap="none">
            <a:spAutoFit/>
          </a:bodyPr>
          <a:lstStyle/>
          <a:p>
            <a:r>
              <a:rPr lang="es-MX" sz="1600" b="1" dirty="0" smtClean="0">
                <a:solidFill>
                  <a:schemeClr val="tx1">
                    <a:lumMod val="95000"/>
                  </a:schemeClr>
                </a:solidFill>
              </a:rPr>
              <a:t>A. Cometidos de la TGN como órgano responsable del Sistema de Tesorería:</a:t>
            </a:r>
            <a:endParaRPr lang="es-ES" sz="1600" dirty="0"/>
          </a:p>
        </p:txBody>
      </p:sp>
    </p:spTree>
  </p:cSld>
  <p:clrMapOvr>
    <a:masterClrMapping/>
  </p:clrMapOvr>
  <p:transition>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8438"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5"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8436" name="11 CuadroTexto"/>
          <p:cNvSpPr txBox="1">
            <a:spLocks noChangeArrowheads="1"/>
          </p:cNvSpPr>
          <p:nvPr/>
        </p:nvSpPr>
        <p:spPr bwMode="auto">
          <a:xfrm>
            <a:off x="477838" y="1712890"/>
            <a:ext cx="7858125" cy="2031325"/>
          </a:xfrm>
          <a:prstGeom prst="rect">
            <a:avLst/>
          </a:prstGeom>
          <a:noFill/>
          <a:ln w="9525">
            <a:noFill/>
            <a:miter lim="800000"/>
            <a:headEnd/>
            <a:tailEnd/>
          </a:ln>
        </p:spPr>
        <p:txBody>
          <a:bodyPr wrap="square">
            <a:spAutoFit/>
          </a:bodyPr>
          <a:lstStyle/>
          <a:p>
            <a:r>
              <a:rPr lang="es-ES" sz="1800" dirty="0"/>
              <a:t> </a:t>
            </a:r>
          </a:p>
          <a:p>
            <a:r>
              <a:rPr lang="es-ES" sz="1800" dirty="0"/>
              <a:t> </a:t>
            </a:r>
          </a:p>
          <a:p>
            <a:pPr algn="just">
              <a:buFont typeface="Arial" pitchFamily="34" charset="0"/>
              <a:buChar char="•"/>
            </a:pPr>
            <a:r>
              <a:rPr lang="es-MX" sz="1800" dirty="0" smtClean="0"/>
              <a:t> Los </a:t>
            </a:r>
            <a:r>
              <a:rPr lang="es-MX" sz="1800" dirty="0"/>
              <a:t>fondos que recauden los organismos comprendidos en el Presupuesto Nacional se depositarán en cuentas del Tesoro Nacional dentro del sistema bancario estatal.</a:t>
            </a:r>
          </a:p>
          <a:p>
            <a:endParaRPr lang="es-ES" sz="1800" dirty="0"/>
          </a:p>
          <a:p>
            <a:r>
              <a:rPr lang="es-ES" sz="1800" dirty="0"/>
              <a:t> </a:t>
            </a:r>
          </a:p>
        </p:txBody>
      </p:sp>
      <p:sp>
        <p:nvSpPr>
          <p:cNvPr id="18438" name="19 CuadroTexto"/>
          <p:cNvSpPr txBox="1">
            <a:spLocks noChangeArrowheads="1"/>
          </p:cNvSpPr>
          <p:nvPr/>
        </p:nvSpPr>
        <p:spPr bwMode="auto">
          <a:xfrm>
            <a:off x="477838" y="879475"/>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1999</a:t>
            </a:r>
          </a:p>
        </p:txBody>
      </p:sp>
      <p:sp>
        <p:nvSpPr>
          <p:cNvPr id="7" name="6 Rectángulo"/>
          <p:cNvSpPr/>
          <p:nvPr/>
        </p:nvSpPr>
        <p:spPr>
          <a:xfrm>
            <a:off x="2451435" y="1008265"/>
            <a:ext cx="5794375" cy="477054"/>
          </a:xfrm>
          <a:prstGeom prst="rect">
            <a:avLst/>
          </a:prstGeom>
        </p:spPr>
        <p:txBody>
          <a:bodyPr>
            <a:spAutoFit/>
          </a:bodyPr>
          <a:lstStyle/>
          <a:p>
            <a:pPr algn="ctr">
              <a:defRPr/>
            </a:pPr>
            <a:r>
              <a:rPr lang="es-ES" sz="2000" b="1" dirty="0">
                <a:solidFill>
                  <a:schemeClr val="tx1">
                    <a:lumMod val="95000"/>
                  </a:schemeClr>
                </a:solidFill>
              </a:rPr>
              <a:t>Ley Nº 17.213 Sustituye artículos del TOCAF </a:t>
            </a:r>
          </a:p>
          <a:p>
            <a:pPr algn="ctr">
              <a:defRPr/>
            </a:pPr>
            <a:endParaRPr lang="es-ES" sz="500" b="1" u="sng" dirty="0">
              <a:solidFill>
                <a:schemeClr val="tx1">
                  <a:lumMod val="95000"/>
                </a:schemeClr>
              </a:solidFill>
            </a:endParaRP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10" name="9 Rectángulo"/>
          <p:cNvSpPr/>
          <p:nvPr/>
        </p:nvSpPr>
        <p:spPr>
          <a:xfrm>
            <a:off x="589118" y="3812732"/>
            <a:ext cx="8335963" cy="400050"/>
          </a:xfrm>
          <a:prstGeom prst="rect">
            <a:avLst/>
          </a:prstGeom>
        </p:spPr>
        <p:txBody>
          <a:bodyPr>
            <a:spAutoFit/>
          </a:bodyPr>
          <a:lstStyle/>
          <a:p>
            <a:pPr>
              <a:defRPr/>
            </a:pPr>
            <a:r>
              <a:rPr lang="es-ES" sz="2000" b="1" dirty="0">
                <a:solidFill>
                  <a:schemeClr val="tx1">
                    <a:lumMod val="95000"/>
                  </a:schemeClr>
                </a:solidFill>
              </a:rPr>
              <a:t>Decreto 342/99 del Registro General de Proveedores del Estado</a:t>
            </a:r>
          </a:p>
        </p:txBody>
      </p:sp>
      <p:sp>
        <p:nvSpPr>
          <p:cNvPr id="18441" name="11 CuadroTexto"/>
          <p:cNvSpPr txBox="1">
            <a:spLocks noChangeArrowheads="1"/>
          </p:cNvSpPr>
          <p:nvPr/>
        </p:nvSpPr>
        <p:spPr bwMode="auto">
          <a:xfrm>
            <a:off x="477838" y="4417881"/>
            <a:ext cx="7858125" cy="1200329"/>
          </a:xfrm>
          <a:prstGeom prst="rect">
            <a:avLst/>
          </a:prstGeom>
          <a:noFill/>
          <a:ln w="9525">
            <a:noFill/>
            <a:miter lim="800000"/>
            <a:headEnd/>
            <a:tailEnd/>
          </a:ln>
        </p:spPr>
        <p:txBody>
          <a:bodyPr wrap="square">
            <a:spAutoFit/>
          </a:bodyPr>
          <a:lstStyle/>
          <a:p>
            <a:pPr algn="just">
              <a:buFont typeface="Arial" pitchFamily="34" charset="0"/>
              <a:buChar char="•"/>
            </a:pPr>
            <a:r>
              <a:rPr lang="es-ES" sz="1800" dirty="0" smtClean="0"/>
              <a:t> El </a:t>
            </a:r>
            <a:r>
              <a:rPr lang="es-ES" sz="1800" dirty="0"/>
              <a:t>Registro General de Proveedores del Estado …será llevado por la Tesorería General de la Nación a través de la Tabla de Beneficiarios del Sistema Integrado de Información Financiera (S.I.I.F.).</a:t>
            </a:r>
          </a:p>
          <a:p>
            <a:r>
              <a:rPr lang="es-ES" sz="1800" dirty="0"/>
              <a:t> </a:t>
            </a:r>
          </a:p>
        </p:txBody>
      </p:sp>
      <p:sp>
        <p:nvSpPr>
          <p:cNvPr id="11" name="10 Rectángulo"/>
          <p:cNvSpPr/>
          <p:nvPr/>
        </p:nvSpPr>
        <p:spPr>
          <a:xfrm>
            <a:off x="477838" y="1712890"/>
            <a:ext cx="2031325" cy="338554"/>
          </a:xfrm>
          <a:prstGeom prst="rect">
            <a:avLst/>
          </a:prstGeom>
        </p:spPr>
        <p:txBody>
          <a:bodyPr wrap="none">
            <a:spAutoFit/>
          </a:bodyPr>
          <a:lstStyle/>
          <a:p>
            <a:pPr algn="ctr">
              <a:defRPr/>
            </a:pPr>
            <a:r>
              <a:rPr lang="es-MX" sz="1600" b="1" dirty="0" smtClean="0">
                <a:solidFill>
                  <a:schemeClr val="tx1">
                    <a:lumMod val="95000"/>
                  </a:schemeClr>
                </a:solidFill>
              </a:rPr>
              <a:t>B. Funcionamiento</a:t>
            </a:r>
            <a:endParaRPr lang="es-ES" sz="1600" b="1" dirty="0">
              <a:solidFill>
                <a:schemeClr val="tx1">
                  <a:lumMod val="95000"/>
                </a:schemeClr>
              </a:solidFill>
            </a:endParaRPr>
          </a:p>
        </p:txBody>
      </p:sp>
    </p:spTree>
  </p:cSld>
  <p:clrMapOvr>
    <a:masterClrMapping/>
  </p:clrMapOvr>
  <p:transition>
    <p:pull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19462"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59"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9460" name="11 CuadroTexto"/>
          <p:cNvSpPr txBox="1">
            <a:spLocks noChangeArrowheads="1"/>
          </p:cNvSpPr>
          <p:nvPr/>
        </p:nvSpPr>
        <p:spPr bwMode="auto">
          <a:xfrm>
            <a:off x="0" y="1722557"/>
            <a:ext cx="9001125" cy="3139321"/>
          </a:xfrm>
          <a:prstGeom prst="rect">
            <a:avLst/>
          </a:prstGeom>
          <a:noFill/>
          <a:ln w="9525">
            <a:noFill/>
            <a:miter lim="800000"/>
            <a:headEnd/>
            <a:tailEnd/>
          </a:ln>
        </p:spPr>
        <p:txBody>
          <a:bodyPr>
            <a:spAutoFit/>
          </a:bodyPr>
          <a:lstStyle/>
          <a:p>
            <a:r>
              <a:rPr lang="es-ES" sz="1800" dirty="0"/>
              <a:t> </a:t>
            </a:r>
          </a:p>
          <a:p>
            <a:pPr algn="just"/>
            <a:r>
              <a:rPr lang="es-MX" sz="1800" dirty="0"/>
              <a:t>Los fondos de préstamos externos en los que la República asuma responsabilidad directa como prestatario o garante, se depositarán exclusivamente en el BCU, en una cuenta corriente para cada préstamo. Por tal motivo, os fondos en otros bancos al momento del decreto debieron traspasarse al BCU. Éste informa mensualmente a OPP y MEF el saldo  en cada cuenta. </a:t>
            </a:r>
            <a:endParaRPr lang="es-MX" sz="1800" dirty="0" smtClean="0"/>
          </a:p>
          <a:p>
            <a:pPr algn="just"/>
            <a:endParaRPr lang="es-MX" sz="1800" dirty="0"/>
          </a:p>
          <a:p>
            <a:pPr algn="just"/>
            <a:endParaRPr lang="es-MX" sz="1800" b="1" u="sng" dirty="0"/>
          </a:p>
          <a:p>
            <a:pPr algn="just"/>
            <a:r>
              <a:rPr lang="es-MX" sz="1800" b="1" dirty="0"/>
              <a:t>La TGN ordenará al BCU la liberación de los fondos, a solicitud de los beneficiarios. </a:t>
            </a:r>
            <a:endParaRPr lang="es-ES" sz="1800" b="1" dirty="0"/>
          </a:p>
          <a:p>
            <a:r>
              <a:rPr lang="es-ES" sz="1800" dirty="0"/>
              <a:t> </a:t>
            </a:r>
          </a:p>
        </p:txBody>
      </p:sp>
      <p:sp>
        <p:nvSpPr>
          <p:cNvPr id="18438" name="19 CuadroTexto"/>
          <p:cNvSpPr txBox="1">
            <a:spLocks noChangeArrowheads="1"/>
          </p:cNvSpPr>
          <p:nvPr/>
        </p:nvSpPr>
        <p:spPr bwMode="auto">
          <a:xfrm>
            <a:off x="477838" y="879475"/>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2000</a:t>
            </a:r>
          </a:p>
        </p:txBody>
      </p:sp>
      <p:sp>
        <p:nvSpPr>
          <p:cNvPr id="7" name="6 Rectángulo"/>
          <p:cNvSpPr/>
          <p:nvPr/>
        </p:nvSpPr>
        <p:spPr>
          <a:xfrm>
            <a:off x="2541588" y="1020763"/>
            <a:ext cx="5794375" cy="400050"/>
          </a:xfrm>
          <a:prstGeom prst="rect">
            <a:avLst/>
          </a:prstGeom>
        </p:spPr>
        <p:txBody>
          <a:bodyPr>
            <a:spAutoFit/>
          </a:bodyPr>
          <a:lstStyle/>
          <a:p>
            <a:pPr>
              <a:defRPr/>
            </a:pPr>
            <a:r>
              <a:rPr lang="es-ES" sz="2000" dirty="0">
                <a:solidFill>
                  <a:schemeClr val="tx1">
                    <a:lumMod val="95000"/>
                  </a:schemeClr>
                </a:solidFill>
              </a:rPr>
              <a:t> </a:t>
            </a:r>
            <a:r>
              <a:rPr lang="es-MX" sz="2000" dirty="0">
                <a:solidFill>
                  <a:schemeClr val="tx1">
                    <a:lumMod val="95000"/>
                  </a:schemeClr>
                </a:solidFill>
              </a:rPr>
              <a:t>Decreto 332/00 Préstamos Externos</a:t>
            </a:r>
            <a:endParaRPr lang="es-ES" sz="2000" dirty="0">
              <a:solidFill>
                <a:schemeClr val="tx1">
                  <a:lumMod val="95000"/>
                </a:schemeClr>
              </a:solidFill>
            </a:endParaRP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Tree>
  </p:cSld>
  <p:clrMapOvr>
    <a:masterClrMapping/>
  </p:clrMapOvr>
  <p:transition>
    <p:pull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20486"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3"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20484" name="11 CuadroTexto"/>
          <p:cNvSpPr txBox="1">
            <a:spLocks noChangeArrowheads="1"/>
          </p:cNvSpPr>
          <p:nvPr/>
        </p:nvSpPr>
        <p:spPr bwMode="auto">
          <a:xfrm>
            <a:off x="142876" y="2038740"/>
            <a:ext cx="8115658" cy="2339102"/>
          </a:xfrm>
          <a:prstGeom prst="rect">
            <a:avLst/>
          </a:prstGeom>
          <a:noFill/>
          <a:ln w="9525">
            <a:noFill/>
            <a:miter lim="800000"/>
            <a:headEnd/>
            <a:tailEnd/>
          </a:ln>
        </p:spPr>
        <p:txBody>
          <a:bodyPr wrap="square">
            <a:spAutoFit/>
          </a:bodyPr>
          <a:lstStyle/>
          <a:p>
            <a:r>
              <a:rPr lang="es-ES" sz="1800" dirty="0"/>
              <a:t> </a:t>
            </a:r>
          </a:p>
          <a:p>
            <a:pPr algn="just">
              <a:buFont typeface="Arial" charset="0"/>
              <a:buChar char="•"/>
            </a:pPr>
            <a:r>
              <a:rPr lang="es-MX" sz="1800" dirty="0"/>
              <a:t> Los órganos y organismos del PN solicitarán autorización a la TGN para la apertura de </a:t>
            </a:r>
            <a:r>
              <a:rPr lang="es-MX" sz="1800" b="1" u="sng" dirty="0"/>
              <a:t>cuentas corrientes </a:t>
            </a:r>
            <a:r>
              <a:rPr lang="es-MX" sz="1800" dirty="0"/>
              <a:t>en sistema bancario estatal. </a:t>
            </a:r>
            <a:endParaRPr lang="es-ES" sz="1800" dirty="0"/>
          </a:p>
          <a:p>
            <a:pPr algn="just"/>
            <a:endParaRPr lang="es-MX" sz="1000" dirty="0"/>
          </a:p>
          <a:p>
            <a:pPr algn="just">
              <a:buFont typeface="Arial" charset="0"/>
              <a:buChar char="•"/>
            </a:pPr>
            <a:r>
              <a:rPr lang="es-MX" sz="1800" dirty="0"/>
              <a:t> En caso de negatoria, las instituciones bancarias no abrirán las cuentas.   Realizada la apertura los bancos oficiales la comunicará a la TGN.</a:t>
            </a:r>
          </a:p>
          <a:p>
            <a:pPr algn="just"/>
            <a:endParaRPr lang="es-ES" sz="1000" dirty="0"/>
          </a:p>
          <a:p>
            <a:pPr algn="just">
              <a:buFont typeface="Arial" charset="0"/>
              <a:buChar char="•"/>
            </a:pPr>
            <a:r>
              <a:rPr lang="es-MX" sz="1800" dirty="0"/>
              <a:t> Las cuentas oficiales que no tengan movimiento en 12 meses serán cerradas y  las instituciones financieras notificarán a la TGN</a:t>
            </a:r>
            <a:r>
              <a:rPr lang="es-MX" sz="1800" dirty="0" smtClean="0"/>
              <a:t>.</a:t>
            </a:r>
            <a:r>
              <a:rPr lang="es-ES" sz="1800" dirty="0" smtClean="0"/>
              <a:t> </a:t>
            </a:r>
            <a:endParaRPr lang="es-ES" sz="1800" dirty="0"/>
          </a:p>
        </p:txBody>
      </p:sp>
      <p:sp>
        <p:nvSpPr>
          <p:cNvPr id="18438" name="19 CuadroTexto"/>
          <p:cNvSpPr txBox="1">
            <a:spLocks noChangeArrowheads="1"/>
          </p:cNvSpPr>
          <p:nvPr/>
        </p:nvSpPr>
        <p:spPr bwMode="auto">
          <a:xfrm>
            <a:off x="503596" y="633926"/>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2001</a:t>
            </a:r>
          </a:p>
        </p:txBody>
      </p:sp>
      <p:sp>
        <p:nvSpPr>
          <p:cNvPr id="7" name="6 Rectángulo"/>
          <p:cNvSpPr/>
          <p:nvPr/>
        </p:nvSpPr>
        <p:spPr>
          <a:xfrm>
            <a:off x="2464158" y="737114"/>
            <a:ext cx="5794375" cy="415925"/>
          </a:xfrm>
          <a:prstGeom prst="rect">
            <a:avLst/>
          </a:prstGeom>
        </p:spPr>
        <p:txBody>
          <a:bodyPr>
            <a:spAutoFit/>
          </a:bodyPr>
          <a:lstStyle/>
          <a:p>
            <a:pPr algn="just">
              <a:defRPr/>
            </a:pPr>
            <a:r>
              <a:rPr lang="es-MX" sz="2100" b="1" dirty="0">
                <a:solidFill>
                  <a:schemeClr val="tx1">
                    <a:lumMod val="95000"/>
                  </a:schemeClr>
                </a:solidFill>
              </a:rPr>
              <a:t>Ley </a:t>
            </a:r>
            <a:r>
              <a:rPr lang="es-ES" sz="2100" b="1" dirty="0">
                <a:solidFill>
                  <a:schemeClr val="tx1">
                    <a:lumMod val="95000"/>
                  </a:schemeClr>
                </a:solidFill>
              </a:rPr>
              <a:t>Nº</a:t>
            </a:r>
            <a:r>
              <a:rPr lang="es-MX" sz="2100" b="1" dirty="0">
                <a:solidFill>
                  <a:schemeClr val="tx1">
                    <a:lumMod val="95000"/>
                  </a:schemeClr>
                </a:solidFill>
              </a:rPr>
              <a:t> 17.296/01. </a:t>
            </a: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9" name="8 Rectángulo"/>
          <p:cNvSpPr/>
          <p:nvPr/>
        </p:nvSpPr>
        <p:spPr>
          <a:xfrm>
            <a:off x="297423" y="1630254"/>
            <a:ext cx="8390587" cy="338554"/>
          </a:xfrm>
          <a:prstGeom prst="rect">
            <a:avLst/>
          </a:prstGeom>
        </p:spPr>
        <p:txBody>
          <a:bodyPr wrap="square">
            <a:spAutoFit/>
          </a:bodyPr>
          <a:lstStyle/>
          <a:p>
            <a:r>
              <a:rPr lang="es-MX" sz="1600" b="1" dirty="0" smtClean="0">
                <a:solidFill>
                  <a:schemeClr val="tx1"/>
                </a:solidFill>
              </a:rPr>
              <a:t>A. Establece Jerarquía Financiera de la TGN en cuanto a fondos públicos</a:t>
            </a:r>
            <a:endParaRPr lang="es-ES" sz="1600" dirty="0">
              <a:solidFill>
                <a:schemeClr val="tx1"/>
              </a:solidFill>
            </a:endParaRPr>
          </a:p>
        </p:txBody>
      </p:sp>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61446"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3"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18438" name="19 CuadroTexto"/>
          <p:cNvSpPr txBox="1">
            <a:spLocks noChangeArrowheads="1"/>
          </p:cNvSpPr>
          <p:nvPr/>
        </p:nvSpPr>
        <p:spPr bwMode="auto">
          <a:xfrm>
            <a:off x="503596" y="633926"/>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2001</a:t>
            </a:r>
          </a:p>
        </p:txBody>
      </p:sp>
      <p:sp>
        <p:nvSpPr>
          <p:cNvPr id="7" name="6 Rectángulo"/>
          <p:cNvSpPr/>
          <p:nvPr/>
        </p:nvSpPr>
        <p:spPr>
          <a:xfrm>
            <a:off x="2464158" y="737114"/>
            <a:ext cx="5794375" cy="415925"/>
          </a:xfrm>
          <a:prstGeom prst="rect">
            <a:avLst/>
          </a:prstGeom>
        </p:spPr>
        <p:txBody>
          <a:bodyPr>
            <a:spAutoFit/>
          </a:bodyPr>
          <a:lstStyle/>
          <a:p>
            <a:pPr algn="just">
              <a:defRPr/>
            </a:pPr>
            <a:r>
              <a:rPr lang="es-MX" sz="2100" b="1" dirty="0">
                <a:solidFill>
                  <a:schemeClr val="tx1">
                    <a:lumMod val="95000"/>
                  </a:schemeClr>
                </a:solidFill>
              </a:rPr>
              <a:t>Ley </a:t>
            </a:r>
            <a:r>
              <a:rPr lang="es-ES" sz="2100" b="1" dirty="0">
                <a:solidFill>
                  <a:schemeClr val="tx1">
                    <a:lumMod val="95000"/>
                  </a:schemeClr>
                </a:solidFill>
              </a:rPr>
              <a:t>Nº</a:t>
            </a:r>
            <a:r>
              <a:rPr lang="es-MX" sz="2100" b="1" dirty="0">
                <a:solidFill>
                  <a:schemeClr val="tx1">
                    <a:lumMod val="95000"/>
                  </a:schemeClr>
                </a:solidFill>
              </a:rPr>
              <a:t> 17.296/01. </a:t>
            </a: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20488" name="9 Rectángulo"/>
          <p:cNvSpPr>
            <a:spLocks noChangeArrowheads="1"/>
          </p:cNvSpPr>
          <p:nvPr/>
        </p:nvSpPr>
        <p:spPr bwMode="auto">
          <a:xfrm>
            <a:off x="168633" y="2150772"/>
            <a:ext cx="7584449" cy="2923877"/>
          </a:xfrm>
          <a:prstGeom prst="rect">
            <a:avLst/>
          </a:prstGeom>
          <a:noFill/>
          <a:ln w="9525">
            <a:noFill/>
            <a:miter lim="800000"/>
            <a:headEnd/>
            <a:tailEnd/>
          </a:ln>
        </p:spPr>
        <p:txBody>
          <a:bodyPr wrap="square">
            <a:spAutoFit/>
          </a:bodyPr>
          <a:lstStyle/>
          <a:p>
            <a:endParaRPr lang="es-ES" sz="1800" dirty="0"/>
          </a:p>
          <a:p>
            <a:pPr algn="just">
              <a:spcAft>
                <a:spcPts val="600"/>
              </a:spcAft>
              <a:buFont typeface="Arial" charset="0"/>
              <a:buChar char="•"/>
            </a:pPr>
            <a:r>
              <a:rPr lang="es-MX" sz="1800" dirty="0"/>
              <a:t> Los </a:t>
            </a:r>
            <a:r>
              <a:rPr lang="es-MX" sz="1800" dirty="0" smtClean="0"/>
              <a:t>ingresos </a:t>
            </a:r>
            <a:r>
              <a:rPr lang="es-MX" sz="1800" dirty="0"/>
              <a:t>que perciban los órganos del PN se depositarán en cuentas del Tesoro Nacional, individualizando el concepto del </a:t>
            </a:r>
            <a:r>
              <a:rPr lang="es-MX" sz="1800" dirty="0" smtClean="0"/>
              <a:t>recurso.</a:t>
            </a:r>
          </a:p>
          <a:p>
            <a:pPr algn="just">
              <a:spcAft>
                <a:spcPts val="600"/>
              </a:spcAft>
              <a:buFont typeface="Arial" charset="0"/>
              <a:buChar char="•"/>
            </a:pPr>
            <a:endParaRPr lang="es-MX" sz="1000" dirty="0"/>
          </a:p>
          <a:p>
            <a:pPr algn="just">
              <a:spcAft>
                <a:spcPts val="600"/>
              </a:spcAft>
              <a:buFont typeface="Arial" charset="0"/>
              <a:buChar char="•"/>
            </a:pPr>
            <a:r>
              <a:rPr lang="es-MX" sz="1800" dirty="0"/>
              <a:t> Al cierre de cada ejercicio el 80% de los saldos no comprometidos en las referidas cuentas corrientes de las UE de los Incisos del Presupuesto Nacional, constituirán recursos de Rentas Generales, con excepciones</a:t>
            </a:r>
            <a:r>
              <a:rPr lang="es-MX" sz="1800" dirty="0" smtClean="0"/>
              <a:t>.</a:t>
            </a:r>
          </a:p>
          <a:p>
            <a:pPr algn="just">
              <a:spcAft>
                <a:spcPts val="600"/>
              </a:spcAft>
              <a:buFont typeface="Arial" charset="0"/>
              <a:buChar char="•"/>
            </a:pPr>
            <a:endParaRPr lang="es-MX" sz="1000" dirty="0"/>
          </a:p>
          <a:p>
            <a:pPr algn="just">
              <a:spcAft>
                <a:spcPts val="600"/>
              </a:spcAft>
              <a:buFont typeface="Arial" charset="0"/>
              <a:buChar char="•"/>
            </a:pPr>
            <a:r>
              <a:rPr lang="es-MX" sz="1800" dirty="0"/>
              <a:t> Las instituciones financieras comunicarán </a:t>
            </a:r>
            <a:r>
              <a:rPr lang="es-MX" sz="1800" b="1" dirty="0"/>
              <a:t>mensualmente</a:t>
            </a:r>
            <a:r>
              <a:rPr lang="es-MX" sz="1800" dirty="0"/>
              <a:t> a la TGN los movimientos y saldos de las cuentas del Tesoro Nacional.</a:t>
            </a:r>
          </a:p>
        </p:txBody>
      </p:sp>
      <p:sp>
        <p:nvSpPr>
          <p:cNvPr id="10" name="9 Rectángulo"/>
          <p:cNvSpPr/>
          <p:nvPr/>
        </p:nvSpPr>
        <p:spPr>
          <a:xfrm>
            <a:off x="217085" y="1647495"/>
            <a:ext cx="6312503" cy="338554"/>
          </a:xfrm>
          <a:prstGeom prst="rect">
            <a:avLst/>
          </a:prstGeom>
        </p:spPr>
        <p:txBody>
          <a:bodyPr wrap="square">
            <a:spAutoFit/>
          </a:bodyPr>
          <a:lstStyle/>
          <a:p>
            <a:r>
              <a:rPr lang="es-MX" sz="1600" b="1" dirty="0" smtClean="0">
                <a:solidFill>
                  <a:schemeClr val="tx1"/>
                </a:solidFill>
              </a:rPr>
              <a:t>B.  Modifica operativa de  los Fondos de Libre Disponibilidad</a:t>
            </a:r>
            <a:endParaRPr lang="es-ES" sz="1600" b="1" dirty="0">
              <a:solidFill>
                <a:schemeClr val="tx1"/>
              </a:solidFill>
            </a:endParaRPr>
          </a:p>
        </p:txBody>
      </p:sp>
    </p:spTree>
  </p:cSld>
  <p:clrMapOvr>
    <a:masterClrMapping/>
  </p:clrMapOvr>
  <p:transition>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21510"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7"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21508" name="11 CuadroTexto"/>
          <p:cNvSpPr txBox="1">
            <a:spLocks noChangeArrowheads="1"/>
          </p:cNvSpPr>
          <p:nvPr/>
        </p:nvSpPr>
        <p:spPr bwMode="auto">
          <a:xfrm>
            <a:off x="142875" y="1858963"/>
            <a:ext cx="9001125" cy="646331"/>
          </a:xfrm>
          <a:prstGeom prst="rect">
            <a:avLst/>
          </a:prstGeom>
          <a:noFill/>
          <a:ln w="9525">
            <a:noFill/>
            <a:miter lim="800000"/>
            <a:headEnd/>
            <a:tailEnd/>
          </a:ln>
        </p:spPr>
        <p:txBody>
          <a:bodyPr>
            <a:spAutoFit/>
          </a:bodyPr>
          <a:lstStyle/>
          <a:p>
            <a:r>
              <a:rPr lang="es-ES" sz="1800" dirty="0"/>
              <a:t> </a:t>
            </a:r>
          </a:p>
          <a:p>
            <a:pPr>
              <a:buFont typeface="Arial" charset="0"/>
              <a:buChar char="•"/>
            </a:pPr>
            <a:r>
              <a:rPr lang="es-ES" sz="1800" dirty="0"/>
              <a:t> Define el Sistema Nacional de Pagos.</a:t>
            </a:r>
          </a:p>
        </p:txBody>
      </p:sp>
      <p:sp>
        <p:nvSpPr>
          <p:cNvPr id="18438" name="19 CuadroTexto"/>
          <p:cNvSpPr txBox="1">
            <a:spLocks noChangeArrowheads="1"/>
          </p:cNvSpPr>
          <p:nvPr/>
        </p:nvSpPr>
        <p:spPr bwMode="auto">
          <a:xfrm>
            <a:off x="477838" y="879475"/>
            <a:ext cx="2511425" cy="584200"/>
          </a:xfrm>
          <a:prstGeom prst="rect">
            <a:avLst/>
          </a:prstGeom>
          <a:noFill/>
          <a:ln w="9525">
            <a:noFill/>
            <a:miter lim="800000"/>
            <a:headEnd/>
            <a:tailEnd/>
          </a:ln>
        </p:spPr>
        <p:txBody>
          <a:bodyPr>
            <a:spAutoFit/>
          </a:bodyPr>
          <a:lstStyle/>
          <a:p>
            <a:pPr>
              <a:defRPr/>
            </a:pPr>
            <a:r>
              <a:rPr lang="es-ES" dirty="0">
                <a:solidFill>
                  <a:schemeClr val="tx1">
                    <a:lumMod val="95000"/>
                  </a:schemeClr>
                </a:solidFill>
              </a:rPr>
              <a:t>Año 2009</a:t>
            </a:r>
          </a:p>
        </p:txBody>
      </p:sp>
      <p:sp>
        <p:nvSpPr>
          <p:cNvPr id="7" name="6 Rectángulo"/>
          <p:cNvSpPr/>
          <p:nvPr/>
        </p:nvSpPr>
        <p:spPr>
          <a:xfrm>
            <a:off x="2541588" y="879475"/>
            <a:ext cx="5794375" cy="708025"/>
          </a:xfrm>
          <a:prstGeom prst="rect">
            <a:avLst/>
          </a:prstGeom>
        </p:spPr>
        <p:txBody>
          <a:bodyPr>
            <a:spAutoFit/>
          </a:bodyPr>
          <a:lstStyle/>
          <a:p>
            <a:pPr>
              <a:defRPr/>
            </a:pPr>
            <a:r>
              <a:rPr lang="es-MX" sz="2000" dirty="0">
                <a:solidFill>
                  <a:schemeClr val="tx1">
                    <a:lumMod val="95000"/>
                  </a:schemeClr>
                </a:solidFill>
              </a:rPr>
              <a:t>Ley </a:t>
            </a:r>
            <a:r>
              <a:rPr lang="es-ES" sz="2000" dirty="0">
                <a:solidFill>
                  <a:schemeClr val="tx1">
                    <a:lumMod val="95000"/>
                  </a:schemeClr>
                </a:solidFill>
              </a:rPr>
              <a:t>Nº</a:t>
            </a:r>
            <a:r>
              <a:rPr lang="es-MX" sz="2000" dirty="0">
                <a:solidFill>
                  <a:schemeClr val="tx1">
                    <a:lumMod val="95000"/>
                  </a:schemeClr>
                </a:solidFill>
              </a:rPr>
              <a:t> </a:t>
            </a:r>
            <a:r>
              <a:rPr lang="es-ES_tradnl" sz="2000" dirty="0">
                <a:solidFill>
                  <a:schemeClr val="tx1">
                    <a:lumMod val="95000"/>
                  </a:schemeClr>
                </a:solidFill>
              </a:rPr>
              <a:t>18.573 </a:t>
            </a:r>
            <a:r>
              <a:rPr lang="es-MX" sz="2000" dirty="0">
                <a:solidFill>
                  <a:schemeClr val="tx1">
                    <a:lumMod val="95000"/>
                  </a:schemeClr>
                </a:solidFill>
              </a:rPr>
              <a:t>. Afecta </a:t>
            </a:r>
            <a:r>
              <a:rPr lang="es-ES_tradnl" sz="2000" dirty="0">
                <a:solidFill>
                  <a:schemeClr val="tx1">
                    <a:lumMod val="95000"/>
                  </a:schemeClr>
                </a:solidFill>
              </a:rPr>
              <a:t>los sistemas de compensación y liquidación de pagos y valores.</a:t>
            </a:r>
            <a:endParaRPr lang="es-ES" sz="2000" dirty="0">
              <a:solidFill>
                <a:schemeClr val="tx1">
                  <a:lumMod val="95000"/>
                </a:schemeClr>
              </a:solidFill>
            </a:endParaRP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a:effectLst>
                  <a:outerShdw blurRad="38100" dist="38100" dir="2700000" algn="tl">
                    <a:srgbClr val="000000"/>
                  </a:outerShdw>
                </a:effectLst>
                <a:latin typeface="+mj-lt"/>
                <a:ea typeface="+mj-ea"/>
                <a:cs typeface="+mj-cs"/>
              </a:rPr>
              <a:t>EVOLUCIÓN DE LA LEGISLACIÓN SOBRE LA TESORERÍA</a:t>
            </a:r>
            <a:endParaRPr lang="es-UY" sz="2500" b="1" kern="0" dirty="0">
              <a:effectLst>
                <a:outerShdw blurRad="38100" dist="38100" dir="2700000" algn="tl">
                  <a:srgbClr val="000000"/>
                </a:outerShdw>
              </a:effectLst>
              <a:latin typeface="+mj-lt"/>
              <a:ea typeface="+mj-ea"/>
              <a:cs typeface="+mj-cs"/>
            </a:endParaRPr>
          </a:p>
        </p:txBody>
      </p:sp>
      <p:sp>
        <p:nvSpPr>
          <p:cNvPr id="21512" name="11 CuadroTexto"/>
          <p:cNvSpPr txBox="1">
            <a:spLocks noChangeArrowheads="1"/>
          </p:cNvSpPr>
          <p:nvPr/>
        </p:nvSpPr>
        <p:spPr bwMode="auto">
          <a:xfrm>
            <a:off x="142876" y="2519363"/>
            <a:ext cx="8193088" cy="923330"/>
          </a:xfrm>
          <a:prstGeom prst="rect">
            <a:avLst/>
          </a:prstGeom>
          <a:noFill/>
          <a:ln w="9525">
            <a:noFill/>
            <a:miter lim="800000"/>
            <a:headEnd/>
            <a:tailEnd/>
          </a:ln>
        </p:spPr>
        <p:txBody>
          <a:bodyPr wrap="square">
            <a:spAutoFit/>
          </a:bodyPr>
          <a:lstStyle/>
          <a:p>
            <a:r>
              <a:rPr lang="es-ES" sz="1800" dirty="0"/>
              <a:t> </a:t>
            </a:r>
          </a:p>
          <a:p>
            <a:pPr algn="just">
              <a:buFont typeface="Arial" charset="0"/>
              <a:buChar char="•"/>
            </a:pPr>
            <a:r>
              <a:rPr lang="es-ES" sz="1800" dirty="0"/>
              <a:t> Define los participantes del Sistema (participantes directos e indirectos, el agente de liquidación  la cámara de compensaciones, entre otros). </a:t>
            </a:r>
          </a:p>
        </p:txBody>
      </p:sp>
      <p:sp>
        <p:nvSpPr>
          <p:cNvPr id="21513" name="11 CuadroTexto"/>
          <p:cNvSpPr txBox="1">
            <a:spLocks noChangeArrowheads="1"/>
          </p:cNvSpPr>
          <p:nvPr/>
        </p:nvSpPr>
        <p:spPr bwMode="auto">
          <a:xfrm>
            <a:off x="142875" y="3427413"/>
            <a:ext cx="8910638" cy="646331"/>
          </a:xfrm>
          <a:prstGeom prst="rect">
            <a:avLst/>
          </a:prstGeom>
          <a:noFill/>
          <a:ln w="9525">
            <a:noFill/>
            <a:miter lim="800000"/>
            <a:headEnd/>
            <a:tailEnd/>
          </a:ln>
        </p:spPr>
        <p:txBody>
          <a:bodyPr>
            <a:spAutoFit/>
          </a:bodyPr>
          <a:lstStyle/>
          <a:p>
            <a:r>
              <a:rPr lang="es-ES" sz="1800"/>
              <a:t> </a:t>
            </a:r>
          </a:p>
          <a:p>
            <a:pPr>
              <a:buFont typeface="Arial" charset="0"/>
              <a:buChar char="•"/>
            </a:pPr>
            <a:r>
              <a:rPr lang="es-ES" sz="1800"/>
              <a:t> Establece la </a:t>
            </a:r>
            <a:r>
              <a:rPr lang="es-ES" sz="1800" b="1"/>
              <a:t>irrevocabilidad</a:t>
            </a:r>
            <a:r>
              <a:rPr lang="es-ES" sz="1800"/>
              <a:t> de las órdenes de transferencias. </a:t>
            </a:r>
          </a:p>
        </p:txBody>
      </p:sp>
      <p:sp>
        <p:nvSpPr>
          <p:cNvPr id="21514" name="11 CuadroTexto"/>
          <p:cNvSpPr txBox="1">
            <a:spLocks noChangeArrowheads="1"/>
          </p:cNvSpPr>
          <p:nvPr/>
        </p:nvSpPr>
        <p:spPr bwMode="auto">
          <a:xfrm>
            <a:off x="142875" y="5362575"/>
            <a:ext cx="8950325" cy="646331"/>
          </a:xfrm>
          <a:prstGeom prst="rect">
            <a:avLst/>
          </a:prstGeom>
          <a:noFill/>
          <a:ln w="9525">
            <a:noFill/>
            <a:miter lim="800000"/>
            <a:headEnd/>
            <a:tailEnd/>
          </a:ln>
        </p:spPr>
        <p:txBody>
          <a:bodyPr>
            <a:spAutoFit/>
          </a:bodyPr>
          <a:lstStyle/>
          <a:p>
            <a:r>
              <a:rPr lang="es-ES" sz="1800"/>
              <a:t> </a:t>
            </a:r>
          </a:p>
          <a:p>
            <a:pPr>
              <a:buFont typeface="Arial" charset="0"/>
              <a:buChar char="•"/>
            </a:pPr>
            <a:r>
              <a:rPr lang="es-ES" sz="1800"/>
              <a:t> Establece los causales de no aceptación de las órdenes de transferencias.</a:t>
            </a:r>
          </a:p>
        </p:txBody>
      </p:sp>
      <p:sp>
        <p:nvSpPr>
          <p:cNvPr id="21515" name="11 CuadroTexto"/>
          <p:cNvSpPr txBox="1">
            <a:spLocks noChangeArrowheads="1"/>
          </p:cNvSpPr>
          <p:nvPr/>
        </p:nvSpPr>
        <p:spPr bwMode="auto">
          <a:xfrm>
            <a:off x="142875" y="4165600"/>
            <a:ext cx="8524607" cy="923330"/>
          </a:xfrm>
          <a:prstGeom prst="rect">
            <a:avLst/>
          </a:prstGeom>
          <a:noFill/>
          <a:ln w="9525">
            <a:noFill/>
            <a:miter lim="800000"/>
            <a:headEnd/>
            <a:tailEnd/>
          </a:ln>
        </p:spPr>
        <p:txBody>
          <a:bodyPr wrap="square">
            <a:spAutoFit/>
          </a:bodyPr>
          <a:lstStyle/>
          <a:p>
            <a:r>
              <a:rPr lang="es-ES" sz="1800" dirty="0"/>
              <a:t> </a:t>
            </a:r>
          </a:p>
          <a:p>
            <a:pPr algn="just">
              <a:buFont typeface="Arial" charset="0"/>
              <a:buChar char="•"/>
            </a:pPr>
            <a:r>
              <a:rPr lang="es-ES" sz="1800" dirty="0"/>
              <a:t> Establece la </a:t>
            </a:r>
            <a:r>
              <a:rPr lang="es-ES" sz="1800" b="1" dirty="0"/>
              <a:t>firmeza </a:t>
            </a:r>
            <a:r>
              <a:rPr lang="es-ES" sz="1800" dirty="0"/>
              <a:t>de las órdenes de transferencias (las órdenes cuya liquidación se haya realizado serán legalmente exigibles y oponibles a terceros). </a:t>
            </a:r>
          </a:p>
        </p:txBody>
      </p:sp>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3"/>
          <p:cNvGraphicFramePr>
            <a:graphicFrameLocks noChangeAspect="1"/>
          </p:cNvGraphicFramePr>
          <p:nvPr/>
        </p:nvGraphicFramePr>
        <p:xfrm>
          <a:off x="31750" y="6380163"/>
          <a:ext cx="654050" cy="438150"/>
        </p:xfrm>
        <a:graphic>
          <a:graphicData uri="http://schemas.openxmlformats.org/presentationml/2006/ole">
            <mc:AlternateContent xmlns:mc="http://schemas.openxmlformats.org/markup-compatibility/2006">
              <mc:Choice xmlns:v="urn:schemas-microsoft-com:vml" Requires="v">
                <p:oleObj spid="_x0000_s22534" name="Foto de Photo Editor" r:id="rId4" imgW="1504762" imgH="1009791" progId="">
                  <p:embed/>
                </p:oleObj>
              </mc:Choice>
              <mc:Fallback>
                <p:oleObj name="Foto de Photo Editor" r:id="rId4" imgW="1504762" imgH="1009791"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6380163"/>
                        <a:ext cx="654050" cy="438150"/>
                      </a:xfrm>
                      <a:prstGeom prst="rect">
                        <a:avLst/>
                      </a:prstGeom>
                      <a:solidFill>
                        <a:schemeClr val="accent1">
                          <a:alpha val="50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1" name="Text Box 4"/>
          <p:cNvSpPr txBox="1">
            <a:spLocks noChangeArrowheads="1"/>
          </p:cNvSpPr>
          <p:nvPr/>
        </p:nvSpPr>
        <p:spPr bwMode="auto">
          <a:xfrm>
            <a:off x="142875" y="6643688"/>
            <a:ext cx="533400" cy="214312"/>
          </a:xfrm>
          <a:prstGeom prst="rect">
            <a:avLst/>
          </a:prstGeom>
          <a:noFill/>
          <a:ln w="12700">
            <a:noFill/>
            <a:miter lim="800000"/>
            <a:headEnd/>
            <a:tailEnd/>
          </a:ln>
        </p:spPr>
        <p:txBody>
          <a:bodyPr>
            <a:spAutoFit/>
          </a:bodyPr>
          <a:lstStyle/>
          <a:p>
            <a:pPr eaLnBrk="0" hangingPunct="0"/>
            <a:r>
              <a:rPr lang="es-UY" sz="800">
                <a:solidFill>
                  <a:srgbClr val="969696"/>
                </a:solidFill>
                <a:latin typeface="Times New Roman" pitchFamily="18" charset="0"/>
              </a:rPr>
              <a:t>MEF</a:t>
            </a:r>
          </a:p>
        </p:txBody>
      </p:sp>
      <p:sp>
        <p:nvSpPr>
          <p:cNvPr id="8" name="Rectangle 2"/>
          <p:cNvSpPr txBox="1">
            <a:spLocks noChangeArrowheads="1"/>
          </p:cNvSpPr>
          <p:nvPr/>
        </p:nvSpPr>
        <p:spPr bwMode="auto">
          <a:xfrm>
            <a:off x="0" y="139700"/>
            <a:ext cx="9144000" cy="477838"/>
          </a:xfrm>
          <a:prstGeom prst="rect">
            <a:avLst/>
          </a:prstGeom>
          <a:noFill/>
          <a:ln w="12700">
            <a:noFill/>
            <a:miter lim="800000"/>
            <a:headEnd/>
            <a:tailEnd/>
          </a:ln>
          <a:effectLst>
            <a:outerShdw dist="35921" dir="2700000" algn="ctr" rotWithShape="0">
              <a:srgbClr val="000000"/>
            </a:outerShdw>
          </a:effectLst>
        </p:spPr>
        <p:txBody>
          <a:bodyPr lIns="92075" tIns="46038" rIns="92075" bIns="46038">
            <a:spAutoFit/>
          </a:bodyPr>
          <a:lstStyle/>
          <a:p>
            <a:pPr algn="ctr" eaLnBrk="0" hangingPunct="0">
              <a:defRPr/>
            </a:pPr>
            <a:r>
              <a:rPr lang="es-UY" sz="2500" b="1" kern="0" dirty="0">
                <a:effectLst>
                  <a:outerShdw blurRad="38100" dist="38100" dir="2700000" algn="tl">
                    <a:srgbClr val="000000"/>
                  </a:outerShdw>
                </a:effectLst>
                <a:latin typeface="+mj-lt"/>
                <a:ea typeface="+mj-ea"/>
                <a:cs typeface="+mj-cs"/>
              </a:rPr>
              <a:t>REFLEXIONES FINALES</a:t>
            </a:r>
          </a:p>
        </p:txBody>
      </p:sp>
      <p:sp>
        <p:nvSpPr>
          <p:cNvPr id="22533" name="11 CuadroTexto"/>
          <p:cNvSpPr txBox="1">
            <a:spLocks noChangeArrowheads="1"/>
          </p:cNvSpPr>
          <p:nvPr/>
        </p:nvSpPr>
        <p:spPr bwMode="auto">
          <a:xfrm>
            <a:off x="142875" y="855663"/>
            <a:ext cx="9001125" cy="708025"/>
          </a:xfrm>
          <a:prstGeom prst="rect">
            <a:avLst/>
          </a:prstGeom>
          <a:noFill/>
          <a:ln w="9525">
            <a:noFill/>
            <a:miter lim="800000"/>
            <a:headEnd/>
            <a:tailEnd/>
          </a:ln>
        </p:spPr>
        <p:txBody>
          <a:bodyPr>
            <a:spAutoFit/>
          </a:bodyPr>
          <a:lstStyle/>
          <a:p>
            <a:r>
              <a:rPr lang="es-ES" sz="2000"/>
              <a:t> </a:t>
            </a:r>
          </a:p>
          <a:p>
            <a:pPr>
              <a:buFont typeface="Arial" charset="0"/>
              <a:buChar char="•"/>
            </a:pPr>
            <a:r>
              <a:rPr lang="es-ES" sz="2000"/>
              <a:t> En materia de Ley Única de Tesorería, Uruguay tiene una tarea pendiente</a:t>
            </a:r>
          </a:p>
        </p:txBody>
      </p:sp>
      <p:sp>
        <p:nvSpPr>
          <p:cNvPr id="22534" name="11 CuadroTexto"/>
          <p:cNvSpPr txBox="1">
            <a:spLocks noChangeArrowheads="1"/>
          </p:cNvSpPr>
          <p:nvPr/>
        </p:nvSpPr>
        <p:spPr bwMode="auto">
          <a:xfrm>
            <a:off x="142875" y="1390650"/>
            <a:ext cx="9001125" cy="1016000"/>
          </a:xfrm>
          <a:prstGeom prst="rect">
            <a:avLst/>
          </a:prstGeom>
          <a:noFill/>
          <a:ln w="9525">
            <a:noFill/>
            <a:miter lim="800000"/>
            <a:headEnd/>
            <a:tailEnd/>
          </a:ln>
        </p:spPr>
        <p:txBody>
          <a:bodyPr>
            <a:spAutoFit/>
          </a:bodyPr>
          <a:lstStyle/>
          <a:p>
            <a:r>
              <a:rPr lang="es-ES" sz="2000" dirty="0"/>
              <a:t> </a:t>
            </a:r>
          </a:p>
          <a:p>
            <a:pPr>
              <a:buFont typeface="Arial" charset="0"/>
              <a:buChar char="•"/>
            </a:pPr>
            <a:r>
              <a:rPr lang="es-ES" sz="2000" dirty="0"/>
              <a:t> Sin embargo, existe un marco legal que abarca razonablemente las zonas críticas de actuación de la Tesorería </a:t>
            </a:r>
          </a:p>
        </p:txBody>
      </p:sp>
      <p:sp>
        <p:nvSpPr>
          <p:cNvPr id="22535" name="11 CuadroTexto"/>
          <p:cNvSpPr txBox="1">
            <a:spLocks noChangeArrowheads="1"/>
          </p:cNvSpPr>
          <p:nvPr/>
        </p:nvSpPr>
        <p:spPr bwMode="auto">
          <a:xfrm>
            <a:off x="142875" y="2227263"/>
            <a:ext cx="9001125" cy="4785926"/>
          </a:xfrm>
          <a:prstGeom prst="rect">
            <a:avLst/>
          </a:prstGeom>
          <a:noFill/>
          <a:ln w="9525">
            <a:noFill/>
            <a:miter lim="800000"/>
            <a:headEnd/>
            <a:tailEnd/>
          </a:ln>
        </p:spPr>
        <p:txBody>
          <a:bodyPr>
            <a:spAutoFit/>
          </a:bodyPr>
          <a:lstStyle/>
          <a:p>
            <a:r>
              <a:rPr lang="es-ES" sz="2000" dirty="0"/>
              <a:t> </a:t>
            </a:r>
          </a:p>
          <a:p>
            <a:pPr>
              <a:buFont typeface="Arial" charset="0"/>
              <a:buChar char="•"/>
            </a:pPr>
            <a:endParaRPr lang="es-ES" sz="500" dirty="0"/>
          </a:p>
          <a:p>
            <a:pPr>
              <a:buFont typeface="Arial" charset="0"/>
              <a:buChar char="•"/>
            </a:pPr>
            <a:r>
              <a:rPr lang="es-ES" sz="2000" smtClean="0"/>
              <a:t> Es </a:t>
            </a:r>
            <a:r>
              <a:rPr lang="es-ES" sz="2000" dirty="0"/>
              <a:t>decir, </a:t>
            </a:r>
            <a:r>
              <a:rPr lang="es-ES" sz="2000" dirty="0" smtClean="0"/>
              <a:t>el marco regulatorio brinda las oportunidades para generar un manejo eficiente del </a:t>
            </a:r>
            <a:r>
              <a:rPr lang="es-ES" sz="2000" smtClean="0"/>
              <a:t>Tesoro Nacional </a:t>
            </a:r>
            <a:endParaRPr lang="es-ES" sz="2000" dirty="0"/>
          </a:p>
          <a:p>
            <a:pPr>
              <a:buFont typeface="Arial" charset="0"/>
              <a:buChar char="•"/>
            </a:pPr>
            <a:endParaRPr lang="es-ES" sz="2000" dirty="0"/>
          </a:p>
          <a:p>
            <a:pPr lvl="1">
              <a:buFont typeface="Arial" charset="0"/>
              <a:buChar char="•"/>
            </a:pPr>
            <a:r>
              <a:rPr lang="es-ES" sz="2000" dirty="0" smtClean="0"/>
              <a:t> aprovechar la potestad de la TGN de dictar normas técnicas y de procedimiento para facilitar un manejo eficiente del Tesoro.</a:t>
            </a:r>
          </a:p>
          <a:p>
            <a:pPr lvl="1">
              <a:buFont typeface="Arial" charset="0"/>
              <a:buChar char="•"/>
            </a:pPr>
            <a:endParaRPr lang="es-ES" sz="2000" dirty="0"/>
          </a:p>
          <a:p>
            <a:pPr lvl="1">
              <a:buFont typeface="Arial" charset="0"/>
              <a:buChar char="•"/>
            </a:pPr>
            <a:r>
              <a:rPr lang="es-ES" sz="2000" dirty="0" smtClean="0"/>
              <a:t> apoyarse el marco legal para obligar a instituciones financieras e incisos a brindar correcta información.</a:t>
            </a:r>
            <a:endParaRPr lang="es-ES" sz="2000" dirty="0"/>
          </a:p>
          <a:p>
            <a:pPr lvl="1">
              <a:buFont typeface="Arial" charset="0"/>
              <a:buChar char="•"/>
            </a:pPr>
            <a:endParaRPr lang="es-ES" sz="2000" dirty="0"/>
          </a:p>
          <a:p>
            <a:pPr lvl="1">
              <a:buFont typeface="Arial" charset="0"/>
              <a:buChar char="•"/>
            </a:pPr>
            <a:r>
              <a:rPr lang="es-ES" sz="2000" dirty="0" smtClean="0"/>
              <a:t> lograr funcionar, en la práctica, dentro de un sistema de cuenta única.</a:t>
            </a:r>
            <a:endParaRPr lang="es-ES" sz="2000" dirty="0"/>
          </a:p>
          <a:p>
            <a:pPr lvl="1">
              <a:buFont typeface="Arial" charset="0"/>
              <a:buChar char="•"/>
            </a:pPr>
            <a:endParaRPr lang="es-ES" sz="2000" dirty="0"/>
          </a:p>
          <a:p>
            <a:pPr lvl="1">
              <a:buFont typeface="Arial" charset="0"/>
              <a:buChar char="•"/>
            </a:pPr>
            <a:endParaRPr lang="es-ES" sz="2000" dirty="0"/>
          </a:p>
          <a:p>
            <a:pPr lvl="1">
              <a:buFont typeface="Arial" charset="0"/>
              <a:buChar char="•"/>
            </a:pPr>
            <a:endParaRPr lang="es-ES" sz="2000" dirty="0"/>
          </a:p>
          <a:p>
            <a:pPr lvl="1">
              <a:buFont typeface="Arial" charset="0"/>
              <a:buChar char="•"/>
            </a:pPr>
            <a:endParaRPr lang="es-ES" sz="2000" dirty="0"/>
          </a:p>
        </p:txBody>
      </p:sp>
    </p:spTree>
  </p:cSld>
  <p:clrMapOvr>
    <a:masterClrMapping/>
  </p:clrMapOvr>
  <p:transition>
    <p:pull dir="u"/>
  </p:transition>
  <p:timing>
    <p:tnLst>
      <p:par>
        <p:cTn id="1" dur="indefinite" restart="never" nodeType="tmRoot"/>
      </p:par>
    </p:tnLst>
  </p:timing>
</p:sld>
</file>

<file path=ppt/theme/theme1.xml><?xml version="1.0" encoding="utf-8"?>
<a:theme xmlns:a="http://schemas.openxmlformats.org/drawingml/2006/main" name="1_despgues">
  <a:themeElements>
    <a:clrScheme name="">
      <a:dk1>
        <a:srgbClr val="000000"/>
      </a:dk1>
      <a:lt1>
        <a:srgbClr val="FFFFFF"/>
      </a:lt1>
      <a:dk2>
        <a:srgbClr val="0000FF"/>
      </a:dk2>
      <a:lt2>
        <a:srgbClr val="F6BF69"/>
      </a:lt2>
      <a:accent1>
        <a:srgbClr val="00FFFF"/>
      </a:accent1>
      <a:accent2>
        <a:srgbClr val="FAFD00"/>
      </a:accent2>
      <a:accent3>
        <a:srgbClr val="AAAAFF"/>
      </a:accent3>
      <a:accent4>
        <a:srgbClr val="DADADA"/>
      </a:accent4>
      <a:accent5>
        <a:srgbClr val="AAFFFF"/>
      </a:accent5>
      <a:accent6>
        <a:srgbClr val="E3E500"/>
      </a:accent6>
      <a:hlink>
        <a:srgbClr val="FC0128"/>
      </a:hlink>
      <a:folHlink>
        <a:srgbClr val="3365FB"/>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pgu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pgu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pgu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pgu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pgu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pgu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pgu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77741</TotalTime>
  <Pages>51</Pages>
  <Words>903</Words>
  <Application>Microsoft Office PowerPoint</Application>
  <PresentationFormat>Presentación en pantalla (4:3)</PresentationFormat>
  <Paragraphs>111</Paragraphs>
  <Slides>11</Slides>
  <Notes>11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11</vt:i4>
      </vt:variant>
    </vt:vector>
  </HeadingPairs>
  <TitlesOfParts>
    <vt:vector size="13" baseType="lpstr">
      <vt:lpstr>1_despgues</vt:lpstr>
      <vt:lpstr>Foto de Photo Editor</vt:lpstr>
      <vt:lpstr>LEYES DE TESORERIA  CASO URUGUAY   Cra. Adriana Arosteguiberry Cantullera  Tesorera General de la Nación    Seminario Anual  FOTEGAL 23 de agosto de 2012    </vt:lpstr>
      <vt:lpstr>UN TEMA PENDIENTE PARA URUGUAY</vt:lpstr>
      <vt:lpstr>EVOLUCIÓN DE LA LEGISLACIÓN SOBRE LA TESORERÍA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ante ADM en Complejo Riviera</dc:title>
  <dc:subject>Informe de avance</dc:subject>
  <dc:creator>Cr. Ricardo Gómez Arigón</dc:creator>
  <cp:lastModifiedBy>User</cp:lastModifiedBy>
  <cp:revision>4776</cp:revision>
  <cp:lastPrinted>2007-08-03T15:12:30Z</cp:lastPrinted>
  <dcterms:created xsi:type="dcterms:W3CDTF">1997-06-05T16:18:56Z</dcterms:created>
  <dcterms:modified xsi:type="dcterms:W3CDTF">2012-08-22T16:20:47Z</dcterms:modified>
</cp:coreProperties>
</file>